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766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66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AA24F-CF0E-4C2C-85D8-1C08FBD7F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E3ACC-123A-46B1-A7BF-22F9BEAA4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D68D-8C85-419D-8385-321BA25D8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24697-5395-42DE-8C15-32C8E919A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47FFE-7DA5-46D9-A6AB-F83C787B7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F5CBC-CBCB-4492-A0F0-5765CB0B0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06B08-5DE9-46AE-A44E-FA31676AA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89F54-6051-48E7-A6DC-AAD1FA329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2BEA3-96FE-4D43-89E0-301A4F3FD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5BAA3-5C08-4EAD-97F3-EA0D47A35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E5189-E208-4832-9419-074F6A9CC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EB528-F6B0-4983-B527-8FD330300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663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66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1F8C062-4AB0-498C-9DCC-118CE2206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827088" y="2133600"/>
            <a:ext cx="7705725" cy="23034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Times New Roman"/>
                <a:cs typeface="Times New Roman"/>
              </a:rPr>
              <a:t>The role of English language</a:t>
            </a:r>
          </a:p>
          <a:p>
            <a:pPr algn="ctr"/>
            <a:endParaRPr lang="en-US" sz="2400" kern="1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00CC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4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Times New Roman"/>
                <a:cs typeface="Times New Roman"/>
              </a:rPr>
              <a:t> in people’s life.</a:t>
            </a:r>
            <a:endParaRPr lang="ru-RU" sz="2400" kern="1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00CCFF"/>
              </a:solidFill>
              <a:latin typeface="Times New Roman"/>
              <a:cs typeface="Times New Roman"/>
            </a:endParaRP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714375" y="5000625"/>
            <a:ext cx="3733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Резникова Оксана Владимировна</a:t>
            </a:r>
          </a:p>
          <a:p>
            <a:r>
              <a:rPr lang="ru-RU"/>
              <a:t>Учитель английского языка</a:t>
            </a:r>
          </a:p>
          <a:p>
            <a:r>
              <a:rPr lang="ru-RU"/>
              <a:t>МОУ «Мачешанская СОШ»</a:t>
            </a:r>
          </a:p>
          <a:p>
            <a:r>
              <a:rPr lang="ru-RU"/>
              <a:t>Волгоградская область</a:t>
            </a:r>
          </a:p>
          <a:p>
            <a:r>
              <a:rPr lang="ru-RU"/>
              <a:t>Киквидзенский район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  <p:bldP spid="205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рис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916113"/>
            <a:ext cx="4392612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820738" y="404813"/>
            <a:ext cx="8323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60% of all international telephones calls are made in English</a:t>
            </a:r>
            <a:endParaRPr lang="ru-RU" sz="24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1196975"/>
            <a:ext cx="848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More than 60% of all scientific journals are written in English.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2124075" y="6018213"/>
            <a:ext cx="654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75% of world’s letters and faxes are in English.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468313" y="5226050"/>
            <a:ext cx="824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80% of all information in the world’s computer is in English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  <p:bldP spid="37896" grpId="0"/>
      <p:bldP spid="37897" grpId="0"/>
      <p:bldP spid="378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3276600" y="404813"/>
            <a:ext cx="28082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PLAN</a:t>
            </a:r>
            <a:endParaRPr lang="ru-RU" sz="3600" kern="1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3366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9942" name="WordArt 6"/>
          <p:cNvSpPr>
            <a:spLocks noChangeArrowheads="1" noChangeShapeType="1" noTextEdit="1"/>
          </p:cNvSpPr>
          <p:nvPr/>
        </p:nvSpPr>
        <p:spPr bwMode="auto">
          <a:xfrm>
            <a:off x="1187450" y="1989138"/>
            <a:ext cx="77771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English is a means of communication.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9943" name="WordArt 7"/>
          <p:cNvSpPr>
            <a:spLocks noChangeArrowheads="1" noChangeShapeType="1" noTextEdit="1"/>
          </p:cNvSpPr>
          <p:nvPr/>
        </p:nvSpPr>
        <p:spPr bwMode="auto">
          <a:xfrm>
            <a:off x="539750" y="1916113"/>
            <a:ext cx="2571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1.</a:t>
            </a:r>
          </a:p>
        </p:txBody>
      </p:sp>
      <p:sp>
        <p:nvSpPr>
          <p:cNvPr id="39944" name="WordArt 8"/>
          <p:cNvSpPr>
            <a:spLocks noChangeArrowheads="1" noChangeShapeType="1" noTextEdit="1"/>
          </p:cNvSpPr>
          <p:nvPr/>
        </p:nvSpPr>
        <p:spPr bwMode="auto">
          <a:xfrm>
            <a:off x="539750" y="2781300"/>
            <a:ext cx="3143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2.</a:t>
            </a:r>
          </a:p>
        </p:txBody>
      </p:sp>
      <p:sp>
        <p:nvSpPr>
          <p:cNvPr id="39945" name="WordArt 9"/>
          <p:cNvSpPr>
            <a:spLocks noChangeArrowheads="1" noChangeShapeType="1" noTextEdit="1"/>
          </p:cNvSpPr>
          <p:nvPr/>
        </p:nvSpPr>
        <p:spPr bwMode="auto">
          <a:xfrm>
            <a:off x="1187450" y="2924175"/>
            <a:ext cx="62103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English is popular everywhere.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  <p:bldP spid="39942" grpId="0" animBg="1"/>
      <p:bldP spid="39943" grpId="0" animBg="1"/>
      <p:bldP spid="39944" grpId="0" animBg="1"/>
      <p:bldP spid="399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1" name="Oval 21"/>
          <p:cNvSpPr>
            <a:spLocks noChangeArrowheads="1"/>
          </p:cNvSpPr>
          <p:nvPr/>
        </p:nvSpPr>
        <p:spPr bwMode="auto">
          <a:xfrm>
            <a:off x="4067175" y="2708275"/>
            <a:ext cx="1511300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2"/>
                </a:solidFill>
              </a:rPr>
              <a:t>ENGLISH</a:t>
            </a:r>
            <a:endParaRPr lang="ru-RU" sz="2400" b="1">
              <a:solidFill>
                <a:schemeClr val="bg2"/>
              </a:solidFill>
            </a:endParaRPr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 flipH="1">
            <a:off x="4211638" y="4005263"/>
            <a:ext cx="2159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 flipH="1">
            <a:off x="3492500" y="3429000"/>
            <a:ext cx="57467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 flipH="1" flipV="1">
            <a:off x="4140200" y="2492375"/>
            <a:ext cx="2159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 flipV="1">
            <a:off x="5148263" y="2420938"/>
            <a:ext cx="1444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5219700" y="4005263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89" name="Oval 29"/>
          <p:cNvSpPr>
            <a:spLocks noChangeArrowheads="1"/>
          </p:cNvSpPr>
          <p:nvPr/>
        </p:nvSpPr>
        <p:spPr bwMode="auto">
          <a:xfrm>
            <a:off x="3203575" y="4437063"/>
            <a:ext cx="1439863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To find </a:t>
            </a:r>
          </a:p>
          <a:p>
            <a:pPr algn="ctr"/>
            <a:r>
              <a:rPr lang="en-US">
                <a:solidFill>
                  <a:schemeClr val="bg2"/>
                </a:solidFill>
              </a:rPr>
              <a:t>new friends</a:t>
            </a:r>
            <a:endParaRPr lang="ru-RU">
              <a:solidFill>
                <a:schemeClr val="bg2"/>
              </a:solidFill>
            </a:endParaRPr>
          </a:p>
        </p:txBody>
      </p:sp>
      <p:sp>
        <p:nvSpPr>
          <p:cNvPr id="40990" name="Oval 30"/>
          <p:cNvSpPr>
            <a:spLocks noChangeArrowheads="1"/>
          </p:cNvSpPr>
          <p:nvPr/>
        </p:nvSpPr>
        <p:spPr bwMode="auto">
          <a:xfrm>
            <a:off x="5148263" y="4221163"/>
            <a:ext cx="1655762" cy="144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To earn </a:t>
            </a:r>
          </a:p>
          <a:p>
            <a:pPr algn="ctr"/>
            <a:r>
              <a:rPr lang="en-US">
                <a:solidFill>
                  <a:schemeClr val="bg2"/>
                </a:solidFill>
              </a:rPr>
              <a:t>a lot of money</a:t>
            </a:r>
            <a:endParaRPr lang="ru-RU">
              <a:solidFill>
                <a:schemeClr val="bg2"/>
              </a:solidFill>
            </a:endParaRPr>
          </a:p>
        </p:txBody>
      </p:sp>
      <p:sp>
        <p:nvSpPr>
          <p:cNvPr id="40992" name="Oval 32"/>
          <p:cNvSpPr>
            <a:spLocks noChangeArrowheads="1"/>
          </p:cNvSpPr>
          <p:nvPr/>
        </p:nvSpPr>
        <p:spPr bwMode="auto">
          <a:xfrm>
            <a:off x="4716463" y="1052513"/>
            <a:ext cx="1655762" cy="1439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To watch films</a:t>
            </a:r>
          </a:p>
          <a:p>
            <a:pPr algn="ctr"/>
            <a:r>
              <a:rPr lang="en-US">
                <a:solidFill>
                  <a:schemeClr val="bg2"/>
                </a:solidFill>
              </a:rPr>
              <a:t>in the original</a:t>
            </a:r>
            <a:endParaRPr lang="ru-RU">
              <a:solidFill>
                <a:schemeClr val="bg2"/>
              </a:solidFill>
            </a:endParaRPr>
          </a:p>
        </p:txBody>
      </p:sp>
      <p:sp>
        <p:nvSpPr>
          <p:cNvPr id="40993" name="Oval 33"/>
          <p:cNvSpPr>
            <a:spLocks noChangeArrowheads="1"/>
          </p:cNvSpPr>
          <p:nvPr/>
        </p:nvSpPr>
        <p:spPr bwMode="auto">
          <a:xfrm>
            <a:off x="2916238" y="1268413"/>
            <a:ext cx="1512887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To find a job</a:t>
            </a:r>
          </a:p>
          <a:p>
            <a:pPr algn="ctr"/>
            <a:r>
              <a:rPr lang="en-US">
                <a:solidFill>
                  <a:schemeClr val="bg2"/>
                </a:solidFill>
              </a:rPr>
              <a:t>abroad</a:t>
            </a:r>
            <a:endParaRPr lang="ru-RU">
              <a:solidFill>
                <a:schemeClr val="bg2"/>
              </a:solidFill>
            </a:endParaRPr>
          </a:p>
        </p:txBody>
      </p:sp>
      <p:sp>
        <p:nvSpPr>
          <p:cNvPr id="40994" name="Oval 34"/>
          <p:cNvSpPr>
            <a:spLocks noChangeArrowheads="1"/>
          </p:cNvSpPr>
          <p:nvPr/>
        </p:nvSpPr>
        <p:spPr bwMode="auto">
          <a:xfrm>
            <a:off x="1979613" y="2852738"/>
            <a:ext cx="1511300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To travel </a:t>
            </a:r>
          </a:p>
          <a:p>
            <a:pPr algn="ctr"/>
            <a:r>
              <a:rPr lang="en-US">
                <a:solidFill>
                  <a:schemeClr val="bg2"/>
                </a:solidFill>
              </a:rPr>
              <a:t>everywhere</a:t>
            </a:r>
          </a:p>
          <a:p>
            <a:pPr algn="ctr"/>
            <a:r>
              <a:rPr lang="en-US">
                <a:solidFill>
                  <a:schemeClr val="bg2"/>
                </a:solidFill>
              </a:rPr>
              <a:t>in the</a:t>
            </a:r>
          </a:p>
          <a:p>
            <a:pPr algn="ctr"/>
            <a:r>
              <a:rPr lang="en-US">
                <a:solidFill>
                  <a:schemeClr val="bg2"/>
                </a:solidFill>
              </a:rPr>
              <a:t>world</a:t>
            </a:r>
            <a:endParaRPr lang="ru-RU">
              <a:solidFill>
                <a:schemeClr val="bg2"/>
              </a:solidFill>
            </a:endParaRPr>
          </a:p>
        </p:txBody>
      </p:sp>
      <p:pic>
        <p:nvPicPr>
          <p:cNvPr id="40995" name="Picture 35" descr="рис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1300"/>
            <a:ext cx="18097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6" name="Picture 36" descr="рабо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0"/>
            <a:ext cx="20478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7" name="Picture 37" descr="рис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6100" y="5327650"/>
            <a:ext cx="22479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8" name="Picture 38" descr="рис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3357563"/>
            <a:ext cx="1835150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9" name="Picture 39" descr="рис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2750" y="0"/>
            <a:ext cx="23812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0" name="Picture 40" descr="город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4913313"/>
            <a:ext cx="266541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1" name="Line 41"/>
          <p:cNvSpPr>
            <a:spLocks noChangeShapeType="1"/>
          </p:cNvSpPr>
          <p:nvPr/>
        </p:nvSpPr>
        <p:spPr bwMode="auto">
          <a:xfrm>
            <a:off x="5580063" y="335756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2" name="Oval 42"/>
          <p:cNvSpPr>
            <a:spLocks noChangeArrowheads="1"/>
          </p:cNvSpPr>
          <p:nvPr/>
        </p:nvSpPr>
        <p:spPr bwMode="auto">
          <a:xfrm>
            <a:off x="5867400" y="2492375"/>
            <a:ext cx="1727200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To go abroad</a:t>
            </a:r>
          </a:p>
          <a:p>
            <a:pPr algn="ctr"/>
            <a:r>
              <a:rPr lang="en-US">
                <a:solidFill>
                  <a:schemeClr val="bg2"/>
                </a:solidFill>
              </a:rPr>
              <a:t>on an exchange</a:t>
            </a:r>
          </a:p>
          <a:p>
            <a:pPr algn="ctr"/>
            <a:r>
              <a:rPr lang="en-US">
                <a:solidFill>
                  <a:schemeClr val="bg2"/>
                </a:solidFill>
              </a:rPr>
              <a:t>programme</a:t>
            </a:r>
            <a:endParaRPr lang="ru-RU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1" grpId="0" animBg="1"/>
      <p:bldP spid="40982" grpId="0" animBg="1"/>
      <p:bldP spid="40984" grpId="0" animBg="1"/>
      <p:bldP spid="40985" grpId="0" animBg="1"/>
      <p:bldP spid="40986" grpId="0" animBg="1"/>
      <p:bldP spid="40988" grpId="0" animBg="1"/>
      <p:bldP spid="40989" grpId="0" animBg="1"/>
      <p:bldP spid="40990" grpId="0" animBg="1"/>
      <p:bldP spid="40992" grpId="0" animBg="1"/>
      <p:bldP spid="40993" grpId="0" animBg="1"/>
      <p:bldP spid="40994" grpId="0" animBg="1"/>
      <p:bldP spid="41001" grpId="0" animBg="1"/>
      <p:bldP spid="410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3276600" y="404813"/>
            <a:ext cx="28082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PLAN</a:t>
            </a:r>
            <a:endParaRPr lang="ru-RU" sz="3600" kern="1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3366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1187450" y="1989138"/>
            <a:ext cx="77771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English is a means of communication.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539750" y="1916113"/>
            <a:ext cx="2571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1.</a:t>
            </a:r>
          </a:p>
        </p:txBody>
      </p:sp>
      <p:sp>
        <p:nvSpPr>
          <p:cNvPr id="43015" name="WordArt 7"/>
          <p:cNvSpPr>
            <a:spLocks noChangeArrowheads="1" noChangeShapeType="1" noTextEdit="1"/>
          </p:cNvSpPr>
          <p:nvPr/>
        </p:nvSpPr>
        <p:spPr bwMode="auto">
          <a:xfrm>
            <a:off x="539750" y="2781300"/>
            <a:ext cx="3143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2.</a:t>
            </a:r>
          </a:p>
        </p:txBody>
      </p:sp>
      <p:sp>
        <p:nvSpPr>
          <p:cNvPr id="43016" name="WordArt 8"/>
          <p:cNvSpPr>
            <a:spLocks noChangeArrowheads="1" noChangeShapeType="1" noTextEdit="1"/>
          </p:cNvSpPr>
          <p:nvPr/>
        </p:nvSpPr>
        <p:spPr bwMode="auto">
          <a:xfrm>
            <a:off x="1187450" y="2924175"/>
            <a:ext cx="62103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English is popular everywhere.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3017" name="WordArt 9"/>
          <p:cNvSpPr>
            <a:spLocks noChangeArrowheads="1" noChangeShapeType="1" noTextEdit="1"/>
          </p:cNvSpPr>
          <p:nvPr/>
        </p:nvSpPr>
        <p:spPr bwMode="auto">
          <a:xfrm>
            <a:off x="539750" y="3789363"/>
            <a:ext cx="3238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3.</a:t>
            </a:r>
          </a:p>
        </p:txBody>
      </p:sp>
      <p:sp>
        <p:nvSpPr>
          <p:cNvPr id="43018" name="WordArt 10"/>
          <p:cNvSpPr>
            <a:spLocks noChangeArrowheads="1" noChangeShapeType="1" noTextEdit="1"/>
          </p:cNvSpPr>
          <p:nvPr/>
        </p:nvSpPr>
        <p:spPr bwMode="auto">
          <a:xfrm>
            <a:off x="1187450" y="3860800"/>
            <a:ext cx="55451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English helps us in our life.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  <p:bldP spid="43013" grpId="0" animBg="1"/>
      <p:bldP spid="43014" grpId="0" animBg="1"/>
      <p:bldP spid="43015" grpId="0" animBg="1"/>
      <p:bldP spid="43016" grpId="0" animBg="1"/>
      <p:bldP spid="43017" grpId="0" animBg="1"/>
      <p:bldP spid="43017" grpId="1" animBg="1"/>
      <p:bldP spid="43017" grpId="2" animBg="1"/>
      <p:bldP spid="43018" grpId="0" animBg="1"/>
      <p:bldP spid="43018" grpId="1" animBg="1"/>
      <p:bldP spid="43018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интервью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isolation</a:t>
            </a:r>
            <a:r>
              <a:rPr lang="en-US" sz="2800" dirty="0" smtClean="0"/>
              <a:t> [</a:t>
            </a:r>
            <a:r>
              <a:rPr lang="en-US" sz="2800" dirty="0" err="1" smtClean="0"/>
              <a:t>ais</a:t>
            </a:r>
            <a:r>
              <a:rPr lang="ru-RU" sz="2800" dirty="0" err="1" smtClean="0"/>
              <a:t>ә</a:t>
            </a:r>
            <a:r>
              <a:rPr lang="en-US" sz="2800" dirty="0" smtClean="0"/>
              <a:t>’</a:t>
            </a:r>
            <a:r>
              <a:rPr lang="en-US" sz="2800" dirty="0" err="1" smtClean="0"/>
              <a:t>lei∫n</a:t>
            </a:r>
            <a:r>
              <a:rPr lang="en-US" sz="2800" dirty="0" smtClean="0"/>
              <a:t>] – the state of being alone or lonely;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up-to-date</a:t>
            </a:r>
            <a:r>
              <a:rPr lang="en-US" sz="2800" dirty="0" smtClean="0"/>
              <a:t> – modern, fashionable;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average</a:t>
            </a:r>
            <a:r>
              <a:rPr lang="en-US" sz="2800" dirty="0" smtClean="0"/>
              <a:t> [‘æ</a:t>
            </a:r>
            <a:r>
              <a:rPr lang="el-GR" sz="2800" dirty="0" smtClean="0"/>
              <a:t>ν</a:t>
            </a:r>
            <a:r>
              <a:rPr lang="ru-RU" sz="2800" dirty="0" err="1" smtClean="0"/>
              <a:t>ә</a:t>
            </a:r>
            <a:r>
              <a:rPr lang="en-US" sz="2800" dirty="0" smtClean="0"/>
              <a:t>rid</a:t>
            </a:r>
            <a:r>
              <a:rPr lang="ru-RU" sz="2800" dirty="0" err="1" smtClean="0"/>
              <a:t>з</a:t>
            </a:r>
            <a:r>
              <a:rPr lang="en-US" sz="2800" dirty="0" smtClean="0"/>
              <a:t>] – ordinary, not special;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far more difficult</a:t>
            </a:r>
            <a:r>
              <a:rPr lang="en-US" sz="2800" dirty="0" smtClean="0"/>
              <a:t> – very difficult;</a:t>
            </a:r>
          </a:p>
          <a:p>
            <a:pPr eaLnBrk="1" hangingPunct="1">
              <a:defRPr/>
            </a:pP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at a time</a:t>
            </a:r>
            <a:r>
              <a:rPr lang="en-US" sz="2800" dirty="0" smtClean="0"/>
              <a:t> – separately or in groups of two, three on each occasion;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to get </a:t>
            </a:r>
            <a:r>
              <a:rPr lang="en-US" sz="2800" b="1" dirty="0" err="1" smtClean="0">
                <a:solidFill>
                  <a:schemeClr val="accent1"/>
                </a:solidFill>
              </a:rPr>
              <a:t>sth</a:t>
            </a:r>
            <a:r>
              <a:rPr lang="en-US" sz="2800" b="1" dirty="0" smtClean="0">
                <a:solidFill>
                  <a:schemeClr val="accent1"/>
                </a:solidFill>
              </a:rPr>
              <a:t> wrong</a:t>
            </a:r>
            <a:r>
              <a:rPr lang="en-US" sz="2800" dirty="0" smtClean="0"/>
              <a:t> – to make a mistake;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57188" y="1052513"/>
            <a:ext cx="82867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does Ann find the most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difficult  in learning English?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979613" y="3644900"/>
            <a:ext cx="6335712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advice does Ann give to </a:t>
            </a:r>
            <a:endParaRPr lang="ru-RU" sz="36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people who are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just beginning</a:t>
            </a:r>
            <a:endParaRPr lang="ru-RU" sz="32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3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 learn English?</a:t>
            </a:r>
            <a:endParaRPr lang="ru-RU" sz="32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4" grpId="1"/>
      <p:bldP spid="46085" grpId="0"/>
      <p:bldP spid="4608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28" name="Group 24"/>
          <p:cNvGraphicFramePr>
            <a:graphicFrameLocks noGrp="1"/>
          </p:cNvGraphicFramePr>
          <p:nvPr>
            <p:ph/>
          </p:nvPr>
        </p:nvGraphicFramePr>
        <p:xfrm>
          <a:off x="539750" y="428625"/>
          <a:ext cx="8353425" cy="6003926"/>
        </p:xfrm>
        <a:graphic>
          <a:graphicData uri="http://schemas.openxmlformats.org/drawingml/2006/table">
            <a:tbl>
              <a:tblPr/>
              <a:tblGrid>
                <a:gridCol w="4176713"/>
                <a:gridCol w="4176712"/>
              </a:tblGrid>
              <a:tr h="173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       </a:t>
                      </a: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TRUE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     </a:t>
                      </a: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FALSE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5613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86" name="Group 34"/>
          <p:cNvGraphicFramePr>
            <a:graphicFrameLocks noGrp="1"/>
          </p:cNvGraphicFramePr>
          <p:nvPr>
            <p:ph/>
          </p:nvPr>
        </p:nvGraphicFramePr>
        <p:xfrm>
          <a:off x="684213" y="71438"/>
          <a:ext cx="8070850" cy="6786563"/>
        </p:xfrm>
        <a:graphic>
          <a:graphicData uri="http://schemas.openxmlformats.org/drawingml/2006/table">
            <a:tbl>
              <a:tblPr/>
              <a:tblGrid>
                <a:gridCol w="4035425"/>
                <a:gridCol w="4035425"/>
              </a:tblGrid>
              <a:tr h="1271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       </a:t>
                      </a: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TRUE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     </a:t>
                      </a: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FALSE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497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1.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Ann is planning to become an interpreter.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4.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The most difficult part of pronunciation is intonation.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6.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Ann looks words up in the dictionary.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8.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The most difficult feature of any language is learning the elements for which there are no written rules.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You don’t need to practice grammar together with vocabulary.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She has some problems learning words connected with her hobby.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5.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It’s not important to learn both formal and informal English.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7.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Listening to the news in English doesn’t help Ann.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WordArt 6"/>
          <p:cNvSpPr>
            <a:spLocks noChangeArrowheads="1" noChangeShapeType="1" noTextEdit="1"/>
          </p:cNvSpPr>
          <p:nvPr/>
        </p:nvSpPr>
        <p:spPr bwMode="auto">
          <a:xfrm>
            <a:off x="1619250" y="549275"/>
            <a:ext cx="5545138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Ann thinks about:</a:t>
            </a:r>
            <a:endParaRPr lang="ru-RU" sz="3600" kern="10">
              <a:ln w="19050">
                <a:solidFill>
                  <a:srgbClr val="00CCFF"/>
                </a:solidFill>
                <a:round/>
                <a:headEnd/>
                <a:tailEnd/>
              </a:ln>
              <a:solidFill>
                <a:srgbClr val="33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179388" y="1844675"/>
            <a:ext cx="43211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learning grammar;</a:t>
            </a:r>
          </a:p>
          <a:p>
            <a:pPr marL="342900" indent="-342900">
              <a:defRPr/>
            </a:pPr>
            <a:endParaRPr lang="en-US" sz="24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learning vocabulary (words and idioms);</a:t>
            </a:r>
          </a:p>
          <a:p>
            <a:pPr marL="342900" indent="-342900">
              <a:defRPr/>
            </a:pPr>
            <a:endParaRPr lang="en-US" sz="24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learning pronunciation;</a:t>
            </a:r>
          </a:p>
          <a:p>
            <a:pPr marL="342900" indent="-342900">
              <a:defRPr/>
            </a:pPr>
            <a:endParaRPr lang="en-US" sz="24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reading;</a:t>
            </a:r>
          </a:p>
          <a:p>
            <a:pPr marL="342900" indent="-342900">
              <a:defRPr/>
            </a:pPr>
            <a:endParaRPr lang="en-US" sz="24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defRPr/>
            </a:pPr>
            <a:endParaRPr lang="en-US" sz="24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listening to pop music, the radio, watching videos and educational TV programmes.</a:t>
            </a:r>
            <a:endParaRPr lang="ru-RU" sz="24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4572000" y="1989138"/>
            <a:ext cx="4572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need to practice grammar together with vocabulary</a:t>
            </a:r>
          </a:p>
          <a:p>
            <a:pPr>
              <a:defRPr/>
            </a:pPr>
            <a:endParaRPr lang="en-US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It’s better to learn a few words at a time and practice them</a:t>
            </a:r>
          </a:p>
          <a:p>
            <a:pPr>
              <a:defRPr/>
            </a:pPr>
            <a:endParaRPr lang="en-US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It’s important to learn both formal and informal English</a:t>
            </a:r>
          </a:p>
          <a:p>
            <a:pPr>
              <a:defRPr/>
            </a:pPr>
            <a:endParaRPr lang="en-US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need to look words up in the dictionary and make a note of the most useful ones</a:t>
            </a:r>
          </a:p>
          <a:p>
            <a:pPr>
              <a:defRPr/>
            </a:pPr>
            <a:endParaRPr lang="en-US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need to listen to them</a:t>
            </a:r>
            <a:endParaRPr lang="ru-RU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nimBg="1"/>
      <p:bldP spid="522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3276600" y="404813"/>
            <a:ext cx="28082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PLAN</a:t>
            </a:r>
            <a:endParaRPr lang="ru-RU" sz="3600" kern="1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3366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1187450" y="1989138"/>
            <a:ext cx="77771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English is a means of communication.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539750" y="4797425"/>
            <a:ext cx="3143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4.</a:t>
            </a: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539750" y="1916113"/>
            <a:ext cx="2571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1.</a:t>
            </a:r>
          </a:p>
        </p:txBody>
      </p:sp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539750" y="2781300"/>
            <a:ext cx="3143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2.</a:t>
            </a:r>
          </a:p>
        </p:txBody>
      </p:sp>
      <p:sp>
        <p:nvSpPr>
          <p:cNvPr id="3088" name="WordArt 16"/>
          <p:cNvSpPr>
            <a:spLocks noChangeArrowheads="1" noChangeShapeType="1" noTextEdit="1"/>
          </p:cNvSpPr>
          <p:nvPr/>
        </p:nvSpPr>
        <p:spPr bwMode="auto">
          <a:xfrm>
            <a:off x="539750" y="3789363"/>
            <a:ext cx="3238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3.</a:t>
            </a:r>
          </a:p>
        </p:txBody>
      </p:sp>
      <p:sp>
        <p:nvSpPr>
          <p:cNvPr id="3089" name="WordArt 17"/>
          <p:cNvSpPr>
            <a:spLocks noChangeArrowheads="1" noChangeShapeType="1" noTextEdit="1"/>
          </p:cNvSpPr>
          <p:nvPr/>
        </p:nvSpPr>
        <p:spPr bwMode="auto">
          <a:xfrm>
            <a:off x="1187450" y="2924175"/>
            <a:ext cx="62103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English is popular everywhere.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090" name="WordArt 18"/>
          <p:cNvSpPr>
            <a:spLocks noChangeArrowheads="1" noChangeShapeType="1" noTextEdit="1"/>
          </p:cNvSpPr>
          <p:nvPr/>
        </p:nvSpPr>
        <p:spPr bwMode="auto">
          <a:xfrm>
            <a:off x="1187450" y="3860800"/>
            <a:ext cx="55451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English helps us in our life.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091" name="WordArt 19"/>
          <p:cNvSpPr>
            <a:spLocks noChangeArrowheads="1" noChangeShapeType="1" noTextEdit="1"/>
          </p:cNvSpPr>
          <p:nvPr/>
        </p:nvSpPr>
        <p:spPr bwMode="auto">
          <a:xfrm>
            <a:off x="1116013" y="4868863"/>
            <a:ext cx="61928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Rules of learning English.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8" grpId="1" animBg="1"/>
      <p:bldP spid="3080" grpId="0" animBg="1"/>
      <p:bldP spid="3080" grpId="1" animBg="1"/>
      <p:bldP spid="3084" grpId="0" animBg="1"/>
      <p:bldP spid="3084" grpId="1" animBg="1"/>
      <p:bldP spid="3086" grpId="0" animBg="1"/>
      <p:bldP spid="3086" grpId="1" animBg="1"/>
      <p:bldP spid="3087" grpId="0" animBg="1"/>
      <p:bldP spid="3087" grpId="1" animBg="1"/>
      <p:bldP spid="3088" grpId="0" animBg="1"/>
      <p:bldP spid="3088" grpId="1" animBg="1"/>
      <p:bldP spid="3089" grpId="0" animBg="1"/>
      <p:bldP spid="3089" grpId="1" animBg="1"/>
      <p:bldP spid="3090" grpId="0" animBg="1"/>
      <p:bldP spid="3090" grpId="1" animBg="1"/>
      <p:bldP spid="3091" grpId="0" animBg="1"/>
      <p:bldP spid="309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12875"/>
            <a:ext cx="7543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solidFill>
                  <a:schemeClr val="accent1"/>
                </a:solidFill>
              </a:rPr>
              <a:t>You need to practice grammar together with vocabulary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solidFill>
                  <a:schemeClr val="accent1"/>
                </a:solidFill>
              </a:rPr>
              <a:t>It’s better to learn a few words at a time and practice them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solidFill>
                  <a:schemeClr val="accent1"/>
                </a:solidFill>
              </a:rPr>
              <a:t>It’s important to learn both formal and informal English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solidFill>
                  <a:schemeClr val="accent1"/>
                </a:solidFill>
              </a:rPr>
              <a:t>You need to look words up in the dictionary and make a note of the most useful ones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solidFill>
                  <a:schemeClr val="accent1"/>
                </a:solidFill>
              </a:rPr>
              <a:t>You need to listen to them</a:t>
            </a:r>
            <a:endParaRPr lang="ru-RU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>
            <a:off x="3276600" y="404813"/>
            <a:ext cx="28082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PLAN</a:t>
            </a:r>
            <a:endParaRPr lang="ru-RU" sz="3600" kern="1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3366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54277" name="WordArt 5"/>
          <p:cNvSpPr>
            <a:spLocks noChangeArrowheads="1" noChangeShapeType="1" noTextEdit="1"/>
          </p:cNvSpPr>
          <p:nvPr/>
        </p:nvSpPr>
        <p:spPr bwMode="auto">
          <a:xfrm>
            <a:off x="1187450" y="1989138"/>
            <a:ext cx="77771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English is a means of communication.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54278" name="WordArt 6"/>
          <p:cNvSpPr>
            <a:spLocks noChangeArrowheads="1" noChangeShapeType="1" noTextEdit="1"/>
          </p:cNvSpPr>
          <p:nvPr/>
        </p:nvSpPr>
        <p:spPr bwMode="auto">
          <a:xfrm>
            <a:off x="539750" y="4797425"/>
            <a:ext cx="3143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4.</a:t>
            </a:r>
          </a:p>
        </p:txBody>
      </p:sp>
      <p:sp>
        <p:nvSpPr>
          <p:cNvPr id="54280" name="WordArt 8"/>
          <p:cNvSpPr>
            <a:spLocks noChangeArrowheads="1" noChangeShapeType="1" noTextEdit="1"/>
          </p:cNvSpPr>
          <p:nvPr/>
        </p:nvSpPr>
        <p:spPr bwMode="auto">
          <a:xfrm>
            <a:off x="539750" y="1916113"/>
            <a:ext cx="2571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1.</a:t>
            </a:r>
          </a:p>
        </p:txBody>
      </p:sp>
      <p:sp>
        <p:nvSpPr>
          <p:cNvPr id="54281" name="WordArt 9"/>
          <p:cNvSpPr>
            <a:spLocks noChangeArrowheads="1" noChangeShapeType="1" noTextEdit="1"/>
          </p:cNvSpPr>
          <p:nvPr/>
        </p:nvSpPr>
        <p:spPr bwMode="auto">
          <a:xfrm>
            <a:off x="539750" y="2781300"/>
            <a:ext cx="3143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2.</a:t>
            </a:r>
          </a:p>
        </p:txBody>
      </p:sp>
      <p:sp>
        <p:nvSpPr>
          <p:cNvPr id="54282" name="WordArt 10"/>
          <p:cNvSpPr>
            <a:spLocks noChangeArrowheads="1" noChangeShapeType="1" noTextEdit="1"/>
          </p:cNvSpPr>
          <p:nvPr/>
        </p:nvSpPr>
        <p:spPr bwMode="auto">
          <a:xfrm>
            <a:off x="539750" y="3789363"/>
            <a:ext cx="3238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3.</a:t>
            </a:r>
          </a:p>
        </p:txBody>
      </p:sp>
      <p:sp>
        <p:nvSpPr>
          <p:cNvPr id="54283" name="WordArt 11"/>
          <p:cNvSpPr>
            <a:spLocks noChangeArrowheads="1" noChangeShapeType="1" noTextEdit="1"/>
          </p:cNvSpPr>
          <p:nvPr/>
        </p:nvSpPr>
        <p:spPr bwMode="auto">
          <a:xfrm>
            <a:off x="1187450" y="2924175"/>
            <a:ext cx="62103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English is popular everywhere.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54284" name="WordArt 12"/>
          <p:cNvSpPr>
            <a:spLocks noChangeArrowheads="1" noChangeShapeType="1" noTextEdit="1"/>
          </p:cNvSpPr>
          <p:nvPr/>
        </p:nvSpPr>
        <p:spPr bwMode="auto">
          <a:xfrm>
            <a:off x="1187450" y="3860800"/>
            <a:ext cx="55451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English helps us in our life.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54285" name="WordArt 13"/>
          <p:cNvSpPr>
            <a:spLocks noChangeArrowheads="1" noChangeShapeType="1" noTextEdit="1"/>
          </p:cNvSpPr>
          <p:nvPr/>
        </p:nvSpPr>
        <p:spPr bwMode="auto">
          <a:xfrm>
            <a:off x="1116013" y="4868863"/>
            <a:ext cx="61928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Rules of learning English.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  <p:bldP spid="54277" grpId="0" animBg="1"/>
      <p:bldP spid="54278" grpId="0" animBg="1"/>
      <p:bldP spid="54280" grpId="0" animBg="1"/>
      <p:bldP spid="54281" grpId="0" animBg="1"/>
      <p:bldP spid="54282" grpId="0" animBg="1"/>
      <p:bldP spid="54283" grpId="0" animBg="1"/>
      <p:bldP spid="54284" grpId="0" animBg="1"/>
      <p:bldP spid="5428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WordArt 4"/>
          <p:cNvSpPr>
            <a:spLocks noChangeArrowheads="1" noChangeShapeType="1" noTextEdit="1"/>
          </p:cNvSpPr>
          <p:nvPr/>
        </p:nvSpPr>
        <p:spPr bwMode="auto">
          <a:xfrm>
            <a:off x="827088" y="1268413"/>
            <a:ext cx="8027987" cy="230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English is a way </a:t>
            </a:r>
          </a:p>
          <a:p>
            <a:pPr algn="ctr"/>
            <a:r>
              <a:rPr lang="en-US" sz="3600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to  better life.</a:t>
            </a:r>
            <a:endParaRPr lang="ru-RU" sz="3600" kern="10">
              <a:ln w="19050">
                <a:solidFill>
                  <a:srgbClr val="3366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5301" name="WordArt 5"/>
          <p:cNvSpPr>
            <a:spLocks noChangeArrowheads="1" noChangeShapeType="1" noTextEdit="1"/>
          </p:cNvSpPr>
          <p:nvPr/>
        </p:nvSpPr>
        <p:spPr bwMode="auto">
          <a:xfrm>
            <a:off x="3995738" y="4292600"/>
            <a:ext cx="3978275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James Thurber</a:t>
            </a:r>
            <a:endParaRPr lang="ru-RU" sz="3600" kern="10">
              <a:ln w="19050">
                <a:solidFill>
                  <a:srgbClr val="3366FF"/>
                </a:solidFill>
                <a:round/>
                <a:headEnd/>
                <a:tailEnd/>
              </a:ln>
              <a:solidFill>
                <a:srgbClr val="00CC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5530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WordArt 4"/>
          <p:cNvSpPr>
            <a:spLocks noChangeArrowheads="1" noChangeShapeType="1" noTextEdit="1"/>
          </p:cNvSpPr>
          <p:nvPr/>
        </p:nvSpPr>
        <p:spPr bwMode="auto">
          <a:xfrm>
            <a:off x="2771775" y="1052513"/>
            <a:ext cx="3671888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Home task</a:t>
            </a:r>
            <a:endParaRPr lang="ru-RU" sz="3600" kern="10">
              <a:ln w="19050">
                <a:solidFill>
                  <a:srgbClr val="3366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6325" name="WordArt 5"/>
          <p:cNvSpPr>
            <a:spLocks noChangeArrowheads="1" noChangeShapeType="1" noTextEdit="1"/>
          </p:cNvSpPr>
          <p:nvPr/>
        </p:nvSpPr>
        <p:spPr bwMode="auto">
          <a:xfrm>
            <a:off x="242888" y="3146425"/>
            <a:ext cx="8658225" cy="143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Write an essay</a:t>
            </a:r>
          </a:p>
          <a:p>
            <a:pPr algn="ctr"/>
            <a:r>
              <a:rPr lang="en-US" sz="3600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"The role of English in my life"</a:t>
            </a:r>
            <a:endParaRPr lang="ru-RU" sz="3600" kern="10">
              <a:ln w="19050">
                <a:solidFill>
                  <a:srgbClr val="3366FF"/>
                </a:solidFill>
                <a:round/>
                <a:headEnd/>
                <a:tailEnd/>
              </a:ln>
              <a:solidFill>
                <a:srgbClr val="00CC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  <p:bldP spid="563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WordArt 4"/>
          <p:cNvSpPr>
            <a:spLocks noChangeArrowheads="1" noChangeShapeType="1" noTextEdit="1"/>
          </p:cNvSpPr>
          <p:nvPr/>
        </p:nvSpPr>
        <p:spPr bwMode="auto">
          <a:xfrm>
            <a:off x="2339975" y="1989138"/>
            <a:ext cx="4392613" cy="2735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Thank you </a:t>
            </a:r>
          </a:p>
          <a:p>
            <a:pPr algn="ctr"/>
            <a:r>
              <a:rPr lang="en-US" sz="3600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for  the lesson</a:t>
            </a:r>
            <a:endParaRPr lang="ru-RU" sz="3600" kern="10">
              <a:ln w="19050">
                <a:solidFill>
                  <a:srgbClr val="3366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Используемые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English VII – </a:t>
            </a:r>
            <a:r>
              <a:rPr lang="ru-RU" dirty="0" smtClean="0"/>
              <a:t>УМК с углубленным изучением английского языка под редакцией О.В. Афанасьевой, 2006</a:t>
            </a:r>
          </a:p>
          <a:p>
            <a:pPr>
              <a:defRPr/>
            </a:pPr>
            <a:r>
              <a:rPr lang="en-US" dirty="0" smtClean="0"/>
              <a:t>Happy English.ru</a:t>
            </a:r>
            <a:r>
              <a:rPr lang="ru-RU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УМК для 8 класса под редакцией К.И. Кауфман, 2008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Exam Excellence. Preparation for secondary school exams- Oxford, 2007</a:t>
            </a:r>
          </a:p>
          <a:p>
            <a:pPr>
              <a:defRPr/>
            </a:pPr>
            <a:r>
              <a:rPr lang="en-US" dirty="0" smtClean="0"/>
              <a:t>(</a:t>
            </a:r>
            <a:r>
              <a:rPr lang="ru-RU" dirty="0" smtClean="0"/>
              <a:t>картинки взяты из этих учебников)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http://s50.radikal.ru/i127/1102/39/995a595edc85.jpg</a:t>
            </a:r>
            <a:endParaRPr lang="ru-RU" dirty="0"/>
          </a:p>
        </p:txBody>
      </p:sp>
      <p:sp>
        <p:nvSpPr>
          <p:cNvPr id="28676" name="Прямоугольник 3"/>
          <p:cNvSpPr>
            <a:spLocks noChangeArrowheads="1"/>
          </p:cNvSpPr>
          <p:nvPr/>
        </p:nvSpPr>
        <p:spPr bwMode="auto">
          <a:xfrm>
            <a:off x="1000125" y="3105150"/>
            <a:ext cx="7500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http://s54.radikal.ru/i145/1102/f0/926b843f965c.jpg</a:t>
            </a:r>
            <a:endParaRPr lang="ru-RU"/>
          </a:p>
        </p:txBody>
      </p:sp>
      <p:sp>
        <p:nvSpPr>
          <p:cNvPr id="28677" name="Прямоугольник 4"/>
          <p:cNvSpPr>
            <a:spLocks noChangeArrowheads="1"/>
          </p:cNvSpPr>
          <p:nvPr/>
        </p:nvSpPr>
        <p:spPr bwMode="auto">
          <a:xfrm>
            <a:off x="1285875" y="3844925"/>
            <a:ext cx="557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http://i028.radikal.ru/1102/e7/8161b9a69c1b.jpg</a:t>
            </a:r>
            <a:endParaRPr lang="ru-RU"/>
          </a:p>
        </p:txBody>
      </p:sp>
      <p:sp>
        <p:nvSpPr>
          <p:cNvPr id="28678" name="Прямоугольник 5"/>
          <p:cNvSpPr>
            <a:spLocks noChangeArrowheads="1"/>
          </p:cNvSpPr>
          <p:nvPr/>
        </p:nvSpPr>
        <p:spPr bwMode="auto">
          <a:xfrm>
            <a:off x="1143000" y="4398963"/>
            <a:ext cx="5715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http://s59.radikal.ru/i165/1102/6c/61d613b6960a.jpg</a:t>
            </a:r>
            <a:endParaRPr lang="ru-RU"/>
          </a:p>
        </p:txBody>
      </p:sp>
      <p:sp>
        <p:nvSpPr>
          <p:cNvPr id="28679" name="Прямоугольник 7"/>
          <p:cNvSpPr>
            <a:spLocks noChangeArrowheads="1"/>
          </p:cNvSpPr>
          <p:nvPr/>
        </p:nvSpPr>
        <p:spPr bwMode="auto">
          <a:xfrm>
            <a:off x="1214438" y="4857750"/>
            <a:ext cx="5643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http://s51.radikal.ru/i133/1102/e6/5320a0fe28f7.jpg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работ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0"/>
            <a:ext cx="37909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рис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5100" y="3933825"/>
            <a:ext cx="26289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рис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1989138"/>
            <a:ext cx="27527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рис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0"/>
            <a:ext cx="29845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рис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5003800"/>
            <a:ext cx="1944688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 rot="5400000">
            <a:off x="-3036887" y="3036887"/>
            <a:ext cx="6597650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Means of communications</a:t>
            </a:r>
            <a:endParaRPr lang="ru-RU" sz="3600" kern="10">
              <a:ln w="9525">
                <a:solidFill>
                  <a:srgbClr val="3366FF"/>
                </a:solidFill>
                <a:round/>
                <a:headEnd/>
                <a:tailEnd/>
              </a:ln>
              <a:solidFill>
                <a:srgbClr val="00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рис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3375"/>
            <a:ext cx="416242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1331913" y="3213100"/>
            <a:ext cx="5976937" cy="3355975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Char char="ü"/>
            </a:pPr>
            <a:r>
              <a:rPr lang="en-US">
                <a:solidFill>
                  <a:schemeClr val="bg2"/>
                </a:solidFill>
              </a:rPr>
              <a:t> </a:t>
            </a:r>
            <a:r>
              <a:rPr lang="en-US" b="1">
                <a:solidFill>
                  <a:schemeClr val="bg2"/>
                </a:solidFill>
              </a:rPr>
              <a:t>to chat on the Internet</a:t>
            </a:r>
          </a:p>
          <a:p>
            <a:pPr algn="ctr">
              <a:buFont typeface="Wingdings" pitchFamily="2" charset="2"/>
              <a:buNone/>
            </a:pPr>
            <a:endParaRPr lang="en-US" b="1">
              <a:solidFill>
                <a:schemeClr val="bg2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n-US" b="1">
                <a:solidFill>
                  <a:schemeClr val="bg2"/>
                </a:solidFill>
              </a:rPr>
              <a:t> to get new information</a:t>
            </a:r>
          </a:p>
          <a:p>
            <a:pPr algn="ctr">
              <a:buFont typeface="Wingdings" pitchFamily="2" charset="2"/>
              <a:buChar char="ü"/>
            </a:pPr>
            <a:r>
              <a:rPr lang="en-US" b="1">
                <a:solidFill>
                  <a:schemeClr val="bg2"/>
                </a:solidFill>
              </a:rPr>
              <a:t> to have an English-speaking pen-friend</a:t>
            </a:r>
          </a:p>
          <a:p>
            <a:pPr algn="ctr">
              <a:buFont typeface="Wingdings" pitchFamily="2" charset="2"/>
              <a:buNone/>
            </a:pPr>
            <a:endParaRPr lang="en-US" b="1">
              <a:solidFill>
                <a:schemeClr val="bg2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n-US" b="1">
                <a:solidFill>
                  <a:schemeClr val="bg2"/>
                </a:solidFill>
              </a:rPr>
              <a:t> to watch video </a:t>
            </a:r>
            <a:endParaRPr lang="ru-RU" b="1">
              <a:solidFill>
                <a:schemeClr val="bg2"/>
              </a:solidFill>
            </a:endParaRPr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 rot="10800000">
            <a:off x="2627313" y="1773238"/>
            <a:ext cx="1081087" cy="13684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nimBg="1"/>
      <p:bldP spid="307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рис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88913"/>
            <a:ext cx="45354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755650" y="3213100"/>
            <a:ext cx="1079500" cy="2520950"/>
          </a:xfrm>
          <a:prstGeom prst="curvedRightArrow">
            <a:avLst>
              <a:gd name="adj1" fmla="val 46706"/>
              <a:gd name="adj2" fmla="val 93412"/>
              <a:gd name="adj3" fmla="val 33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7451725" y="3213100"/>
            <a:ext cx="1152525" cy="2520950"/>
          </a:xfrm>
          <a:prstGeom prst="curvedLeftArrow">
            <a:avLst>
              <a:gd name="adj1" fmla="val 43747"/>
              <a:gd name="adj2" fmla="val 87493"/>
              <a:gd name="adj3" fmla="val 33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2627313" y="3860800"/>
            <a:ext cx="4392612" cy="2447925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Char char="ü"/>
            </a:pPr>
            <a:r>
              <a:rPr lang="en-US">
                <a:solidFill>
                  <a:schemeClr val="bg2"/>
                </a:solidFill>
              </a:rPr>
              <a:t>To phone my friends and parents</a:t>
            </a:r>
          </a:p>
          <a:p>
            <a:pPr algn="ctr">
              <a:buFont typeface="Wingdings" pitchFamily="2" charset="2"/>
              <a:buNone/>
            </a:pPr>
            <a:endParaRPr lang="en-US">
              <a:solidFill>
                <a:schemeClr val="bg2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n-US">
                <a:solidFill>
                  <a:schemeClr val="bg2"/>
                </a:solidFill>
              </a:rPr>
              <a:t>To send messages</a:t>
            </a:r>
          </a:p>
          <a:p>
            <a:pPr algn="ctr">
              <a:buFont typeface="Wingdings" pitchFamily="2" charset="2"/>
              <a:buNone/>
            </a:pPr>
            <a:endParaRPr lang="en-US">
              <a:solidFill>
                <a:schemeClr val="bg2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n-US">
                <a:solidFill>
                  <a:schemeClr val="bg2"/>
                </a:solidFill>
              </a:rPr>
              <a:t>To listen to music</a:t>
            </a:r>
            <a:endParaRPr lang="ru-RU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animBg="1"/>
      <p:bldP spid="32776" grpId="0" animBg="1"/>
      <p:bldP spid="327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0" y="836613"/>
            <a:ext cx="9144000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What was the first </a:t>
            </a:r>
          </a:p>
          <a:p>
            <a:pPr algn="ctr"/>
            <a:r>
              <a:rPr lang="en-US" sz="3600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means of communication</a:t>
            </a:r>
            <a:endParaRPr lang="ru-RU" sz="3600" kern="10">
              <a:ln w="19050">
                <a:solidFill>
                  <a:srgbClr val="3366FF"/>
                </a:solidFill>
                <a:round/>
                <a:headEnd/>
                <a:tailEnd/>
              </a:ln>
              <a:solidFill>
                <a:srgbClr val="00CC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3419475" y="2852738"/>
            <a:ext cx="2305050" cy="3313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8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рис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3429000"/>
            <a:ext cx="6121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AutoShape 6"/>
          <p:cNvSpPr>
            <a:spLocks noChangeArrowheads="1"/>
          </p:cNvSpPr>
          <p:nvPr/>
        </p:nvSpPr>
        <p:spPr bwMode="auto">
          <a:xfrm rot="503764">
            <a:off x="3708400" y="263525"/>
            <a:ext cx="4389438" cy="2519363"/>
          </a:xfrm>
          <a:prstGeom prst="wedgeEllipseCallout">
            <a:avLst>
              <a:gd name="adj1" fmla="val -2940"/>
              <a:gd name="adj2" fmla="val 782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200" b="1">
              <a:solidFill>
                <a:schemeClr val="bg2"/>
              </a:solidFill>
            </a:endParaRPr>
          </a:p>
          <a:p>
            <a:pPr algn="ctr"/>
            <a:r>
              <a:rPr lang="en-US" sz="3200" b="1">
                <a:solidFill>
                  <a:schemeClr val="bg2"/>
                </a:solidFill>
              </a:rPr>
              <a:t>Language</a:t>
            </a:r>
            <a:endParaRPr lang="ru-RU" sz="32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48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3276600" y="404813"/>
            <a:ext cx="28082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PLAN</a:t>
            </a:r>
            <a:endParaRPr lang="ru-RU" sz="3600" kern="1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3366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1187450" y="1989138"/>
            <a:ext cx="77771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English is a means of communication.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5848" name="WordArt 8"/>
          <p:cNvSpPr>
            <a:spLocks noChangeArrowheads="1" noChangeShapeType="1" noTextEdit="1"/>
          </p:cNvSpPr>
          <p:nvPr/>
        </p:nvSpPr>
        <p:spPr bwMode="auto">
          <a:xfrm>
            <a:off x="539750" y="1916113"/>
            <a:ext cx="2571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1.</a:t>
            </a:r>
          </a:p>
        </p:txBody>
      </p:sp>
      <p:sp>
        <p:nvSpPr>
          <p:cNvPr id="35855" name="WordArt 15"/>
          <p:cNvSpPr>
            <a:spLocks noChangeArrowheads="1" noChangeShapeType="1" noTextEdit="1"/>
          </p:cNvSpPr>
          <p:nvPr/>
        </p:nvSpPr>
        <p:spPr bwMode="auto">
          <a:xfrm>
            <a:off x="3276600" y="404813"/>
            <a:ext cx="28082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PLAN</a:t>
            </a:r>
            <a:endParaRPr lang="ru-RU" sz="3600" kern="1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3366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5856" name="WordArt 16"/>
          <p:cNvSpPr>
            <a:spLocks noChangeArrowheads="1" noChangeShapeType="1" noTextEdit="1"/>
          </p:cNvSpPr>
          <p:nvPr/>
        </p:nvSpPr>
        <p:spPr bwMode="auto">
          <a:xfrm>
            <a:off x="1187450" y="1989138"/>
            <a:ext cx="77771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English is a means of communication.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5857" name="WordArt 17"/>
          <p:cNvSpPr>
            <a:spLocks noChangeArrowheads="1" noChangeShapeType="1" noTextEdit="1"/>
          </p:cNvSpPr>
          <p:nvPr/>
        </p:nvSpPr>
        <p:spPr bwMode="auto">
          <a:xfrm>
            <a:off x="539750" y="1916113"/>
            <a:ext cx="2571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5" grpId="0" animBg="1"/>
      <p:bldP spid="35848" grpId="0" animBg="1"/>
      <p:bldP spid="35848" grpId="1" animBg="1"/>
      <p:bldP spid="35855" grpId="0" animBg="1"/>
      <p:bldP spid="35856" grpId="0" animBg="1"/>
      <p:bldP spid="35857" grpId="0" animBg="1"/>
      <p:bldP spid="3585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рис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389</TotalTime>
  <Words>742</Words>
  <Application>Microsoft Office PowerPoint</Application>
  <PresentationFormat>Экран (4:3)</PresentationFormat>
  <Paragraphs>152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Tahoma</vt:lpstr>
      <vt:lpstr>Arial</vt:lpstr>
      <vt:lpstr>Wingdings</vt:lpstr>
      <vt:lpstr>Calibri</vt:lpstr>
      <vt:lpstr>Сумерки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Используемые ресурсы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Юлька</cp:lastModifiedBy>
  <cp:revision>20</cp:revision>
  <dcterms:created xsi:type="dcterms:W3CDTF">2008-11-29T10:56:45Z</dcterms:created>
  <dcterms:modified xsi:type="dcterms:W3CDTF">2012-09-12T15:23:27Z</dcterms:modified>
</cp:coreProperties>
</file>