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30" r:id="rId3"/>
    <p:sldId id="387" r:id="rId4"/>
    <p:sldId id="334" r:id="rId5"/>
    <p:sldId id="263" r:id="rId6"/>
    <p:sldId id="264" r:id="rId7"/>
    <p:sldId id="339" r:id="rId8"/>
    <p:sldId id="269" r:id="rId9"/>
    <p:sldId id="268" r:id="rId10"/>
    <p:sldId id="333" r:id="rId11"/>
    <p:sldId id="276" r:id="rId12"/>
    <p:sldId id="288" r:id="rId13"/>
    <p:sldId id="290" r:id="rId14"/>
    <p:sldId id="291" r:id="rId15"/>
    <p:sldId id="292" r:id="rId16"/>
    <p:sldId id="293" r:id="rId17"/>
    <p:sldId id="274" r:id="rId18"/>
    <p:sldId id="306" r:id="rId19"/>
    <p:sldId id="394" r:id="rId20"/>
    <p:sldId id="398" r:id="rId21"/>
    <p:sldId id="400" r:id="rId22"/>
    <p:sldId id="302" r:id="rId23"/>
    <p:sldId id="280" r:id="rId24"/>
    <p:sldId id="301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CC3300"/>
    <a:srgbClr val="FCBAE0"/>
    <a:srgbClr val="99FF99"/>
    <a:srgbClr val="000000"/>
    <a:srgbClr val="FF6600"/>
    <a:srgbClr val="ECD4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24" autoAdjust="0"/>
    <p:restoredTop sz="86474" autoAdjust="0"/>
  </p:normalViewPr>
  <p:slideViewPr>
    <p:cSldViewPr>
      <p:cViewPr varScale="1">
        <p:scale>
          <a:sx n="95" d="100"/>
          <a:sy n="95" d="100"/>
        </p:scale>
        <p:origin x="-61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4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62" d="100"/>
          <a:sy n="62" d="100"/>
        </p:scale>
        <p:origin x="-1661" y="-10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B8BEDC-6467-4C25-93D8-F14B1A247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5EF08-F7C0-4B66-A49C-83DD0315792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8B7E9-50EA-48EF-A9FA-631CB24F17B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1- Straight edgers, 2- punks, 3- hippies, 4- EMO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F0B52-913F-4EA0-BD84-6AFD9A894A5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1E- Straight edgers, 2C-Goths, 3D- Punks,4A - Hippies, 5B-EMO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109B5-0DF3-4960-9860-B488700F055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A- Panks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37CBF-8E98-4A9E-8A06-D844AC3C59FF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B- Goths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EC38C-0BB5-4A57-AEAE-A3D5FE656F6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C- Hippies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16356-6CC2-47CA-95C5-5934F066CA7F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D- Straight-edgers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E831E-5A19-4597-987E-2DA21570CFB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E- EMO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2287C-965D-4D08-B657-C3ED58A55404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8EA8-11A6-4EC5-BF36-613F73ABB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1003-62A5-4988-824E-98058C806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AEC1-48B3-4158-A6D2-CD55A31AE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81B4-441E-445E-9008-0F27430A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9973A-0791-412A-8080-427475DCF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2358-2E0D-4913-A32D-CDC44316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FABC9-9EAA-4E7D-9BEF-2EC555AD9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EFB6-6DC3-4FCB-9C64-7B68EF807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3176-FDD2-421C-928E-3ED5D2A7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D75F-B537-4241-98D0-80E6CCEE7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FF43-8E2B-41F4-914E-3757C4D7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918E9-B1A2-4922-BA0B-E54684728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FE33BD0-7989-4B56-9E5D-3424496FE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slow" advClick="0" advTm="10000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javascript:pic('pictures/biker_jacket_citypunk.html');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11\&#1052;&#1086;&#1080;%20&#1076;&#1086;&#1082;&#1091;&#1084;&#1077;&#1085;&#1090;&#1099;\19%20EARTH%20SONG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javascript:pic('pictures/biker_jacket_couplepunx.html')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7/7b/Hipp.jpg/180px-Hipp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pic('pictures/scrappy_jacket_1.html');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468313" y="2636838"/>
            <a:ext cx="8424862" cy="1655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0066"/>
                </a:solidFill>
              </a:rPr>
              <a:t>Youth’s movements in Russia and abroad</a:t>
            </a:r>
            <a:r>
              <a:rPr lang="ru-RU" sz="4800" dirty="0" smtClean="0">
                <a:solidFill>
                  <a:srgbClr val="FF0066"/>
                </a:solidFill>
              </a:rPr>
              <a:t/>
            </a:r>
            <a:br>
              <a:rPr lang="ru-RU" sz="4800" dirty="0" smtClean="0">
                <a:solidFill>
                  <a:srgbClr val="FF0066"/>
                </a:solidFill>
              </a:rPr>
            </a:br>
            <a:r>
              <a:rPr lang="ru-RU" sz="4800" dirty="0" smtClean="0">
                <a:solidFill>
                  <a:schemeClr val="folHlink"/>
                </a:solidFill>
              </a:rPr>
              <a:t>Молодежные движения в России и за</a:t>
            </a:r>
            <a:r>
              <a:rPr lang="en-US" sz="4800" dirty="0" smtClean="0">
                <a:solidFill>
                  <a:schemeClr val="folHlink"/>
                </a:solidFill>
              </a:rPr>
              <a:t> </a:t>
            </a:r>
            <a:r>
              <a:rPr lang="ru-RU" sz="4800" dirty="0" smtClean="0">
                <a:solidFill>
                  <a:schemeClr val="folHlink"/>
                </a:solidFill>
              </a:rPr>
              <a:t>рубежом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66"/>
                </a:solidFill>
              </a:rPr>
              <a:t>IDENTITIES</a:t>
            </a:r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1.Straight </a:t>
            </a:r>
            <a:r>
              <a:rPr lang="en-US" sz="2400" dirty="0" err="1" smtClean="0">
                <a:solidFill>
                  <a:schemeClr val="folHlink"/>
                </a:solidFill>
              </a:rPr>
              <a:t>edgers</a:t>
            </a:r>
            <a:r>
              <a:rPr lang="en-US" sz="2400" dirty="0" smtClean="0">
                <a:solidFill>
                  <a:schemeClr val="folHlink"/>
                </a:solidFill>
              </a:rPr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chemeClr val="folHlink"/>
                </a:solidFill>
              </a:rPr>
              <a:t>.                                     </a:t>
            </a:r>
            <a:r>
              <a:rPr lang="en-US" sz="2400" dirty="0" smtClean="0">
                <a:solidFill>
                  <a:srgbClr val="CC3300"/>
                </a:solidFill>
              </a:rPr>
              <a:t>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2.Goths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3.Punks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4.Hippies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5.EMO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        </a:t>
            </a:r>
            <a:r>
              <a:rPr lang="en-US" sz="2400" dirty="0" smtClean="0">
                <a:solidFill>
                  <a:srgbClr val="CC3300"/>
                </a:solidFill>
              </a:rPr>
              <a:t>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.                           B.                               </a:t>
            </a:r>
            <a:r>
              <a:rPr lang="en-US" sz="2400" dirty="0" smtClean="0">
                <a:solidFill>
                  <a:srgbClr val="00CCFF"/>
                </a:solidFill>
              </a:rPr>
              <a:t>D.</a:t>
            </a:r>
            <a:endParaRPr lang="ru-RU" sz="2400" dirty="0" smtClean="0">
              <a:solidFill>
                <a:srgbClr val="00CCFF"/>
              </a:solidFill>
            </a:endParaRP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989138"/>
            <a:ext cx="1674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Кто такие готы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700213"/>
            <a:ext cx="2238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Панк в куртке-косух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508500"/>
            <a:ext cx="20891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149725"/>
            <a:ext cx="2341563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4437063"/>
            <a:ext cx="16446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4143375"/>
            <a:ext cx="2341563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66"/>
                </a:solidFill>
              </a:rPr>
              <a:t>Read the  texts and </a:t>
            </a:r>
            <a:br>
              <a:rPr lang="en-US" sz="4000" dirty="0" smtClean="0">
                <a:solidFill>
                  <a:srgbClr val="FF0066"/>
                </a:solidFill>
              </a:rPr>
            </a:br>
            <a:r>
              <a:rPr lang="en-US" sz="4000" dirty="0" smtClean="0">
                <a:solidFill>
                  <a:srgbClr val="FF0066"/>
                </a:solidFill>
              </a:rPr>
              <a:t>find a title among the names of the groups:</a:t>
            </a:r>
            <a:endParaRPr lang="ru-RU" sz="4000" dirty="0" smtClean="0">
              <a:solidFill>
                <a:srgbClr val="FF0066"/>
              </a:solidFill>
            </a:endParaRP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body" idx="1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1. Goths,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2.  Punks,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3.  Hippies,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4.  Straight </a:t>
            </a:r>
            <a:r>
              <a:rPr lang="en-US" dirty="0" err="1" smtClean="0">
                <a:solidFill>
                  <a:srgbClr val="FF0000"/>
                </a:solidFill>
              </a:rPr>
              <a:t>edgers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5.  EMO</a:t>
            </a:r>
          </a:p>
          <a:p>
            <a:pPr eaLnBrk="1" hangingPunct="1">
              <a:buSzPts val="32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        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A) ___________________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66"/>
                </a:solidFill>
              </a:rPr>
              <a:t>They are opposed  to the values, norms and materialism in the society.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    They express this in loud and violent music, lyrics which frequently contain oppositional themes 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FF0066"/>
                </a:solidFill>
              </a:rPr>
              <a:t>anti- romantic love songs, anti-parents, anti- police, etc.),  strange clothing and hair of unusual </a:t>
            </a:r>
            <a:r>
              <a:rPr lang="en-US" b="1" dirty="0" err="1" smtClean="0">
                <a:solidFill>
                  <a:srgbClr val="FF0066"/>
                </a:solidFill>
              </a:rPr>
              <a:t>colours</a:t>
            </a:r>
            <a:r>
              <a:rPr lang="en-US" b="1" dirty="0" smtClean="0">
                <a:solidFill>
                  <a:srgbClr val="FF0066"/>
                </a:solidFill>
              </a:rPr>
              <a:t>.</a:t>
            </a:r>
            <a:endParaRPr lang="ru-RU" b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B) _______________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    As punk faded, they became a subculture in their own right.  With startling white make- up, black or purple hair, black lipstick and fingernails, these people certainly stand out in the crowd. They see the world as a dark place and like  it  that way.</a:t>
            </a:r>
            <a:endParaRPr lang="ru-RU" b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CCFF"/>
                </a:solidFill>
              </a:rPr>
              <a:t>C) 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CCFF"/>
                </a:solidFill>
              </a:rPr>
              <a:t>     They don’t  conform to society’s standards, showing this by dressing in unusual clothes, having long hair and living in groups together.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CCFF"/>
                </a:solidFill>
              </a:rPr>
              <a:t>     For them loving means accepting others as they are, giving freedom to do as one pleases and to go where the flow  takes you. </a:t>
            </a:r>
            <a:endParaRPr lang="ru-RU" sz="2800" b="1" dirty="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428604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D)_____________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   Their kids make a statement with their </a:t>
            </a:r>
            <a:r>
              <a:rPr lang="en-US" b="1" dirty="0" err="1" smtClean="0"/>
              <a:t>fasion</a:t>
            </a:r>
            <a:r>
              <a:rPr lang="en-US" b="1" dirty="0" smtClean="0"/>
              <a:t> as well as with their philosophy. A tidy appearance is popular , with baggy  trousers and T- shirts. Tattoos  are popular statement of them , as are pierced  ear  lobes with large holes. Bags  taken  from  students at a high school contained  chains  and heavy chain necklaces. Among them there are “ordinary”  and “extremes”.     </a:t>
            </a:r>
            <a:endParaRPr lang="ru-RU" b="1" dirty="0" smtClean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-142900"/>
            <a:ext cx="8864574" cy="42862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E)______________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            It is a community of emotional distress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</a:t>
            </a:r>
            <a:r>
              <a:rPr lang="ru-RU" sz="2800" b="1" dirty="0" smtClean="0"/>
              <a:t>(страдание) </a:t>
            </a:r>
            <a:r>
              <a:rPr lang="en-US" sz="2800" b="1" dirty="0" smtClean="0"/>
              <a:t>experienced by many young people. In addition, it supports the confusion experienced by teenagers with regard to the issues of sex, relationships with peers and adults, as well as depression. A lonely feeling, with its depressed teenager falls under the influence of the Gothic subculture or word-finding other teenagers are also suffering from depression, with the downed wing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опущенные крылья),</a:t>
            </a:r>
            <a:r>
              <a:rPr lang="en-US" sz="2800" b="1" dirty="0" smtClean="0"/>
              <a:t> alienated</a:t>
            </a:r>
            <a:r>
              <a:rPr lang="ru-RU" sz="2800" b="1" dirty="0" smtClean="0"/>
              <a:t> (отдаляться)</a:t>
            </a:r>
            <a:r>
              <a:rPr lang="en-US" sz="2800" b="1" dirty="0" smtClean="0"/>
              <a:t> and experiencing emotional distress. Unfortunately, the emotional support actually lengthens the period of anguish</a:t>
            </a:r>
            <a:r>
              <a:rPr lang="ru-RU" sz="2800" b="1" dirty="0" smtClean="0"/>
              <a:t> (страдание)</a:t>
            </a:r>
            <a:r>
              <a:rPr lang="en-US" sz="2800" b="1" dirty="0" smtClean="0"/>
              <a:t>, encouraging further alienation. </a:t>
            </a:r>
            <a:r>
              <a:rPr lang="en-US" sz="2400" b="1" dirty="0" smtClean="0">
                <a:solidFill>
                  <a:srgbClr val="FF6600"/>
                </a:solidFill>
              </a:rPr>
              <a:t/>
            </a:r>
            <a:br>
              <a:rPr lang="en-US" sz="2400" b="1" dirty="0" smtClean="0">
                <a:solidFill>
                  <a:srgbClr val="FF6600"/>
                </a:solidFill>
              </a:rPr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ru-RU" sz="800" dirty="0" smtClean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GREENPEACE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85750" y="0"/>
            <a:ext cx="9756775" cy="6858000"/>
          </a:xfrm>
          <a:noFill/>
        </p:spPr>
      </p:pic>
      <p:pic>
        <p:nvPicPr>
          <p:cNvPr id="36871" name="19 EARTH S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19 EARTH S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63" y="785813"/>
            <a:ext cx="4071937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“Greenpeace”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based in 1971  independent </a:t>
            </a:r>
            <a:b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Non-Governmental Organization, </a:t>
            </a:r>
            <a:b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 putting a view to conservation </a:t>
            </a:r>
            <a:b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  environment. </a:t>
            </a:r>
            <a:r>
              <a:rPr lang="en-US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  <p:audio>
              <p:cMediaNode numSld="6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75000"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14313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dirty="0" smtClean="0">
                <a:solidFill>
                  <a:schemeClr val="accent2"/>
                </a:solidFill>
              </a:rPr>
              <a:t>“G</a:t>
            </a:r>
            <a:r>
              <a:rPr lang="ru-RU" sz="6000" dirty="0" err="1" smtClean="0">
                <a:solidFill>
                  <a:schemeClr val="accent2"/>
                </a:solidFill>
              </a:rPr>
              <a:t>reenpeace</a:t>
            </a:r>
            <a:r>
              <a:rPr lang="en-US" sz="6000" dirty="0" smtClean="0">
                <a:solidFill>
                  <a:schemeClr val="accent2"/>
                </a:solidFill>
              </a:rPr>
              <a:t>”</a:t>
            </a:r>
            <a:endParaRPr lang="ru-RU" sz="6000" dirty="0" smtClean="0">
              <a:solidFill>
                <a:schemeClr val="accent2"/>
              </a:solidFill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763713" y="1268413"/>
            <a:ext cx="5521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</a:t>
            </a:r>
            <a:r>
              <a:rPr lang="ru-RU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англ.Greenpeace</a:t>
            </a: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зеленый мир </a:t>
            </a: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Гринпис - основанная в 1971г. независимая</a:t>
            </a: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международная общественная организация,                                                                                        </a:t>
            </a: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ставящая целью сохранение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окружающей</a:t>
            </a: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среды.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solidFill>
                  <a:srgbClr val="FF0066"/>
                </a:solidFill>
              </a:rPr>
              <a:t>Красная книга России</a:t>
            </a:r>
            <a:br>
              <a:rPr lang="ru-RU" b="0" dirty="0" smtClean="0">
                <a:solidFill>
                  <a:srgbClr val="FF0066"/>
                </a:solidFill>
              </a:rPr>
            </a:br>
            <a:r>
              <a:rPr lang="ru-RU" b="0" dirty="0" smtClean="0">
                <a:solidFill>
                  <a:srgbClr val="FF0066"/>
                </a:solidFill>
              </a:rPr>
              <a:t> </a:t>
            </a:r>
            <a:r>
              <a:rPr lang="ru-RU" b="0" dirty="0" err="1" smtClean="0">
                <a:solidFill>
                  <a:srgbClr val="FF0066"/>
                </a:solidFill>
              </a:rPr>
              <a:t>Red</a:t>
            </a:r>
            <a:r>
              <a:rPr lang="ru-RU" b="0" dirty="0" smtClean="0">
                <a:solidFill>
                  <a:srgbClr val="FF0066"/>
                </a:solidFill>
              </a:rPr>
              <a:t> </a:t>
            </a:r>
            <a:r>
              <a:rPr lang="ru-RU" b="0" dirty="0" err="1" smtClean="0">
                <a:solidFill>
                  <a:srgbClr val="FF0066"/>
                </a:solidFill>
              </a:rPr>
              <a:t>Data</a:t>
            </a:r>
            <a:r>
              <a:rPr lang="ru-RU" b="0" dirty="0" smtClean="0">
                <a:solidFill>
                  <a:srgbClr val="FF0066"/>
                </a:solidFill>
              </a:rPr>
              <a:t> </a:t>
            </a:r>
            <a:r>
              <a:rPr lang="ru-RU" b="0" dirty="0" err="1" smtClean="0">
                <a:solidFill>
                  <a:srgbClr val="FF0066"/>
                </a:solidFill>
              </a:rPr>
              <a:t>Воок</a:t>
            </a:r>
            <a:r>
              <a:rPr lang="ru-RU" b="0" dirty="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986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0066"/>
                </a:solidFill>
              </a:rPr>
              <a:t>Широкую известность приобрела Международная Красная книга.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0066"/>
                </a:solidFill>
              </a:rPr>
              <a:t>Красная книга Международного Союза Охраны Природы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0066"/>
                </a:solidFill>
              </a:rPr>
              <a:t>Уже в 1949 г. МСОП начал собирать информацию о редких животных и растениях. Понадобилось 14 лет, чтобы в 1963 г. появилась первая Красная книга МСОП (</a:t>
            </a:r>
            <a:r>
              <a:rPr lang="ru-RU" sz="1800" b="1" dirty="0" err="1" smtClean="0">
                <a:solidFill>
                  <a:srgbClr val="FF0066"/>
                </a:solidFill>
              </a:rPr>
              <a:t>Red</a:t>
            </a:r>
            <a:r>
              <a:rPr lang="ru-RU" sz="1800" b="1" dirty="0" smtClean="0">
                <a:solidFill>
                  <a:srgbClr val="FF0066"/>
                </a:solidFill>
              </a:rPr>
              <a:t> </a:t>
            </a:r>
            <a:r>
              <a:rPr lang="ru-RU" sz="1800" b="1" dirty="0" err="1" smtClean="0">
                <a:solidFill>
                  <a:srgbClr val="FF0066"/>
                </a:solidFill>
              </a:rPr>
              <a:t>Data</a:t>
            </a:r>
            <a:r>
              <a:rPr lang="ru-RU" sz="1800" b="1" dirty="0" smtClean="0">
                <a:solidFill>
                  <a:srgbClr val="FF0066"/>
                </a:solidFill>
              </a:rPr>
              <a:t> </a:t>
            </a:r>
            <a:r>
              <a:rPr lang="ru-RU" sz="1800" b="1" dirty="0" err="1" smtClean="0">
                <a:solidFill>
                  <a:srgbClr val="FF0066"/>
                </a:solidFill>
              </a:rPr>
              <a:t>Воок</a:t>
            </a:r>
            <a:r>
              <a:rPr lang="ru-RU" sz="1800" b="1" dirty="0" smtClean="0">
                <a:solidFill>
                  <a:srgbClr val="FF0066"/>
                </a:solidFill>
              </a:rPr>
              <a:t>). Два тома представляли собой сводку о 211 млекопитающих и 312 птиц.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0066"/>
                </a:solidFill>
              </a:rPr>
              <a:t>Продолжается работа и над Красной книгой России. Официальным основанием для ее создания сейчас являются Закон «О животном мире» (1995 г.) и Постановление Правительства от 1996 года. В нем, частности, декларируется, что Красная книга Российской Федерации является официальным документом, содержащим свод сведений о редких и исчезающих видах животных и растений, а также необходимых мерах по их охране и восстановлению.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6600"/>
                </a:solidFill>
              </a:rPr>
              <a:t>Глоссарий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5786" y="1357298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9900"/>
                </a:solidFill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/>
              <a:t>Молодежная субкультура(От </a:t>
            </a:r>
            <a:r>
              <a:rPr lang="ru-RU" sz="2400" b="1" dirty="0" err="1" smtClean="0"/>
              <a:t>лат.Sub</a:t>
            </a:r>
            <a:r>
              <a:rPr lang="ru-RU" sz="2400" b="1" dirty="0" smtClean="0"/>
              <a:t> - под + </a:t>
            </a:r>
            <a:r>
              <a:rPr lang="ru-RU" sz="2400" b="1" dirty="0" err="1" smtClean="0"/>
              <a:t>Cultura</a:t>
            </a:r>
            <a:r>
              <a:rPr lang="ru-RU" sz="2400" b="1" dirty="0" smtClean="0"/>
              <a:t> воспитание) совокупность ценностей, традиций, обычаев, присущих молодежи, у которой досуг и отдых как ведущие, формы жизнедеятельности вытеснили труд в качестве важнейшей потребности.</a:t>
            </a:r>
            <a:r>
              <a:rPr lang="ru-RU" sz="2400" dirty="0" smtClean="0"/>
              <a:t> </a:t>
            </a:r>
            <a:r>
              <a:rPr lang="ru-RU" sz="2400" b="1" dirty="0" smtClean="0"/>
              <a:t>Это  жизненный стиль какой-либо социальной группы, представляющий собой самостоятельное целостное образование в рамках доминирующей культуры.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 Экология (от греч. </a:t>
            </a:r>
            <a:r>
              <a:rPr lang="ru-RU" sz="2400" b="1" dirty="0" err="1" smtClean="0"/>
              <a:t>oikéo</a:t>
            </a:r>
            <a:r>
              <a:rPr lang="ru-RU" sz="2400" b="1" dirty="0" smtClean="0"/>
              <a:t> — дом, жилище и логос - наука ) — это наука , изучающая условия существования живых орга­низмов и взаимосвязи между организмами и окружающей средой.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 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6600"/>
                </a:solidFill>
              </a:rPr>
              <a:t>Animals and plants are there in the Red( Data) Book.</a:t>
            </a:r>
            <a:endParaRPr lang="ru-RU" sz="4000" dirty="0" smtClean="0">
              <a:solidFill>
                <a:srgbClr val="FF6600"/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73238"/>
            <a:ext cx="2581275" cy="1660525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79838" y="1928813"/>
            <a:ext cx="1492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66FF"/>
                </a:solidFill>
              </a:rPr>
              <a:t>АМУРСКИЙ ТИГР </a:t>
            </a:r>
            <a:br>
              <a:rPr lang="ru-RU" sz="1400" b="1">
                <a:solidFill>
                  <a:srgbClr val="FF66FF"/>
                </a:solidFill>
              </a:rPr>
            </a:br>
            <a:r>
              <a:rPr lang="ru-RU" sz="1400" b="1" i="1">
                <a:solidFill>
                  <a:srgbClr val="FF66FF"/>
                </a:solidFill>
              </a:rPr>
              <a:t>Panthera tigris (подвид altaica )</a:t>
            </a:r>
            <a:r>
              <a:rPr lang="ru-RU" sz="1400" b="1">
                <a:solidFill>
                  <a:srgbClr val="FF66FF"/>
                </a:solidFill>
              </a:rPr>
              <a:t>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73238"/>
            <a:ext cx="230346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86313" y="3143250"/>
            <a:ext cx="1873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 b="1">
                <a:solidFill>
                  <a:srgbClr val="FF0066"/>
                </a:solidFill>
              </a:rPr>
              <a:t>СЕВЕРНЫЙ ОЛЕНЬ, новоземельский подвид</a:t>
            </a:r>
            <a:br>
              <a:rPr lang="ru-RU" sz="1400" b="1">
                <a:solidFill>
                  <a:srgbClr val="FF0066"/>
                </a:solidFill>
              </a:rPr>
            </a:br>
            <a:r>
              <a:rPr lang="ru-RU" sz="1400" b="1" i="1">
                <a:solidFill>
                  <a:srgbClr val="FF0066"/>
                </a:solidFill>
              </a:rPr>
              <a:t>Rangifer tarandus (подвид pearsoni)</a:t>
            </a:r>
            <a:r>
              <a:rPr lang="ru-RU" sz="1400" b="1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860800"/>
            <a:ext cx="29765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4714875"/>
            <a:ext cx="2305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284663" y="5445125"/>
            <a:ext cx="218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B0F0"/>
                </a:solidFill>
              </a:rPr>
              <a:t>Ирис (касатик) карликовый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84213" y="5949950"/>
            <a:ext cx="230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400" b="1">
                <a:solidFill>
                  <a:srgbClr val="FF9900"/>
                </a:solidFill>
              </a:rPr>
              <a:t>Тюльпан прибрежный</a:t>
            </a:r>
            <a:r>
              <a:rPr lang="ru-RU" b="1">
                <a:solidFill>
                  <a:srgbClr val="FF9900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Экология </a:t>
            </a:r>
            <a:r>
              <a:rPr lang="ru-RU" sz="2000" b="1" dirty="0" smtClean="0">
                <a:solidFill>
                  <a:schemeClr val="folHlink"/>
                </a:solidFill>
              </a:rPr>
              <a:t>(от греч. </a:t>
            </a:r>
            <a:r>
              <a:rPr lang="ru-RU" sz="2000" b="1" dirty="0" err="1" smtClean="0">
                <a:solidFill>
                  <a:schemeClr val="folHlink"/>
                </a:solidFill>
              </a:rPr>
              <a:t>oikéo</a:t>
            </a:r>
            <a:r>
              <a:rPr lang="ru-RU" sz="2000" b="1" dirty="0" smtClean="0">
                <a:solidFill>
                  <a:schemeClr val="folHlink"/>
                </a:solidFill>
              </a:rPr>
              <a:t> — дом, жилище и логос - наука ) — это наука , изучающая условия существования живых орга­низмов и взаимосвязи между организмами и окружаю­щей средой. Впервые термин и общее определение экологии дал немецкий биолог Эрнст Геккель (1866г.) в своём капитальном труде “Всеобщая морфология организмов”.</a:t>
            </a:r>
            <a:r>
              <a:rPr lang="ru-RU" sz="2000" dirty="0" smtClean="0">
                <a:solidFill>
                  <a:schemeClr val="folHlink"/>
                </a:solidFill>
              </a:rPr>
              <a:t/>
            </a:r>
            <a:br>
              <a:rPr lang="ru-RU" sz="2000" dirty="0" smtClean="0">
                <a:solidFill>
                  <a:schemeClr val="folHlink"/>
                </a:solidFill>
              </a:rPr>
            </a:br>
            <a:r>
              <a:rPr lang="ru-RU" sz="2000" dirty="0" smtClean="0">
                <a:solidFill>
                  <a:schemeClr val="folHlink"/>
                </a:solidFill>
              </a:rPr>
              <a:t/>
            </a:r>
            <a:br>
              <a:rPr lang="ru-RU" sz="2000" dirty="0" smtClean="0">
                <a:solidFill>
                  <a:schemeClr val="folHlink"/>
                </a:solidFill>
              </a:rPr>
            </a:br>
            <a:r>
              <a:rPr lang="ru-RU" sz="2000" dirty="0" smtClean="0">
                <a:solidFill>
                  <a:schemeClr val="folHlink"/>
                </a:solidFill>
              </a:rPr>
              <a:t/>
            </a:r>
            <a:br>
              <a:rPr lang="ru-RU" sz="2000" dirty="0" smtClean="0">
                <a:solidFill>
                  <a:schemeClr val="folHlink"/>
                </a:solidFill>
              </a:rPr>
            </a:br>
            <a:r>
              <a:rPr lang="ru-RU" sz="2000" b="1" dirty="0" smtClean="0">
                <a:solidFill>
                  <a:schemeClr val="folHlink"/>
                </a:solidFill>
              </a:rPr>
              <a:t>Но в сознании большинства людей слово «экология » связано еще и с понятиями «тревога», «защита», «сохранение».</a:t>
            </a:r>
            <a:r>
              <a:rPr lang="ru-RU" sz="2000" dirty="0" smtClean="0">
                <a:solidFill>
                  <a:schemeClr val="folHlink"/>
                </a:solidFill>
              </a:rPr>
              <a:t/>
            </a:r>
            <a:br>
              <a:rPr lang="ru-RU" sz="2000" dirty="0" smtClean="0">
                <a:solidFill>
                  <a:schemeClr val="folHlink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23556" name="Picture 4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724400"/>
            <a:ext cx="33131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125538"/>
            <a:ext cx="3168650" cy="2376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       </a:t>
            </a:r>
            <a:r>
              <a:rPr lang="en-US" sz="1400" b="1" dirty="0" smtClean="0">
                <a:solidFill>
                  <a:srgbClr val="FF0000"/>
                </a:solidFill>
              </a:rPr>
              <a:t>Earnest </a:t>
            </a:r>
            <a:r>
              <a:rPr lang="en-US" sz="1400" b="1" dirty="0" err="1" smtClean="0">
                <a:solidFill>
                  <a:srgbClr val="FF0000"/>
                </a:solidFill>
              </a:rPr>
              <a:t>Gekkel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</a:rPr>
              <a:t>is the first ecologist in the world. It is he, who in 1866 used the word “</a:t>
            </a:r>
            <a:r>
              <a:rPr lang="en-US" sz="1400" b="1" dirty="0" err="1" smtClean="0">
                <a:solidFill>
                  <a:srgbClr val="00B0F0"/>
                </a:solidFill>
              </a:rPr>
              <a:t>ecology”thus</a:t>
            </a:r>
            <a:r>
              <a:rPr lang="en-US" sz="1400" b="1" dirty="0" smtClean="0">
                <a:solidFill>
                  <a:srgbClr val="00B0F0"/>
                </a:solidFill>
              </a:rPr>
              <a:t> calling a science about life of animals and their relation to the environment. </a:t>
            </a:r>
            <a:endParaRPr lang="ru-RU" sz="1400" b="1" dirty="0" smtClean="0">
              <a:solidFill>
                <a:srgbClr val="00B0F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60350"/>
            <a:ext cx="26003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23850" y="3357563"/>
            <a:ext cx="2592388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 ecology certainly has a wider meaning. For example, speaking of the ecological effects of industry we mean the pollution of the atmosphere, of rivers</a:t>
            </a:r>
            <a:r>
              <a:rPr lang="en-US" sz="16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1800" dirty="0"/>
              <a:t> </a:t>
            </a:r>
            <a:endParaRPr lang="ru-RU" sz="1800" dirty="0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335713" y="1773238"/>
            <a:ext cx="28082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Эрнст Геккель </a:t>
            </a:r>
            <a:r>
              <a:rPr lang="ru-RU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 первый эколог во всем мире. Именно он в 1866 употребил слово "экология", таким образом, призыв науки о жизни животных и их связи с окружающей их средой. Теперь экологии, безусловно, имеет более широкий смысл. Так, например, говоря о экологическое воздействие промышленности, мы имеем в виду загрязнение атмосферы, рек.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419475" y="3644900"/>
            <a:ext cx="25193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Earnest </a:t>
            </a:r>
            <a:r>
              <a:rPr lang="en-US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Gekkel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first ecologist in the world.</a:t>
            </a:r>
            <a:r>
              <a:rPr lang="ru-RU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Э.Геккель </a:t>
            </a:r>
            <a:r>
              <a:rPr lang="ru-RU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первый эколог в мире)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Your conclusion: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3300"/>
                </a:solidFill>
              </a:rPr>
              <a:t>belonging to a group ( </a:t>
            </a:r>
            <a:r>
              <a:rPr lang="en-US" dirty="0" err="1" smtClean="0">
                <a:solidFill>
                  <a:srgbClr val="CC3300"/>
                </a:solidFill>
              </a:rPr>
              <a:t>organusation</a:t>
            </a:r>
            <a:r>
              <a:rPr lang="en-US" dirty="0" smtClean="0">
                <a:solidFill>
                  <a:srgbClr val="CC3300"/>
                </a:solidFill>
              </a:rPr>
              <a:t>): for and against.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( </a:t>
            </a:r>
            <a:r>
              <a:rPr lang="en-US" sz="4000" dirty="0" smtClean="0">
                <a:solidFill>
                  <a:srgbClr val="FF33CC"/>
                </a:solidFill>
              </a:rPr>
              <a:t>A composition</a:t>
            </a:r>
            <a:r>
              <a:rPr lang="en-US" dirty="0" smtClean="0">
                <a:solidFill>
                  <a:srgbClr val="FF33CC"/>
                </a:solidFill>
              </a:rPr>
              <a:t>)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Word-box: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FF0066"/>
                </a:solidFill>
              </a:rPr>
              <a:t>Get their message across, like- minded, narrow-minded, take their beliefs to extremes, tension between, protest against, hurt people physically.</a:t>
            </a:r>
            <a:r>
              <a:rPr lang="en-US" sz="3200" dirty="0" smtClean="0">
                <a:solidFill>
                  <a:srgbClr val="CC3300"/>
                </a:solidFill>
              </a:rPr>
              <a:t> </a:t>
            </a:r>
            <a:endParaRPr lang="ru-RU" sz="3200" dirty="0" smtClean="0">
              <a:solidFill>
                <a:srgbClr val="CC3300"/>
              </a:solidFill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C42A12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511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42A12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0"/>
            <a:ext cx="511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0" dirty="0" smtClean="0">
                <a:solidFill>
                  <a:srgbClr val="FF9900"/>
                </a:solidFill>
              </a:rPr>
              <a:t>Почему возникают субкультуры?</a:t>
            </a:r>
            <a:br>
              <a:rPr lang="ru-RU" sz="4000" b="0" dirty="0" smtClean="0">
                <a:solidFill>
                  <a:srgbClr val="FF9900"/>
                </a:solidFill>
              </a:rPr>
            </a:br>
            <a:endParaRPr lang="ru-RU" sz="4000" b="0" dirty="0" smtClean="0">
              <a:solidFill>
                <a:srgbClr val="FF9900"/>
              </a:solidFill>
            </a:endParaRPr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Наиболее распространенным является такой ответ: </a:t>
            </a:r>
            <a:r>
              <a:rPr lang="ru-RU" sz="2800" i="1" dirty="0" smtClean="0"/>
              <a:t>чтобы разрешить противоречия </a:t>
            </a:r>
            <a:r>
              <a:rPr lang="ru-RU" sz="2800" dirty="0" smtClean="0"/>
              <a:t>в основной культуре, если она оказывается неспособной обеспечить новое поколение действенной идеологией. Субкультура обретает формы в собственной стилистике поведения, в языке, одежде, в ритуалах, способных к творческому развитию.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Субкультура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err="1" smtClean="0">
                <a:solidFill>
                  <a:srgbClr val="FF0000"/>
                </a:solidFill>
              </a:rPr>
              <a:t>стрейтэйджеров</a:t>
            </a:r>
            <a:r>
              <a:rPr lang="ru-RU" sz="3600" dirty="0" smtClean="0">
                <a:solidFill>
                  <a:srgbClr val="FF0000"/>
                </a:solidFill>
              </a:rPr>
              <a:t>.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</a:t>
            </a:r>
            <a:r>
              <a:rPr lang="en-US" sz="3600" dirty="0" smtClean="0">
                <a:solidFill>
                  <a:schemeClr val="folHlink"/>
                </a:solidFill>
              </a:rPr>
              <a:t>Straight </a:t>
            </a:r>
            <a:r>
              <a:rPr lang="en-US" sz="3600" dirty="0" err="1" smtClean="0">
                <a:solidFill>
                  <a:schemeClr val="folHlink"/>
                </a:solidFill>
              </a:rPr>
              <a:t>edgers</a:t>
            </a:r>
            <a:endParaRPr lang="ru-RU" sz="3600" dirty="0" smtClean="0">
              <a:solidFill>
                <a:schemeClr val="folHlink"/>
              </a:solidFill>
            </a:endParaRP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folHlink"/>
                </a:solidFill>
              </a:rPr>
              <a:t>Словосочетание </a:t>
            </a:r>
            <a:r>
              <a:rPr lang="ru-RU" sz="2800" dirty="0" smtClean="0">
                <a:solidFill>
                  <a:srgbClr val="FF0000"/>
                </a:solidFill>
              </a:rPr>
              <a:t>STRAIGHT EDGE </a:t>
            </a:r>
            <a:r>
              <a:rPr lang="ru-RU" sz="2800" dirty="0" smtClean="0">
                <a:solidFill>
                  <a:schemeClr val="folHlink"/>
                </a:solidFill>
              </a:rPr>
              <a:t>(состоящее из «</a:t>
            </a:r>
            <a:r>
              <a:rPr lang="ru-RU" sz="2800" dirty="0" err="1" smtClean="0">
                <a:solidFill>
                  <a:schemeClr val="folHlink"/>
                </a:solidFill>
              </a:rPr>
              <a:t>straight</a:t>
            </a:r>
            <a:r>
              <a:rPr lang="ru-RU" sz="2800" dirty="0" smtClean="0">
                <a:solidFill>
                  <a:schemeClr val="folHlink"/>
                </a:solidFill>
              </a:rPr>
              <a:t>», т.е. «прямой», и «</a:t>
            </a:r>
            <a:r>
              <a:rPr lang="ru-RU" sz="2800" dirty="0" err="1" smtClean="0">
                <a:solidFill>
                  <a:schemeClr val="folHlink"/>
                </a:solidFill>
              </a:rPr>
              <a:t>edge</a:t>
            </a:r>
            <a:r>
              <a:rPr lang="ru-RU" sz="2800" dirty="0" smtClean="0">
                <a:solidFill>
                  <a:schemeClr val="folHlink"/>
                </a:solidFill>
              </a:rPr>
              <a:t>», т.е. «грань», «линия») можно дословно перевести как «прямая линия», но в разговорном языке это выражение обозначает проверочную линейку. Т.е., становясь </a:t>
            </a:r>
            <a:r>
              <a:rPr lang="ru-RU" sz="2800" dirty="0" err="1" smtClean="0">
                <a:solidFill>
                  <a:schemeClr val="folHlink"/>
                </a:solidFill>
              </a:rPr>
              <a:t>стрейтэджером</a:t>
            </a:r>
            <a:r>
              <a:rPr lang="ru-RU" sz="2800" dirty="0" smtClean="0">
                <a:solidFill>
                  <a:schemeClr val="folHlink"/>
                </a:solidFill>
              </a:rPr>
              <a:t>, человек проверяет прочность своих убеждений. Одним из символов STRAIGHT EDGE движения стал крест </a:t>
            </a:r>
            <a:r>
              <a:rPr lang="ru-RU" sz="2800" dirty="0" smtClean="0">
                <a:solidFill>
                  <a:srgbClr val="FF0000"/>
                </a:solidFill>
              </a:rPr>
              <a:t>(Х). 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268413"/>
            <a:ext cx="64912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 smtClean="0">
                <a:solidFill>
                  <a:srgbClr val="FF0066"/>
                </a:solidFill>
              </a:rPr>
              <a:t>   </a:t>
            </a:r>
            <a:r>
              <a:rPr lang="ru-RU" sz="3200" dirty="0" smtClean="0">
                <a:solidFill>
                  <a:srgbClr val="FF0066"/>
                </a:solidFill>
              </a:rPr>
              <a:t>Субкультура </a:t>
            </a:r>
            <a:r>
              <a:rPr lang="en-GB" sz="3200" dirty="0" smtClean="0">
                <a:solidFill>
                  <a:srgbClr val="FF0066"/>
                </a:solidFill>
              </a:rPr>
              <a:t/>
            </a:r>
            <a:br>
              <a:rPr lang="en-GB" sz="3200" dirty="0" smtClean="0">
                <a:solidFill>
                  <a:srgbClr val="FF0066"/>
                </a:solidFill>
              </a:rPr>
            </a:br>
            <a:r>
              <a:rPr lang="ru-RU" sz="3200" dirty="0" smtClean="0">
                <a:solidFill>
                  <a:srgbClr val="FF0066"/>
                </a:solidFill>
              </a:rPr>
              <a:t>  </a:t>
            </a:r>
            <a:r>
              <a:rPr lang="en-GB" sz="3200" dirty="0" smtClean="0">
                <a:solidFill>
                  <a:srgbClr val="FF0066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готов 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dirty="0" smtClean="0">
                <a:solidFill>
                  <a:srgbClr val="FF0066"/>
                </a:solidFill>
              </a:rPr>
              <a:t/>
            </a:r>
            <a:br>
              <a:rPr lang="ru-RU" sz="3200" dirty="0" smtClean="0">
                <a:solidFill>
                  <a:srgbClr val="FF0066"/>
                </a:solidFill>
              </a:rPr>
            </a:br>
            <a:r>
              <a:rPr lang="ru-RU" sz="3200" dirty="0" smtClean="0">
                <a:solidFill>
                  <a:srgbClr val="FF0066"/>
                </a:solidFill>
              </a:rPr>
              <a:t>     </a:t>
            </a:r>
            <a:br>
              <a:rPr lang="ru-RU" sz="3200" dirty="0" smtClean="0">
                <a:solidFill>
                  <a:srgbClr val="FF0066"/>
                </a:solidFill>
              </a:rPr>
            </a:br>
            <a:endParaRPr lang="ru-RU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WHO  ARE  THEY?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"Gothic" vital principles ( today could the last for life)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"dark romance."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( clothes, make-up)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6600"/>
                </a:solidFill>
              </a:rPr>
              <a:t>Ready-individuals</a:t>
            </a:r>
            <a:r>
              <a:rPr lang="en-US" sz="2800" b="1" dirty="0" smtClean="0">
                <a:solidFill>
                  <a:srgbClr val="FFFF00"/>
                </a:solidFill>
              </a:rPr>
              <a:t>. If you say easier-alone. They are separated from society, their life-his philosophy, his music, literature, world. 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pic>
        <p:nvPicPr>
          <p:cNvPr id="7172" name="Picture 5" descr="Кто такие готы и какими они бывают? Част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15888"/>
            <a:ext cx="21605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32138" y="11588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Goths</a:t>
            </a: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Молодежное движение панков - </a:t>
            </a:r>
            <a:r>
              <a:rPr lang="en-US" dirty="0" smtClean="0">
                <a:solidFill>
                  <a:srgbClr val="FF0066"/>
                </a:solidFill>
              </a:rPr>
              <a:t>PUNKS</a:t>
            </a:r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75" y="1643063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interesting  things do you know  about them</a:t>
            </a:r>
            <a:r>
              <a:rPr lang="ru-RU" dirty="0" smtClean="0"/>
              <a:t>?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8196" name="Picture 5" descr="http://punx.com/image.php?mode=band_image&amp;band_id=6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643188"/>
            <a:ext cx="259873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Панки в кожаных куртках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714625"/>
            <a:ext cx="2311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571500" y="45720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Идеология панков - философия «потерянного поколения»: изменить мир к лучшему нельзя, жизнь потеряла смысл, будущего нет. Поэтому </a:t>
            </a:r>
            <a:r>
              <a:rPr lang="en-US" sz="2000" b="1" dirty="0"/>
              <a:t>-</a:t>
            </a:r>
            <a:r>
              <a:rPr lang="ru-RU" sz="2000" b="1" dirty="0"/>
              <a:t> делай то, что хочется сейчас.</a:t>
            </a:r>
          </a:p>
          <a:p>
            <a:r>
              <a:rPr lang="ru-RU" sz="2000" b="1" dirty="0"/>
              <a:t>Своеобразная внешность.</a:t>
            </a:r>
            <a:br>
              <a:rPr lang="ru-RU" sz="2000" b="1" dirty="0"/>
            </a:br>
            <a:r>
              <a:rPr lang="ru-RU" sz="2000" b="1" dirty="0">
                <a:solidFill>
                  <a:schemeClr val="folHlink"/>
                </a:solidFill>
              </a:rPr>
              <a:t/>
            </a:r>
            <a:br>
              <a:rPr lang="ru-RU" sz="2000" b="1" dirty="0">
                <a:solidFill>
                  <a:schemeClr val="folHlink"/>
                </a:solidFill>
              </a:rPr>
            </a:br>
            <a:endParaRPr lang="ru-RU" sz="2000" b="1" dirty="0">
              <a:solidFill>
                <a:schemeClr val="folHlink"/>
              </a:solidFill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572000" y="521493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b="1" dirty="0"/>
              <a:t>They are opposed  to the values, norms and materialism in the society.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244475"/>
            <a:ext cx="6929438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dirty="0" smtClean="0">
                <a:solidFill>
                  <a:srgbClr val="FF9900"/>
                </a:solidFill>
              </a:rPr>
              <a:t>Hippies</a:t>
            </a:r>
            <a:endParaRPr lang="ru-RU" sz="8000" dirty="0" smtClean="0"/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5786" y="1643050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Что хиппи принесли в мир, как эта  субкультура изменила реальность? А вот что: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Антивоенное движение</a:t>
            </a:r>
            <a:r>
              <a:rPr lang="ru-RU" sz="2400" dirty="0" smtClean="0"/>
              <a:t> - началось оно с хиппи-демонстраций против вьетнамской войны.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Антиядерное движение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Движение </a:t>
            </a:r>
            <a:r>
              <a:rPr lang="ru-RU" sz="2400" b="1" dirty="0" smtClean="0"/>
              <a:t>за права человека</a:t>
            </a:r>
            <a:r>
              <a:rPr lang="ru-RU" sz="2400" dirty="0" smtClean="0"/>
              <a:t>. </a:t>
            </a:r>
            <a:r>
              <a:rPr lang="en-US" sz="2400" dirty="0" smtClean="0"/>
              <a:t>The Movement for Human Rights.   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Движение </a:t>
            </a:r>
            <a:r>
              <a:rPr lang="ru-RU" sz="2400" b="1" dirty="0" smtClean="0"/>
              <a:t>за права женщин, феминизм</a:t>
            </a:r>
            <a:r>
              <a:rPr lang="ru-RU" sz="2400" dirty="0" smtClean="0"/>
              <a:t>. </a:t>
            </a:r>
            <a:r>
              <a:rPr lang="en-US" sz="2400" dirty="0" smtClean="0"/>
              <a:t>The movement for women's rights, feminism. </a:t>
            </a:r>
            <a:r>
              <a:rPr lang="ru-RU" sz="2400" dirty="0" smtClean="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Движение </a:t>
            </a:r>
            <a:r>
              <a:rPr lang="ru-RU" sz="2400" b="1" dirty="0" smtClean="0"/>
              <a:t>за права детей</a:t>
            </a:r>
            <a:r>
              <a:rPr lang="ru-RU" sz="2400" dirty="0" smtClean="0"/>
              <a:t>. </a:t>
            </a:r>
            <a:r>
              <a:rPr lang="en-US" sz="2400" dirty="0" smtClean="0"/>
              <a:t>The movement for children's rights</a:t>
            </a:r>
            <a:r>
              <a:rPr lang="ru-RU" sz="2400" dirty="0" smtClean="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Символом хиппи является </a:t>
            </a:r>
            <a:r>
              <a:rPr lang="ru-RU" sz="2400" b="1" dirty="0" err="1" smtClean="0"/>
              <a:t>пацифик</a:t>
            </a:r>
            <a:r>
              <a:rPr lang="ru-RU" sz="2400" dirty="0" smtClean="0"/>
              <a:t>. "</a:t>
            </a:r>
            <a:r>
              <a:rPr lang="ru-RU" sz="2400" dirty="0" err="1" smtClean="0"/>
              <a:t>Пацифик</a:t>
            </a:r>
            <a:r>
              <a:rPr lang="ru-RU" sz="2400" dirty="0" smtClean="0"/>
              <a:t>" или так называемый "Крест мира" - символ, придуманный совсем недавно, в 1958 году </a:t>
            </a:r>
            <a:r>
              <a:rPr lang="ru-RU" sz="2400" dirty="0" err="1" smtClean="0"/>
              <a:t>Джеральдом</a:t>
            </a:r>
            <a:r>
              <a:rPr lang="ru-RU" sz="2400" dirty="0" smtClean="0"/>
              <a:t>  </a:t>
            </a:r>
            <a:r>
              <a:rPr lang="ru-RU" sz="2400" dirty="0" err="1" smtClean="0"/>
              <a:t>Холтомом</a:t>
            </a:r>
            <a:r>
              <a:rPr lang="ru-RU" sz="2400" dirty="0" smtClean="0"/>
              <a:t> для создававшегося "Движения за ядерное разоружение".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286000" y="-18249900"/>
            <a:ext cx="4572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chemeClr val="folHlink"/>
                </a:solidFill>
              </a:rPr>
              <a:t>сть.</a:t>
            </a:r>
          </a:p>
        </p:txBody>
      </p:sp>
      <p:pic>
        <p:nvPicPr>
          <p:cNvPr id="9221" name="Picture 8" descr="Хиппи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72375" y="285750"/>
            <a:ext cx="12827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785813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Молодежная субкультура ЭМО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The subculture of </a:t>
            </a:r>
            <a:r>
              <a:rPr lang="en-US" sz="3600" dirty="0" err="1" smtClean="0">
                <a:solidFill>
                  <a:schemeClr val="tx1"/>
                </a:solidFill>
              </a:rPr>
              <a:t>Emo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Emo</a:t>
            </a:r>
            <a:r>
              <a:rPr lang="ru-RU" sz="2800" dirty="0" smtClean="0">
                <a:solidFill>
                  <a:schemeClr val="tx1"/>
                </a:solidFill>
              </a:rPr>
              <a:t>-  от английского “</a:t>
            </a:r>
            <a:r>
              <a:rPr lang="ru-RU" sz="2800" dirty="0" err="1" smtClean="0">
                <a:solidFill>
                  <a:schemeClr val="tx1"/>
                </a:solidFill>
              </a:rPr>
              <a:t>emotion</a:t>
            </a:r>
            <a:r>
              <a:rPr lang="ru-RU" sz="2800" dirty="0" smtClean="0">
                <a:solidFill>
                  <a:schemeClr val="tx1"/>
                </a:solidFill>
              </a:rPr>
              <a:t>” — эмоции</a:t>
            </a:r>
            <a:r>
              <a:rPr lang="en-US" sz="2800" dirty="0" smtClean="0">
                <a:solidFill>
                  <a:schemeClr val="tx1"/>
                </a:solidFill>
              </a:rPr>
              <a:t> - for the triumph of life in all its     manifestations.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 движение – за триумф жизни во всех её проявлениях)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-  To be </a:t>
            </a:r>
            <a:r>
              <a:rPr lang="en-US" sz="2400" dirty="0" err="1" smtClean="0">
                <a:solidFill>
                  <a:schemeClr val="tx1"/>
                </a:solidFill>
              </a:rPr>
              <a:t>Emo</a:t>
            </a:r>
            <a:r>
              <a:rPr lang="en-US" sz="2400" dirty="0" smtClean="0">
                <a:solidFill>
                  <a:schemeClr val="tx1"/>
                </a:solidFill>
              </a:rPr>
              <a:t> is to be themselves and not shy of its actions, emotions and desires.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 быть ЭМО- значит не стесняться своих действий, эмоций , желаний)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 </a:t>
            </a:r>
            <a:endParaRPr lang="ru-RU" sz="2400" dirty="0" smtClean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33CC"/>
                </a:solidFill>
              </a:rPr>
              <a:t/>
            </a:r>
            <a:br>
              <a:rPr lang="en-US" sz="4000" dirty="0" smtClean="0">
                <a:solidFill>
                  <a:srgbClr val="FF33CC"/>
                </a:solidFill>
              </a:rPr>
            </a:br>
            <a:r>
              <a:rPr lang="en-US" sz="4000" dirty="0" smtClean="0">
                <a:solidFill>
                  <a:srgbClr val="FF33CC"/>
                </a:solidFill>
              </a:rPr>
              <a:t>What groups these symbols are belonged ?</a:t>
            </a:r>
            <a:br>
              <a:rPr lang="en-US" sz="4000" dirty="0" smtClean="0">
                <a:solidFill>
                  <a:srgbClr val="FF33CC"/>
                </a:solidFill>
              </a:rPr>
            </a:br>
            <a:r>
              <a:rPr lang="en-US" sz="4000" dirty="0" smtClean="0">
                <a:solidFill>
                  <a:srgbClr val="FF33CC"/>
                </a:solidFill>
              </a:rPr>
              <a:t>            </a:t>
            </a:r>
            <a:r>
              <a:rPr lang="en-US" sz="2400" dirty="0" smtClean="0">
                <a:solidFill>
                  <a:srgbClr val="FF33CC"/>
                </a:solidFill>
              </a:rPr>
              <a:t>1.</a:t>
            </a:r>
            <a:br>
              <a:rPr lang="en-US" sz="2400" dirty="0" smtClean="0">
                <a:solidFill>
                  <a:srgbClr val="FF33CC"/>
                </a:solidFill>
              </a:rPr>
            </a:br>
            <a:endParaRPr lang="ru-RU" sz="2400" dirty="0" smtClean="0">
              <a:solidFill>
                <a:srgbClr val="FF33CC"/>
              </a:solidFill>
            </a:endParaRPr>
          </a:p>
        </p:txBody>
      </p:sp>
      <p:pic>
        <p:nvPicPr>
          <p:cNvPr id="11267" name="Picture 4" descr="http://mctb.ru/upload/photo/1196346048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3573463"/>
            <a:ext cx="2262188" cy="2879725"/>
          </a:xfrm>
          <a:noFill/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484313"/>
            <a:ext cx="24844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Одним из символов движения хиппи считается старый микроавтобус «Фольксваген», который хиппи традиционно раскрашивали в стиле «Flower Power». На таких микроавтобусах группы хиппи любили ездить по небольшим консервативным американским городкам и шокировать их обитателей разными выходками. На картинке представлен микроавтобус Barkas B 1000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076700"/>
            <a:ext cx="21161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Лоскутная куртк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1484313"/>
            <a:ext cx="16256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04975" y="3360738"/>
            <a:ext cx="4614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en-US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4.</a:t>
            </a:r>
            <a:endParaRPr lang="ru-RU" sz="2800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-1039813" y="5953125"/>
            <a:ext cx="3335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3.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035050" y="3216275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endParaRPr lang="ru-RU" sz="2800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2578</TotalTime>
  <Words>1215</Words>
  <Application>Microsoft Office PowerPoint</Application>
  <PresentationFormat>Экран (4:3)</PresentationFormat>
  <Paragraphs>124</Paragraphs>
  <Slides>24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Трава</vt:lpstr>
      <vt:lpstr>Youth’s movements in Russia and abroad Молодежные движения в России и за рубежом</vt:lpstr>
      <vt:lpstr>Глоссарий</vt:lpstr>
      <vt:lpstr>Почему возникают субкультуры? </vt:lpstr>
      <vt:lpstr>Субкультура стрейтэйджеров.     Straight edgers</vt:lpstr>
      <vt:lpstr>   Субкультура     готов         </vt:lpstr>
      <vt:lpstr>Молодежное движение панков - PUNKS</vt:lpstr>
      <vt:lpstr>Hippies</vt:lpstr>
      <vt:lpstr>      Молодежная субкультура ЭМО The subculture of Emo  - Emo-  от английского “emotion” — эмоции - for the triumph of life in all its     manifestations. ( движение – за триумф жизни во всех её проявлениях)   -  To be Emo is to be themselves and not shy of its actions, emotions and desires.  ( быть ЭМО- значит не стесняться своих действий, эмоций , желаний)  </vt:lpstr>
      <vt:lpstr> What groups these symbols are belonged ?             1. </vt:lpstr>
      <vt:lpstr>IDENTITIES</vt:lpstr>
      <vt:lpstr>Read the  texts and  find a title among the names of the groups:</vt:lpstr>
      <vt:lpstr>Слайд 12</vt:lpstr>
      <vt:lpstr>Слайд 13</vt:lpstr>
      <vt:lpstr>Слайд 14</vt:lpstr>
      <vt:lpstr>Слайд 15</vt:lpstr>
      <vt:lpstr>Слайд 16</vt:lpstr>
      <vt:lpstr>GREENPEACE </vt:lpstr>
      <vt:lpstr>“Greenpeace”</vt:lpstr>
      <vt:lpstr>Красная книга России  Red Data Воок </vt:lpstr>
      <vt:lpstr>Animals and plants are there in the Red( Data) Book.</vt:lpstr>
      <vt:lpstr>Слайд 21</vt:lpstr>
      <vt:lpstr>Слайд 22</vt:lpstr>
      <vt:lpstr>        Your conclusion: belonging to a group ( organusation): for and against. ( A composition) Word-box: Get their message across, like- minded, narrow-minded, take their beliefs to extremes, tension between, protest against, hurt people physically. </vt:lpstr>
      <vt:lpstr>Слайд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Youth’s movements in Russia and abroad</dc:title>
  <dc:creator>1</dc:creator>
  <cp:lastModifiedBy>Юлия Владимировна</cp:lastModifiedBy>
  <cp:revision>112</cp:revision>
  <dcterms:created xsi:type="dcterms:W3CDTF">2007-12-01T09:25:56Z</dcterms:created>
  <dcterms:modified xsi:type="dcterms:W3CDTF">2013-10-22T07:11:18Z</dcterms:modified>
</cp:coreProperties>
</file>