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5570C-7B9A-459F-9AE6-A80FDF9E4BCA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B86D9-F747-4C6B-9066-25AFA0E149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5570C-7B9A-459F-9AE6-A80FDF9E4BCA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B86D9-F747-4C6B-9066-25AFA0E149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5570C-7B9A-459F-9AE6-A80FDF9E4BCA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B86D9-F747-4C6B-9066-25AFA0E149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5570C-7B9A-459F-9AE6-A80FDF9E4BCA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B86D9-F747-4C6B-9066-25AFA0E149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5570C-7B9A-459F-9AE6-A80FDF9E4BCA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B86D9-F747-4C6B-9066-25AFA0E149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5570C-7B9A-459F-9AE6-A80FDF9E4BCA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B86D9-F747-4C6B-9066-25AFA0E149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5570C-7B9A-459F-9AE6-A80FDF9E4BCA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B86D9-F747-4C6B-9066-25AFA0E149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5570C-7B9A-459F-9AE6-A80FDF9E4BCA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B86D9-F747-4C6B-9066-25AFA0E149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5570C-7B9A-459F-9AE6-A80FDF9E4BCA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B86D9-F747-4C6B-9066-25AFA0E149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5570C-7B9A-459F-9AE6-A80FDF9E4BCA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B86D9-F747-4C6B-9066-25AFA0E149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5570C-7B9A-459F-9AE6-A80FDF9E4BCA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8B86D9-F747-4C6B-9066-25AFA0E149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645570C-7B9A-459F-9AE6-A80FDF9E4BCA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38B86D9-F747-4C6B-9066-25AFA0E149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vk.com/topic-40544555_26811462" TargetMode="External"/><Relationship Id="rId13" Type="http://schemas.openxmlformats.org/officeDocument/2006/relationships/hyperlink" Target="http://vschol.ru/" TargetMode="External"/><Relationship Id="rId3" Type="http://schemas.openxmlformats.org/officeDocument/2006/relationships/hyperlink" Target="http://www.100ege.ru/oursubjects" TargetMode="External"/><Relationship Id="rId7" Type="http://schemas.openxmlformats.org/officeDocument/2006/relationships/hyperlink" Target="https://sites.google.com/site/masterklasspodgotovkakege/home" TargetMode="External"/><Relationship Id="rId12" Type="http://schemas.openxmlformats.org/officeDocument/2006/relationships/hyperlink" Target="http://reshuege.ru/" TargetMode="External"/><Relationship Id="rId2" Type="http://schemas.openxmlformats.org/officeDocument/2006/relationships/hyperlink" Target="http://www.rustest.ru/about/index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k.com/feed" TargetMode="External"/><Relationship Id="rId11" Type="http://schemas.openxmlformats.org/officeDocument/2006/relationships/hyperlink" Target="http://&#1088;&#1077;&#1096;&#1091;&#1077;&#1075;&#1101;.&#1088;&#1092;/" TargetMode="External"/><Relationship Id="rId5" Type="http://schemas.openxmlformats.org/officeDocument/2006/relationships/hyperlink" Target="http://www.omc-class.ru/" TargetMode="External"/><Relationship Id="rId10" Type="http://schemas.openxmlformats.org/officeDocument/2006/relationships/hyperlink" Target="http://learn-now.ru/" TargetMode="External"/><Relationship Id="rId4" Type="http://schemas.openxmlformats.org/officeDocument/2006/relationships/hyperlink" Target="http://uztest.ru/" TargetMode="External"/><Relationship Id="rId9" Type="http://schemas.openxmlformats.org/officeDocument/2006/relationships/hyperlink" Target="http://vk.com/topic-40544555_26769731" TargetMode="External"/><Relationship Id="rId14" Type="http://schemas.openxmlformats.org/officeDocument/2006/relationships/hyperlink" Target="http://postupim.ru/about.s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357166"/>
            <a:ext cx="7772400" cy="1872207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Родительское собрание на тему «Готовь сани летом или как готовиться к сдаче ОГЭ в 9 классе?»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3361928"/>
          </a:xfrm>
        </p:spPr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Повестка:</a:t>
            </a:r>
          </a:p>
          <a:p>
            <a:pPr algn="l"/>
            <a:r>
              <a:rPr lang="ru-RU" i="1" dirty="0" smtClean="0">
                <a:solidFill>
                  <a:schemeClr val="tx1"/>
                </a:solidFill>
              </a:rPr>
              <a:t>1.Тематическая часть 30 мин.</a:t>
            </a:r>
          </a:p>
          <a:p>
            <a:pPr algn="l"/>
            <a:r>
              <a:rPr lang="ru-RU" i="1" dirty="0" smtClean="0">
                <a:solidFill>
                  <a:schemeClr val="tx1"/>
                </a:solidFill>
              </a:rPr>
              <a:t>2. Разное 10 мин</a:t>
            </a:r>
            <a:endParaRPr lang="ru-RU" i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Админ\Desktop\ОГЭ\VP2Xu3axN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19241" y="4245533"/>
            <a:ext cx="3624759" cy="2574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5688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Изменения в ОГЭ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C 2016 года выпускники 9-х классов обязаны сдать четыре предмета: два обязательных экзамена, русский язык и математика, и два предмета по выбору!</a:t>
            </a:r>
          </a:p>
          <a:p>
            <a:r>
              <a:rPr lang="ru-RU" dirty="0"/>
              <a:t>Учащиеся могут выбрать к сдаче следующие предметы:</a:t>
            </a:r>
          </a:p>
          <a:p>
            <a:pPr lvl="0"/>
            <a:r>
              <a:rPr lang="ru-RU" dirty="0"/>
              <a:t>литература</a:t>
            </a:r>
          </a:p>
          <a:p>
            <a:pPr lvl="0"/>
            <a:r>
              <a:rPr lang="ru-RU" dirty="0"/>
              <a:t>физика</a:t>
            </a:r>
          </a:p>
          <a:p>
            <a:pPr lvl="0"/>
            <a:r>
              <a:rPr lang="ru-RU" dirty="0"/>
              <a:t>химия</a:t>
            </a:r>
          </a:p>
          <a:p>
            <a:pPr lvl="0"/>
            <a:r>
              <a:rPr lang="ru-RU" dirty="0"/>
              <a:t>биология</a:t>
            </a:r>
          </a:p>
          <a:p>
            <a:pPr lvl="0"/>
            <a:r>
              <a:rPr lang="ru-RU" dirty="0"/>
              <a:t>география</a:t>
            </a:r>
          </a:p>
          <a:p>
            <a:pPr lvl="0"/>
            <a:r>
              <a:rPr lang="ru-RU" dirty="0"/>
              <a:t>история </a:t>
            </a:r>
          </a:p>
          <a:p>
            <a:pPr lvl="0"/>
            <a:r>
              <a:rPr lang="ru-RU" dirty="0"/>
              <a:t>обществознание</a:t>
            </a:r>
          </a:p>
          <a:p>
            <a:pPr lvl="0"/>
            <a:r>
              <a:rPr lang="ru-RU" dirty="0"/>
              <a:t>иностранные языки</a:t>
            </a:r>
          </a:p>
          <a:p>
            <a:pPr lvl="0"/>
            <a:r>
              <a:rPr lang="ru-RU" dirty="0"/>
              <a:t>информатика и ИКТ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Но с 2017 года оценки за те же четыре обязательных экзамена будут выставляться по единой шкале и начнут влиять на аттестат. В 2018 году к ним добавится еще один обязательный экзамен по выбору, а в 2019-м — новый, четвертый, доведя общее количество обязательных ГИА до шести.</a:t>
            </a:r>
          </a:p>
          <a:p>
            <a:endParaRPr lang="ru-RU" dirty="0"/>
          </a:p>
        </p:txBody>
      </p:sp>
      <p:pic>
        <p:nvPicPr>
          <p:cNvPr id="3074" name="Picture 2" descr="C:\Users\Админ\Desktop\ОГЭ\exam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348880"/>
            <a:ext cx="4392488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0933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Предметы для сдачи по выбору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92724288"/>
              </p:ext>
            </p:extLst>
          </p:nvPr>
        </p:nvGraphicFramePr>
        <p:xfrm>
          <a:off x="1357290" y="1145982"/>
          <a:ext cx="7249438" cy="5712018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3624719"/>
                <a:gridCol w="3624719"/>
              </a:tblGrid>
              <a:tr h="4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sng" kern="1800" dirty="0">
                          <a:effectLst/>
                        </a:rPr>
                        <a:t>Предмет по выбору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sng" kern="1800">
                          <a:effectLst/>
                        </a:rPr>
                        <a:t>Количество выбравших предмет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sng" kern="1800" dirty="0">
                          <a:effectLst/>
                        </a:rPr>
                        <a:t>Литература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800" dirty="0">
                          <a:effectLst/>
                        </a:rPr>
                        <a:t> </a:t>
                      </a:r>
                      <a:r>
                        <a:rPr lang="ru-RU" sz="2400" u="none" strike="noStrike" kern="1800" dirty="0" smtClean="0">
                          <a:effectLst/>
                        </a:rPr>
                        <a:t>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sng" kern="1800" dirty="0">
                          <a:effectLst/>
                        </a:rPr>
                        <a:t>Физика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800" dirty="0">
                          <a:effectLst/>
                        </a:rPr>
                        <a:t> </a:t>
                      </a:r>
                      <a:r>
                        <a:rPr lang="ru-RU" sz="2400" u="none" strike="noStrike" kern="1800" dirty="0" smtClean="0">
                          <a:effectLst/>
                        </a:rPr>
                        <a:t>2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sng" kern="1800" dirty="0">
                          <a:effectLst/>
                        </a:rPr>
                        <a:t>Химия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800" dirty="0">
                          <a:effectLst/>
                        </a:rPr>
                        <a:t> </a:t>
                      </a:r>
                      <a:r>
                        <a:rPr lang="ru-RU" sz="2400" u="none" strike="noStrike" kern="1800" dirty="0" smtClean="0">
                          <a:effectLst/>
                        </a:rPr>
                        <a:t>4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sng" kern="1800" dirty="0">
                          <a:effectLst/>
                        </a:rPr>
                        <a:t>Биология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800" dirty="0">
                          <a:effectLst/>
                        </a:rPr>
                        <a:t> </a:t>
                      </a:r>
                      <a:r>
                        <a:rPr lang="ru-RU" sz="2400" u="none" strike="noStrike" kern="1800" dirty="0" smtClean="0">
                          <a:effectLst/>
                        </a:rPr>
                        <a:t>4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sng" kern="1800" dirty="0">
                          <a:effectLst/>
                        </a:rPr>
                        <a:t>География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800" dirty="0">
                          <a:effectLst/>
                        </a:rPr>
                        <a:t> </a:t>
                      </a:r>
                      <a:r>
                        <a:rPr lang="ru-RU" sz="2400" u="none" strike="noStrike" kern="1800" dirty="0" smtClean="0">
                          <a:effectLst/>
                        </a:rPr>
                        <a:t>5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sng" kern="1800" dirty="0">
                          <a:effectLst/>
                        </a:rPr>
                        <a:t>История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800" dirty="0">
                          <a:effectLst/>
                        </a:rPr>
                        <a:t> </a:t>
                      </a:r>
                      <a:r>
                        <a:rPr lang="ru-RU" sz="2400" u="none" strike="noStrike" kern="1800" dirty="0" smtClean="0">
                          <a:effectLst/>
                        </a:rPr>
                        <a:t>7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sng" kern="1800" dirty="0">
                          <a:effectLst/>
                        </a:rPr>
                        <a:t>Обществознание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800" dirty="0">
                          <a:effectLst/>
                        </a:rPr>
                        <a:t> </a:t>
                      </a:r>
                      <a:r>
                        <a:rPr lang="ru-RU" sz="2400" u="none" strike="noStrike" kern="1800" dirty="0" smtClean="0">
                          <a:effectLst/>
                        </a:rPr>
                        <a:t>13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sng" kern="1800">
                          <a:effectLst/>
                        </a:rPr>
                        <a:t>Иностранный язык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800" dirty="0">
                          <a:effectLst/>
                        </a:rPr>
                        <a:t> </a:t>
                      </a:r>
                      <a:r>
                        <a:rPr lang="ru-RU" sz="2400" u="none" strike="noStrike" kern="1800" dirty="0" smtClean="0">
                          <a:effectLst/>
                        </a:rPr>
                        <a:t>5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sng" kern="1800">
                          <a:effectLst/>
                        </a:rPr>
                        <a:t>Информатика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800" dirty="0">
                          <a:effectLst/>
                        </a:rPr>
                        <a:t> </a:t>
                      </a:r>
                      <a:r>
                        <a:rPr lang="ru-RU" sz="2400" u="none" strike="noStrike" kern="1800" dirty="0" smtClean="0">
                          <a:effectLst/>
                        </a:rPr>
                        <a:t>2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7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8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none" strike="noStrike" kern="18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1722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Лайфхаки</a:t>
            </a:r>
            <a:r>
              <a:rPr lang="ru-RU" dirty="0" smtClean="0"/>
              <a:t> «Как сдать экзамены?»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u="sng" dirty="0"/>
              <a:t>1. Контролирующие органы или Чип и Дейл?</a:t>
            </a:r>
            <a:endParaRPr lang="ru-RU" dirty="0"/>
          </a:p>
          <a:p>
            <a:r>
              <a:rPr lang="ru-RU" dirty="0"/>
              <a:t>-Жесткий контроль с вашей стороны может только усугубить ситуацию стресса. Постарайтесь выработать систему контроля за подготовкой с ровным эмоциональным фоном и конкретными требованиями. Чтобы это был тандем (ученик-родитель-учитель).</a:t>
            </a:r>
          </a:p>
          <a:p>
            <a:r>
              <a:rPr lang="ru-RU" dirty="0"/>
              <a:t>-Находитесь в тесном контакте с учителем. Задавайте интересующие Вас вопросы, получайте консультации. Придите к учителю уже завтра, чтобы составить совместный план действий.</a:t>
            </a:r>
          </a:p>
          <a:p>
            <a:r>
              <a:rPr lang="ru-RU" dirty="0"/>
              <a:t>-Следите за посещением </a:t>
            </a:r>
            <a:r>
              <a:rPr lang="ru-RU" dirty="0" err="1"/>
              <a:t>доп.занятий</a:t>
            </a:r>
            <a:r>
              <a:rPr lang="ru-RU" dirty="0"/>
              <a:t>.</a:t>
            </a:r>
          </a:p>
          <a:p>
            <a:r>
              <a:rPr lang="ru-RU" dirty="0"/>
              <a:t>-Проконсультируйтесь с учителем какую доп. Литературу необходимо приобрести(задачники, тесты) не покупайте «всего и побольше» не нагружайте ребёнка ненужным.</a:t>
            </a:r>
          </a:p>
          <a:p>
            <a:r>
              <a:rPr lang="ru-RU" dirty="0"/>
              <a:t>-Поддерживайте ребёнка. Критику можно заменить юмором.</a:t>
            </a:r>
          </a:p>
          <a:p>
            <a:r>
              <a:rPr lang="ru-RU" dirty="0"/>
              <a:t>-Не опускайте руки и продолжайте идти вперёд. У ребёнка не будет получаться всё на 100 процентов. Не переставайте помнить о том, что ваш позитивный заряд и оптимизм для ребёнка 50 процентов успеха. От вашего эмоционального состояния напрямую зависит его эмоциональное состояние.</a:t>
            </a:r>
          </a:p>
          <a:p>
            <a:r>
              <a:rPr lang="ru-RU" u="sng" dirty="0"/>
              <a:t>2.Незаслуженно забытые или вы о них не знали? Полезные ресурсы по подготовке</a:t>
            </a:r>
            <a:endParaRPr lang="ru-RU" dirty="0"/>
          </a:p>
          <a:p>
            <a:r>
              <a:rPr lang="ru-RU" dirty="0"/>
              <a:t>Сейчас огромное количество интернет ресурсов, которые нацелены помочь в подготовке к экзаменам. Так как наши дети –это дети поколения </a:t>
            </a:r>
            <a:r>
              <a:rPr lang="en-US" dirty="0"/>
              <a:t>Z</a:t>
            </a:r>
            <a:r>
              <a:rPr lang="ru-RU" dirty="0"/>
              <a:t>. Те кто проводит большое количество времени в смартфонах в интернете. Можно предложить им ряд интересных ресурсов. </a:t>
            </a:r>
          </a:p>
          <a:p>
            <a:endParaRPr lang="ru-RU" dirty="0"/>
          </a:p>
        </p:txBody>
      </p:sp>
      <p:pic>
        <p:nvPicPr>
          <p:cNvPr id="5122" name="Picture 2" descr="C:\Users\Админ\Desktop\ОГЭ\666596aee38d4d7393771c91644b15d5.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68902" y="5301208"/>
            <a:ext cx="762000" cy="142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1622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Ресурсы в помощь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Список ресурсов для успешной сдачи </a:t>
            </a:r>
            <a:r>
              <a:rPr lang="ru-RU" dirty="0" err="1"/>
              <a:t>огэ</a:t>
            </a:r>
            <a:endParaRPr lang="ru-RU" dirty="0"/>
          </a:p>
          <a:p>
            <a:r>
              <a:rPr lang="ru-RU" dirty="0" err="1"/>
              <a:t>Дневник.ру</a:t>
            </a:r>
            <a:r>
              <a:rPr lang="ru-RU" dirty="0"/>
              <a:t>: (слайды скриншоты) приложения для подготовке к </a:t>
            </a:r>
            <a:r>
              <a:rPr lang="ru-RU" dirty="0" err="1"/>
              <a:t>огэ</a:t>
            </a:r>
            <a:endParaRPr lang="ru-RU" dirty="0"/>
          </a:p>
          <a:p>
            <a:pPr fontAlgn="base"/>
            <a:r>
              <a:rPr lang="ru-RU" u="sng" dirty="0">
                <a:hlinkClick r:id="rId2"/>
              </a:rPr>
              <a:t>http://www.rustest.ru/about/index.php</a:t>
            </a:r>
            <a:endParaRPr lang="ru-RU" dirty="0"/>
          </a:p>
          <a:p>
            <a:pPr fontAlgn="base"/>
            <a:r>
              <a:rPr lang="ru-RU" u="sng" dirty="0">
                <a:hlinkClick r:id="rId3"/>
              </a:rPr>
              <a:t>http://www.100ege.ru/oursubjects</a:t>
            </a:r>
            <a:r>
              <a:rPr lang="ru-RU" u="sng" dirty="0">
                <a:hlinkClick r:id="rId4"/>
              </a:rPr>
              <a:t>http://uztest.ru/</a:t>
            </a:r>
            <a:endParaRPr lang="ru-RU" dirty="0"/>
          </a:p>
          <a:p>
            <a:pPr fontAlgn="base"/>
            <a:r>
              <a:rPr lang="ru-RU" u="sng" dirty="0">
                <a:hlinkClick r:id="rId5"/>
              </a:rPr>
              <a:t>http://www.omc-class.ru/</a:t>
            </a:r>
            <a:endParaRPr lang="ru-RU" dirty="0"/>
          </a:p>
          <a:p>
            <a:pPr fontAlgn="base"/>
            <a:r>
              <a:rPr lang="ru-RU" u="sng" dirty="0">
                <a:hlinkClick r:id="rId6"/>
              </a:rPr>
              <a:t>http://vk.com/feed#/welearn</a:t>
            </a:r>
            <a:r>
              <a:rPr lang="ru-RU" dirty="0"/>
              <a:t> </a:t>
            </a:r>
          </a:p>
          <a:p>
            <a:pPr fontAlgn="base"/>
            <a:r>
              <a:rPr lang="ru-RU" u="sng" dirty="0">
                <a:hlinkClick r:id="rId7"/>
              </a:rPr>
              <a:t>https://sites.google.com/site/masterklasspodgotovkakege/home</a:t>
            </a:r>
            <a:endParaRPr lang="ru-RU" dirty="0"/>
          </a:p>
          <a:p>
            <a:pPr fontAlgn="base"/>
            <a:r>
              <a:rPr lang="ru-RU" u="sng" dirty="0">
                <a:hlinkClick r:id="rId8"/>
              </a:rPr>
              <a:t>http://vk.com/topic-40544555_26811462</a:t>
            </a:r>
            <a:r>
              <a:rPr lang="ru-RU" dirty="0"/>
              <a:t> </a:t>
            </a:r>
          </a:p>
          <a:p>
            <a:pPr fontAlgn="base"/>
            <a:r>
              <a:rPr lang="ru-RU" u="sng" dirty="0">
                <a:hlinkClick r:id="rId9"/>
              </a:rPr>
              <a:t>http://vk.com/topic-40544555_26769731</a:t>
            </a:r>
            <a:r>
              <a:rPr lang="ru-RU" dirty="0"/>
              <a:t>  </a:t>
            </a:r>
            <a:r>
              <a:rPr lang="ru-RU" u="sng" dirty="0">
                <a:hlinkClick r:id="rId10"/>
              </a:rPr>
              <a:t>http://learn-now.ru/</a:t>
            </a:r>
            <a:endParaRPr lang="ru-RU" dirty="0"/>
          </a:p>
          <a:p>
            <a:pPr fontAlgn="base"/>
            <a:r>
              <a:rPr lang="ru-RU" u="sng" dirty="0">
                <a:hlinkClick r:id="rId11"/>
              </a:rPr>
              <a:t>http://решуегэ.рф</a:t>
            </a:r>
            <a:r>
              <a:rPr lang="ru-RU" dirty="0"/>
              <a:t>          </a:t>
            </a:r>
            <a:r>
              <a:rPr lang="ru-RU" u="sng" dirty="0">
                <a:hlinkClick r:id="rId12"/>
              </a:rPr>
              <a:t>http://reshuege.ru</a:t>
            </a:r>
            <a:endParaRPr lang="ru-RU" dirty="0"/>
          </a:p>
          <a:p>
            <a:pPr fontAlgn="base"/>
            <a:r>
              <a:rPr lang="ru-RU" u="sng" dirty="0">
                <a:hlinkClick r:id="rId13"/>
              </a:rPr>
              <a:t>http://vschol.ru/</a:t>
            </a:r>
            <a:endParaRPr lang="ru-RU" dirty="0"/>
          </a:p>
          <a:p>
            <a:pPr fontAlgn="base"/>
            <a:r>
              <a:rPr lang="ru-RU" u="sng" dirty="0">
                <a:hlinkClick r:id="rId14"/>
              </a:rPr>
              <a:t>http://postupim.ru/about.shtml</a:t>
            </a:r>
            <a:endParaRPr lang="ru-RU" dirty="0"/>
          </a:p>
          <a:p>
            <a:pPr fontAlgn="base"/>
            <a:r>
              <a:rPr lang="ru-RU" u="sng" dirty="0">
                <a:hlinkClick r:id="rId6"/>
              </a:rPr>
              <a:t>http://vk.com/feed#/welearn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3458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Админ\Desktop\Безымянны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8667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видео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4750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Советы психологов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1538" y="1340768"/>
            <a:ext cx="7615262" cy="5112568"/>
          </a:xfrm>
        </p:spPr>
        <p:txBody>
          <a:bodyPr>
            <a:normAutofit fontScale="32500" lnSpcReduction="20000"/>
          </a:bodyPr>
          <a:lstStyle/>
          <a:p>
            <a:r>
              <a:rPr lang="ru-RU" u="sng" dirty="0"/>
              <a:t>Советы по подготовке для родителей</a:t>
            </a:r>
            <a:endParaRPr lang="ru-RU" dirty="0"/>
          </a:p>
          <a:p>
            <a:r>
              <a:rPr lang="ru-RU" i="1" dirty="0"/>
              <a:t>Памятка «Подготовка к экзаменам»</a:t>
            </a:r>
            <a:endParaRPr lang="ru-RU" dirty="0"/>
          </a:p>
          <a:p>
            <a:r>
              <a:rPr lang="ru-RU" b="1" dirty="0"/>
              <a:t>А) Некоторые закономерности запоминания</a:t>
            </a:r>
            <a:endParaRPr lang="ru-RU" dirty="0"/>
          </a:p>
          <a:p>
            <a:pPr lvl="0"/>
            <a:r>
              <a:rPr lang="ru-RU" dirty="0"/>
              <a:t>Трудность запоминания растет непропорционально объему</a:t>
            </a:r>
          </a:p>
          <a:p>
            <a:pPr lvl="0"/>
            <a:r>
              <a:rPr lang="ru-RU" dirty="0"/>
              <a:t>Лучше учить с перерывами, чем подряд, лучше понемногу, чем сразу.</a:t>
            </a:r>
          </a:p>
          <a:p>
            <a:pPr lvl="0"/>
            <a:r>
              <a:rPr lang="ru-RU" dirty="0"/>
              <a:t>Распределенное заучивание лучше концентрированного.</a:t>
            </a:r>
          </a:p>
          <a:p>
            <a:pPr lvl="0"/>
            <a:r>
              <a:rPr lang="ru-RU" dirty="0"/>
              <a:t>Из двух материалов, большего и меньшего, разумно начинать с большего.</a:t>
            </a:r>
          </a:p>
          <a:p>
            <a:r>
              <a:rPr lang="ru-RU" b="1" dirty="0"/>
              <a:t>Б) Условия поддержки работоспособности</a:t>
            </a:r>
            <a:endParaRPr lang="ru-RU" dirty="0"/>
          </a:p>
          <a:p>
            <a:pPr lvl="0"/>
            <a:r>
              <a:rPr lang="ru-RU" dirty="0"/>
              <a:t>Чередование умственного и физического труда.</a:t>
            </a:r>
          </a:p>
          <a:p>
            <a:pPr lvl="0"/>
            <a:r>
              <a:rPr lang="ru-RU" dirty="0"/>
              <a:t>Беречь глаза, делать перерыв каждые 20-30 минут.</a:t>
            </a:r>
          </a:p>
          <a:p>
            <a:pPr lvl="0"/>
            <a:r>
              <a:rPr lang="ru-RU" dirty="0"/>
              <a:t>Минимум телевизионных передач.</a:t>
            </a:r>
          </a:p>
          <a:p>
            <a:r>
              <a:rPr lang="ru-RU" b="1" dirty="0"/>
              <a:t>В) Приемы психологической защиты</a:t>
            </a:r>
            <a:endParaRPr lang="ru-RU" dirty="0"/>
          </a:p>
          <a:p>
            <a:pPr lvl="0"/>
            <a:r>
              <a:rPr lang="ru-RU" i="1" dirty="0"/>
              <a:t>Переключение (с одного вида деятельности на другой).</a:t>
            </a:r>
            <a:endParaRPr lang="ru-RU" dirty="0"/>
          </a:p>
          <a:p>
            <a:pPr lvl="0"/>
            <a:r>
              <a:rPr lang="ru-RU" i="1" dirty="0"/>
              <a:t>Сравнение (сравнить свое состояние с положением других людей).</a:t>
            </a:r>
            <a:endParaRPr lang="ru-RU" dirty="0"/>
          </a:p>
          <a:p>
            <a:pPr lvl="0"/>
            <a:r>
              <a:rPr lang="ru-RU" i="1" dirty="0"/>
              <a:t>Накопление радости (вспомнить приятные события).</a:t>
            </a:r>
            <a:endParaRPr lang="ru-RU" dirty="0"/>
          </a:p>
          <a:p>
            <a:pPr lvl="0"/>
            <a:r>
              <a:rPr lang="ru-RU" i="1" dirty="0"/>
              <a:t>Мобилизация юмора (смех противодействует стрессу).</a:t>
            </a:r>
            <a:endParaRPr lang="ru-RU" dirty="0"/>
          </a:p>
          <a:p>
            <a:pPr lvl="0"/>
            <a:r>
              <a:rPr lang="ru-RU" i="1" dirty="0"/>
              <a:t>Разрядка (физическая работа, игра, любимые занятия).</a:t>
            </a:r>
            <a:endParaRPr lang="ru-RU" dirty="0"/>
          </a:p>
          <a:p>
            <a:r>
              <a:rPr lang="ru-RU" i="1" dirty="0"/>
              <a:t> 2. Памятка «Как поддержать тревожного ученика».</a:t>
            </a:r>
            <a:endParaRPr lang="ru-RU" dirty="0"/>
          </a:p>
          <a:p>
            <a:r>
              <a:rPr lang="ru-RU" b="1" dirty="0"/>
              <a:t> А) Создайте</a:t>
            </a:r>
            <a:r>
              <a:rPr lang="ru-RU" dirty="0"/>
              <a:t> ситуацию эмоционального комфорта для ребенка на предэкзаменационном этапе.</a:t>
            </a:r>
          </a:p>
          <a:p>
            <a:r>
              <a:rPr lang="ru-RU" b="1" dirty="0"/>
              <a:t>Б) Не нагнетайте</a:t>
            </a:r>
            <a:r>
              <a:rPr lang="ru-RU" dirty="0"/>
              <a:t> обстановку, напоминая о серьезности предстоящего экзамена и значимости его результатов. Чрезмерное повышение тревоги у детей приведет к дезорганизации деятельности.</a:t>
            </a:r>
          </a:p>
          <a:p>
            <a:r>
              <a:rPr lang="ru-RU" b="1" dirty="0"/>
              <a:t>В) Создайте</a:t>
            </a:r>
            <a:r>
              <a:rPr lang="ru-RU" dirty="0"/>
              <a:t> для ребенка ситуацию успеха, поощрения, поддержки.</a:t>
            </a:r>
          </a:p>
          <a:p>
            <a:r>
              <a:rPr lang="ru-RU" b="1" dirty="0"/>
              <a:t>Г) Научите</a:t>
            </a:r>
            <a:r>
              <a:rPr lang="ru-RU" dirty="0"/>
              <a:t> ребенка приемам </a:t>
            </a:r>
            <a:r>
              <a:rPr lang="ru-RU" dirty="0" err="1"/>
              <a:t>саморегуляции</a:t>
            </a:r>
            <a:r>
              <a:rPr lang="ru-RU" dirty="0"/>
              <a:t>, релаксации, аутотренинга.</a:t>
            </a:r>
          </a:p>
          <a:p>
            <a:r>
              <a:rPr lang="ru-RU" b="1" dirty="0"/>
              <a:t>Д) Обеспечьте</a:t>
            </a:r>
            <a:r>
              <a:rPr lang="ru-RU" dirty="0"/>
              <a:t> детям ощущение эмоциональной поддержки во время проведения пробного экзамена.</a:t>
            </a:r>
          </a:p>
          <a:p>
            <a:r>
              <a:rPr lang="ru-RU" dirty="0"/>
              <a:t>Создайте в семье благоприятный климат: эмоционально ровный настрой родителей, наличие достаточного количества поддержки детям.</a:t>
            </a:r>
          </a:p>
          <a:p>
            <a:endParaRPr lang="ru-RU" dirty="0"/>
          </a:p>
        </p:txBody>
      </p:sp>
      <p:pic>
        <p:nvPicPr>
          <p:cNvPr id="7170" name="Picture 2" descr="C:\Users\Админ\Desktop\ОГЭ\cat-exam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196752"/>
            <a:ext cx="3846786" cy="2505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9162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189</TotalTime>
  <Words>444</Words>
  <Application>Microsoft Office PowerPoint</Application>
  <PresentationFormat>Экран (4:3)</PresentationFormat>
  <Paragraphs>91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Родительское собрание на тему «Готовь сани летом или как готовиться к сдаче ОГЭ в 9 классе?»</vt:lpstr>
      <vt:lpstr>Изменения в ОГЭ</vt:lpstr>
      <vt:lpstr>Предметы для сдачи по выбору</vt:lpstr>
      <vt:lpstr>Лайфхаки «Как сдать экзамены?»</vt:lpstr>
      <vt:lpstr>Ресурсы в помощь</vt:lpstr>
      <vt:lpstr>Слайд 6</vt:lpstr>
      <vt:lpstr>видео</vt:lpstr>
      <vt:lpstr>Советы психологов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User</cp:lastModifiedBy>
  <cp:revision>17</cp:revision>
  <dcterms:created xsi:type="dcterms:W3CDTF">2015-12-06T04:22:57Z</dcterms:created>
  <dcterms:modified xsi:type="dcterms:W3CDTF">2017-09-22T05:05:15Z</dcterms:modified>
</cp:coreProperties>
</file>