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62" r:id="rId4"/>
    <p:sldId id="257" r:id="rId5"/>
    <p:sldId id="259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2080D0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9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BEF59E-EE24-4B5C-A09C-63EB522CC1A9}" type="datetimeFigureOut">
              <a:rPr lang="ru-RU"/>
              <a:pPr>
                <a:defRPr/>
              </a:pPr>
              <a:t>28.02.2012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2C6EC7-0432-4531-88DF-571EBDF486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D6BCBF-E568-47B6-A76D-A7E684E9B258}" type="datetimeFigureOut">
              <a:rPr lang="ru-RU"/>
              <a:pPr>
                <a:defRPr/>
              </a:pPr>
              <a:t>28.02.2012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102A3-86B0-4B0F-9902-69EA726881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9BDC9E-3EF8-4DD3-9852-02BFC61E1F26}" type="datetimeFigureOut">
              <a:rPr lang="ru-RU"/>
              <a:pPr>
                <a:defRPr/>
              </a:pPr>
              <a:t>28.02.2012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2C3B76-82FD-43D4-8EC4-FB3D1275D6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254393-C874-4E99-8E88-DAD40121EB1F}" type="datetimeFigureOut">
              <a:rPr lang="ru-RU"/>
              <a:pPr>
                <a:defRPr/>
              </a:pPr>
              <a:t>28.02.2012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6D1AC4-C250-4A02-AC77-89CF80CEDD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6488F1-A398-4441-B486-B24A64ED1796}" type="datetimeFigureOut">
              <a:rPr lang="ru-RU"/>
              <a:pPr>
                <a:defRPr/>
              </a:pPr>
              <a:t>28.02.2012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1E7C8-5EA7-4EB7-9A66-A8B3AC8207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41477-9794-4202-B37B-D3D04CF6B8A3}" type="datetimeFigureOut">
              <a:rPr lang="ru-RU"/>
              <a:pPr>
                <a:defRPr/>
              </a:pPr>
              <a:t>28.02.2012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D28FA6-2D37-435F-AA04-477C762D65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7F092F-8490-4CB0-8519-41A5EF6F52BD}" type="datetimeFigureOut">
              <a:rPr lang="ru-RU"/>
              <a:pPr>
                <a:defRPr/>
              </a:pPr>
              <a:t>28.02.2012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CA358-C00D-40C9-8F74-4124315EC3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835CF-9B8F-4AB8-B924-E1C9D84BF1B3}" type="datetimeFigureOut">
              <a:rPr lang="ru-RU"/>
              <a:pPr>
                <a:defRPr/>
              </a:pPr>
              <a:t>28.02.2012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F1524-C59B-4D93-8D04-38C1C5F921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43975-4AA3-4CF5-832C-7E5318A67A64}" type="datetimeFigureOut">
              <a:rPr lang="ru-RU"/>
              <a:pPr>
                <a:defRPr/>
              </a:pPr>
              <a:t>28.02.2012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167682-87A1-4DC0-A235-C385DC73FD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42E16C-36DC-47AA-854F-9B1F63EBAC2E}" type="datetimeFigureOut">
              <a:rPr lang="ru-RU"/>
              <a:pPr>
                <a:defRPr/>
              </a:pPr>
              <a:t>28.02.2012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417373-000D-4BC3-97A6-293B179E66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73911E-7B27-4DFB-B03E-CB153C43E4FD}" type="datetimeFigureOut">
              <a:rPr lang="ru-RU"/>
              <a:pPr>
                <a:defRPr/>
              </a:pPr>
              <a:t>28.02.2012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409437-5111-429D-80C8-B093FF1BD3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3B0DE2-ED93-46EF-AADF-C73EAF86BC8E}" type="datetimeFigureOut">
              <a:rPr lang="ru-RU"/>
              <a:pPr>
                <a:defRPr/>
              </a:pPr>
              <a:t>28.02.2012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E10D990-B05E-4FD6-83E1-FB6BED1A68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75" y="642938"/>
            <a:ext cx="6434138" cy="14462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+mn-cs"/>
              </a:rPr>
              <a:t>Complex Object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+mn-cs"/>
              </a:rPr>
              <a:t>Сложное дополнение</a:t>
            </a:r>
            <a:endParaRPr lang="ru-RU" sz="4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6000" r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2875" y="142875"/>
            <a:ext cx="9001125" cy="267811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Constantia" pitchFamily="18" charset="0"/>
                <a:cs typeface="+mn-cs"/>
              </a:rPr>
              <a:t>На русский язык 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Constantia" pitchFamily="18" charset="0"/>
                <a:cs typeface="+mn-cs"/>
              </a:rPr>
              <a:t>Complex Object 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Constantia" pitchFamily="18" charset="0"/>
                <a:cs typeface="+mn-cs"/>
              </a:rPr>
              <a:t>переводится придаточным предложением с союзами </a:t>
            </a:r>
            <a:r>
              <a:rPr lang="ru-RU" sz="2400" b="1" u="sng" dirty="0">
                <a:solidFill>
                  <a:schemeClr val="tx2">
                    <a:lumMod val="75000"/>
                  </a:schemeClr>
                </a:solidFill>
                <a:latin typeface="Constantia" pitchFamily="18" charset="0"/>
                <a:cs typeface="+mn-cs"/>
              </a:rPr>
              <a:t>что, как, чтобы.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Constantia" pitchFamily="18" charset="0"/>
                <a:cs typeface="+mn-cs"/>
              </a:rPr>
              <a:t>При этом существительное или местоимение в косвенном падеже становится подлежащим, а инфинитив — сказуемым.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chemeClr val="tx2">
                  <a:lumMod val="75000"/>
                </a:schemeClr>
              </a:solidFill>
              <a:latin typeface="Constantia" pitchFamily="18" charset="0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chemeClr val="tx2">
                  <a:lumMod val="75000"/>
                </a:schemeClr>
              </a:solidFill>
              <a:latin typeface="Constantia" pitchFamily="18" charset="0"/>
              <a:cs typeface="+mn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28625" y="5588000"/>
            <a:ext cx="5929313" cy="769938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u="sng" dirty="0">
                <a:solidFill>
                  <a:srgbClr val="C00000"/>
                </a:solidFill>
                <a:latin typeface="+mn-lt"/>
                <a:cs typeface="+mn-cs"/>
              </a:rPr>
              <a:t>I</a:t>
            </a:r>
            <a:r>
              <a:rPr lang="en-US" sz="3600" dirty="0">
                <a:solidFill>
                  <a:srgbClr val="C00000"/>
                </a:solidFill>
                <a:latin typeface="+mn-lt"/>
                <a:cs typeface="+mn-cs"/>
              </a:rPr>
              <a:t> </a:t>
            </a:r>
            <a:r>
              <a:rPr lang="en-US" sz="3600" u="dbl" dirty="0">
                <a:solidFill>
                  <a:srgbClr val="C00000"/>
                </a:solidFill>
                <a:latin typeface="+mn-lt"/>
                <a:cs typeface="+mn-cs"/>
              </a:rPr>
              <a:t>want</a:t>
            </a:r>
            <a:r>
              <a:rPr lang="en-US" sz="3600" dirty="0">
                <a:solidFill>
                  <a:srgbClr val="C00000"/>
                </a:solidFill>
                <a:latin typeface="+mn-lt"/>
                <a:cs typeface="+mn-cs"/>
              </a:rPr>
              <a:t> </a:t>
            </a:r>
            <a:r>
              <a:rPr lang="en-US" sz="3600" u="sng" dirty="0">
                <a:solidFill>
                  <a:srgbClr val="C00000"/>
                </a:solidFill>
                <a:latin typeface="+mn-lt"/>
                <a:cs typeface="+mn-cs"/>
              </a:rPr>
              <a:t>you</a:t>
            </a:r>
            <a:r>
              <a:rPr lang="en-US" sz="3600" dirty="0">
                <a:solidFill>
                  <a:srgbClr val="C00000"/>
                </a:solidFill>
                <a:latin typeface="+mn-lt"/>
                <a:cs typeface="+mn-cs"/>
              </a:rPr>
              <a:t> </a:t>
            </a:r>
            <a:r>
              <a:rPr lang="en-US" sz="4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to</a:t>
            </a:r>
            <a:r>
              <a:rPr lang="en-US" sz="3600" dirty="0">
                <a:solidFill>
                  <a:srgbClr val="C00000"/>
                </a:solidFill>
                <a:latin typeface="+mn-lt"/>
                <a:cs typeface="+mn-cs"/>
              </a:rPr>
              <a:t> </a:t>
            </a:r>
            <a:r>
              <a:rPr lang="en-US" sz="3600" u="dbl" dirty="0">
                <a:solidFill>
                  <a:srgbClr val="C00000"/>
                </a:solidFill>
                <a:latin typeface="+mn-lt"/>
                <a:cs typeface="+mn-cs"/>
              </a:rPr>
              <a:t>come</a:t>
            </a:r>
            <a:r>
              <a:rPr lang="en-US" sz="3600" dirty="0">
                <a:solidFill>
                  <a:srgbClr val="C00000"/>
                </a:solidFill>
                <a:latin typeface="+mn-lt"/>
                <a:cs typeface="+mn-cs"/>
              </a:rPr>
              <a:t> at 5. </a:t>
            </a:r>
            <a:endParaRPr lang="ru-RU" sz="3600" dirty="0">
              <a:solidFill>
                <a:srgbClr val="C00000"/>
              </a:solidFill>
              <a:latin typeface="+mn-lt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86250" y="3048000"/>
            <a:ext cx="4659313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u="sng" dirty="0">
                <a:solidFill>
                  <a:srgbClr val="C00000"/>
                </a:solidFill>
                <a:latin typeface="+mn-lt"/>
                <a:cs typeface="+mn-cs"/>
              </a:rPr>
              <a:t>I </a:t>
            </a:r>
            <a:r>
              <a:rPr lang="en-US" sz="2800" dirty="0">
                <a:solidFill>
                  <a:srgbClr val="C00000"/>
                </a:solidFill>
                <a:latin typeface="+mn-lt"/>
                <a:cs typeface="+mn-cs"/>
              </a:rPr>
              <a:t> </a:t>
            </a:r>
            <a:r>
              <a:rPr lang="en-US" sz="2800" u="dbl" dirty="0">
                <a:solidFill>
                  <a:srgbClr val="C00000"/>
                </a:solidFill>
                <a:latin typeface="+mn-lt"/>
                <a:cs typeface="+mn-cs"/>
              </a:rPr>
              <a:t>want</a:t>
            </a:r>
            <a:r>
              <a:rPr lang="en-US" sz="2800" dirty="0">
                <a:solidFill>
                  <a:srgbClr val="C00000"/>
                </a:solidFill>
                <a:latin typeface="+mn-lt"/>
                <a:cs typeface="+mn-cs"/>
              </a:rPr>
              <a:t> that </a:t>
            </a:r>
            <a:r>
              <a:rPr lang="en-US" sz="2800" u="sng" dirty="0">
                <a:solidFill>
                  <a:srgbClr val="C00000"/>
                </a:solidFill>
                <a:latin typeface="+mn-lt"/>
                <a:cs typeface="+mn-cs"/>
              </a:rPr>
              <a:t>you</a:t>
            </a:r>
            <a:r>
              <a:rPr lang="en-US" sz="2800" dirty="0">
                <a:solidFill>
                  <a:srgbClr val="C00000"/>
                </a:solidFill>
                <a:latin typeface="+mn-lt"/>
                <a:cs typeface="+mn-cs"/>
              </a:rPr>
              <a:t> </a:t>
            </a:r>
            <a:r>
              <a:rPr lang="en-US" sz="2800" u="dbl" dirty="0">
                <a:solidFill>
                  <a:srgbClr val="C00000"/>
                </a:solidFill>
                <a:latin typeface="+mn-lt"/>
                <a:cs typeface="+mn-cs"/>
              </a:rPr>
              <a:t>will come </a:t>
            </a:r>
            <a:r>
              <a:rPr lang="en-US" sz="2800" dirty="0">
                <a:solidFill>
                  <a:srgbClr val="C00000"/>
                </a:solidFill>
                <a:latin typeface="+mn-lt"/>
                <a:cs typeface="+mn-cs"/>
              </a:rPr>
              <a:t>at 5.</a:t>
            </a:r>
            <a:endParaRPr lang="ru-RU" sz="2800" dirty="0">
              <a:solidFill>
                <a:srgbClr val="C00000"/>
              </a:solidFill>
              <a:latin typeface="+mn-lt"/>
              <a:cs typeface="+mn-cs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857250" y="3405188"/>
            <a:ext cx="428625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857250" y="3333750"/>
            <a:ext cx="42862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Улыбающееся лицо 9"/>
          <p:cNvSpPr/>
          <p:nvPr/>
        </p:nvSpPr>
        <p:spPr>
          <a:xfrm>
            <a:off x="357188" y="3119438"/>
            <a:ext cx="414337" cy="414337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1428750" y="3190875"/>
            <a:ext cx="414338" cy="3429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2500313" y="3405188"/>
            <a:ext cx="428625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2500313" y="3333750"/>
            <a:ext cx="42862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Улыбающееся лицо 14"/>
          <p:cNvSpPr/>
          <p:nvPr/>
        </p:nvSpPr>
        <p:spPr>
          <a:xfrm>
            <a:off x="2000250" y="3119438"/>
            <a:ext cx="414338" cy="414337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auto">
          <a:xfrm>
            <a:off x="1743075" y="2181225"/>
            <a:ext cx="51927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C00000"/>
                </a:solidFill>
                <a:latin typeface="Century Gothic" pitchFamily="34" charset="0"/>
              </a:rPr>
              <a:t>Я хочу, чтобы вы пришли в 5.</a:t>
            </a: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3143250" y="3405188"/>
            <a:ext cx="214313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3857625" y="3405188"/>
            <a:ext cx="214313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3500438" y="3405188"/>
            <a:ext cx="214312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Овал 21"/>
          <p:cNvSpPr/>
          <p:nvPr/>
        </p:nvSpPr>
        <p:spPr>
          <a:xfrm>
            <a:off x="5357813" y="3048000"/>
            <a:ext cx="714375" cy="50006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 flipV="1">
            <a:off x="1414463" y="4943475"/>
            <a:ext cx="72866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V="1">
            <a:off x="1414463" y="4872038"/>
            <a:ext cx="728662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Улыбающееся лицо 24"/>
          <p:cNvSpPr/>
          <p:nvPr/>
        </p:nvSpPr>
        <p:spPr>
          <a:xfrm>
            <a:off x="581025" y="4430713"/>
            <a:ext cx="704850" cy="642937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/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 flipV="1">
            <a:off x="4129088" y="4929188"/>
            <a:ext cx="1585912" cy="142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V="1">
            <a:off x="4129088" y="4857750"/>
            <a:ext cx="1657350" cy="142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Улыбающееся лицо 27"/>
          <p:cNvSpPr/>
          <p:nvPr/>
        </p:nvSpPr>
        <p:spPr>
          <a:xfrm>
            <a:off x="2366963" y="4430713"/>
            <a:ext cx="704850" cy="642937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/>
          </a:p>
        </p:txBody>
      </p:sp>
      <p:sp>
        <p:nvSpPr>
          <p:cNvPr id="33" name="TextBox 32"/>
          <p:cNvSpPr txBox="1"/>
          <p:nvPr/>
        </p:nvSpPr>
        <p:spPr>
          <a:xfrm>
            <a:off x="3071813" y="4430713"/>
            <a:ext cx="954087" cy="7080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(to)</a:t>
            </a:r>
            <a:endParaRPr lang="ru-RU" sz="4000" b="1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3929063" y="4071938"/>
            <a:ext cx="2643187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5400">
                <a:solidFill>
                  <a:srgbClr val="006600"/>
                </a:solidFill>
                <a:latin typeface="Calibri" pitchFamily="34" charset="0"/>
              </a:rPr>
              <a:t>V</a:t>
            </a:r>
            <a:r>
              <a:rPr lang="en-US" sz="2800">
                <a:solidFill>
                  <a:srgbClr val="006600"/>
                </a:solidFill>
                <a:latin typeface="Calibri" pitchFamily="34" charset="0"/>
              </a:rPr>
              <a:t>1</a:t>
            </a:r>
            <a:r>
              <a:rPr lang="en-US" sz="5400">
                <a:solidFill>
                  <a:srgbClr val="006600"/>
                </a:solidFill>
                <a:latin typeface="Calibri" pitchFamily="34" charset="0"/>
              </a:rPr>
              <a:t>/ V</a:t>
            </a:r>
            <a:r>
              <a:rPr lang="en-US" sz="3200">
                <a:solidFill>
                  <a:srgbClr val="006600"/>
                </a:solidFill>
                <a:latin typeface="Calibri" pitchFamily="34" charset="0"/>
              </a:rPr>
              <a:t>ing</a:t>
            </a:r>
            <a:endParaRPr lang="ru-RU" sz="5400">
              <a:solidFill>
                <a:srgbClr val="0066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500"/>
                            </p:stCondLst>
                            <p:childTnLst>
                              <p:par>
                                <p:cTn id="12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10" grpId="0" animBg="1"/>
      <p:bldP spid="11" grpId="0" animBg="1"/>
      <p:bldP spid="15" grpId="0" animBg="1"/>
      <p:bldP spid="16" grpId="0"/>
      <p:bldP spid="22" grpId="0" animBg="1"/>
      <p:bldP spid="25" grpId="0" animBg="1"/>
      <p:bldP spid="28" grpId="0" animBg="1"/>
      <p:bldP spid="33" grpId="0"/>
      <p:bldP spid="3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6000" r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Прямая соединительная линия 1"/>
          <p:cNvCxnSpPr/>
          <p:nvPr/>
        </p:nvCxnSpPr>
        <p:spPr>
          <a:xfrm flipV="1">
            <a:off x="1414463" y="798513"/>
            <a:ext cx="92710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Прямая соединительная линия 2"/>
          <p:cNvCxnSpPr/>
          <p:nvPr/>
        </p:nvCxnSpPr>
        <p:spPr>
          <a:xfrm flipV="1">
            <a:off x="1414463" y="727075"/>
            <a:ext cx="9271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Улыбающееся лицо 3"/>
          <p:cNvSpPr/>
          <p:nvPr/>
        </p:nvSpPr>
        <p:spPr>
          <a:xfrm>
            <a:off x="581025" y="220663"/>
            <a:ext cx="776288" cy="708025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4129088" y="784225"/>
            <a:ext cx="2019300" cy="158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V="1">
            <a:off x="4129088" y="927100"/>
            <a:ext cx="2109787" cy="158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Улыбающееся лицо 6"/>
          <p:cNvSpPr/>
          <p:nvPr/>
        </p:nvSpPr>
        <p:spPr>
          <a:xfrm>
            <a:off x="2366963" y="220663"/>
            <a:ext cx="704850" cy="708025"/>
          </a:xfrm>
          <a:prstGeom prst="smileyFace">
            <a:avLst/>
          </a:prstGeom>
          <a:solidFill>
            <a:srgbClr val="00B050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/>
          </a:p>
        </p:txBody>
      </p:sp>
      <p:sp>
        <p:nvSpPr>
          <p:cNvPr id="8" name="TextBox 7"/>
          <p:cNvSpPr txBox="1"/>
          <p:nvPr/>
        </p:nvSpPr>
        <p:spPr>
          <a:xfrm>
            <a:off x="3071813" y="214313"/>
            <a:ext cx="1214437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(to)</a:t>
            </a:r>
            <a:endParaRPr lang="ru-RU" sz="4000" b="1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4000500" y="0"/>
            <a:ext cx="264318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5400">
                <a:solidFill>
                  <a:srgbClr val="006600"/>
                </a:solidFill>
                <a:latin typeface="Calibri" pitchFamily="34" charset="0"/>
              </a:rPr>
              <a:t>V</a:t>
            </a:r>
            <a:r>
              <a:rPr lang="en-US" sz="2800">
                <a:solidFill>
                  <a:srgbClr val="006600"/>
                </a:solidFill>
                <a:latin typeface="Calibri" pitchFamily="34" charset="0"/>
              </a:rPr>
              <a:t>1</a:t>
            </a:r>
            <a:r>
              <a:rPr lang="en-US" sz="5400">
                <a:solidFill>
                  <a:srgbClr val="006600"/>
                </a:solidFill>
                <a:latin typeface="Calibri" pitchFamily="34" charset="0"/>
              </a:rPr>
              <a:t>/ V</a:t>
            </a:r>
            <a:r>
              <a:rPr lang="en-US" sz="3200">
                <a:solidFill>
                  <a:srgbClr val="006600"/>
                </a:solidFill>
                <a:latin typeface="Calibri" pitchFamily="34" charset="0"/>
              </a:rPr>
              <a:t>ing</a:t>
            </a:r>
            <a:endParaRPr lang="ru-RU" sz="5400">
              <a:solidFill>
                <a:srgbClr val="006600"/>
              </a:solidFill>
              <a:latin typeface="Calibri" pitchFamily="34" charset="0"/>
            </a:endParaRPr>
          </a:p>
        </p:txBody>
      </p:sp>
      <p:sp>
        <p:nvSpPr>
          <p:cNvPr id="14" name="Улыбающееся лицо 13"/>
          <p:cNvSpPr/>
          <p:nvPr/>
        </p:nvSpPr>
        <p:spPr>
          <a:xfrm>
            <a:off x="214313" y="1577975"/>
            <a:ext cx="571500" cy="493713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714375" y="1857375"/>
            <a:ext cx="7286625" cy="304641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C00000"/>
                </a:solidFill>
                <a:latin typeface="+mn-lt"/>
                <a:cs typeface="+mn-cs"/>
              </a:rPr>
              <a:t>1</a:t>
            </a:r>
            <a:r>
              <a:rPr lang="ru-RU" sz="2400" b="1" dirty="0">
                <a:solidFill>
                  <a:srgbClr val="C00000"/>
                </a:solidFill>
                <a:latin typeface="+mn-lt"/>
                <a:cs typeface="+mn-cs"/>
              </a:rPr>
              <a:t>. </a:t>
            </a:r>
            <a:r>
              <a:rPr lang="ru-RU" sz="2400" b="1" u="sng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желания</a:t>
            </a:r>
            <a:r>
              <a:rPr lang="ru-RU" sz="2400" b="1" u="sng" dirty="0">
                <a:solidFill>
                  <a:srgbClr val="006600"/>
                </a:solidFill>
                <a:latin typeface="+mn-lt"/>
                <a:cs typeface="+mn-cs"/>
              </a:rPr>
              <a:t>: </a:t>
            </a:r>
            <a:r>
              <a:rPr lang="en-US" sz="2400" b="1" dirty="0">
                <a:solidFill>
                  <a:srgbClr val="C00000"/>
                </a:solidFill>
                <a:latin typeface="+mn-lt"/>
                <a:cs typeface="+mn-cs"/>
              </a:rPr>
              <a:t>to want, to wish, to desire, would like;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C00000"/>
                </a:solidFill>
                <a:latin typeface="+mn-lt"/>
                <a:cs typeface="+mn-cs"/>
              </a:rPr>
              <a:t>2</a:t>
            </a:r>
            <a:r>
              <a:rPr lang="ru-RU" sz="2400" b="1" dirty="0">
                <a:solidFill>
                  <a:srgbClr val="C00000"/>
                </a:solidFill>
                <a:latin typeface="+mn-lt"/>
                <a:cs typeface="+mn-cs"/>
              </a:rPr>
              <a:t>. </a:t>
            </a:r>
            <a:r>
              <a:rPr lang="ru-RU" sz="2400" b="1" u="sng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предположения</a:t>
            </a:r>
            <a:r>
              <a:rPr lang="ru-RU" sz="2400" b="1" dirty="0">
                <a:solidFill>
                  <a:srgbClr val="C00000"/>
                </a:solidFill>
                <a:latin typeface="+mn-lt"/>
                <a:cs typeface="+mn-cs"/>
              </a:rPr>
              <a:t>: </a:t>
            </a:r>
            <a:r>
              <a:rPr lang="en-US" sz="2400" b="1" dirty="0">
                <a:solidFill>
                  <a:srgbClr val="C00000"/>
                </a:solidFill>
                <a:latin typeface="+mn-lt"/>
                <a:cs typeface="+mn-cs"/>
              </a:rPr>
              <a:t>to expect, to believe, to think, to suppose, to consider, to find;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C00000"/>
                </a:solidFill>
                <a:latin typeface="+mn-lt"/>
                <a:cs typeface="+mn-cs"/>
              </a:rPr>
              <a:t>3</a:t>
            </a:r>
            <a:r>
              <a:rPr lang="ru-RU" sz="2400" b="1" dirty="0">
                <a:solidFill>
                  <a:srgbClr val="C00000"/>
                </a:solidFill>
                <a:latin typeface="+mn-lt"/>
                <a:cs typeface="+mn-cs"/>
              </a:rPr>
              <a:t>. </a:t>
            </a:r>
            <a:r>
              <a:rPr lang="ru-RU" sz="2400" b="1" u="sng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приказания, просьбы</a:t>
            </a:r>
            <a:r>
              <a:rPr lang="ru-RU" sz="2400" b="1" dirty="0">
                <a:solidFill>
                  <a:srgbClr val="006600"/>
                </a:solidFill>
                <a:latin typeface="+mn-lt"/>
                <a:cs typeface="+mn-cs"/>
              </a:rPr>
              <a:t>: </a:t>
            </a:r>
            <a:r>
              <a:rPr lang="en-US" sz="2400" b="1" dirty="0">
                <a:solidFill>
                  <a:srgbClr val="C00000"/>
                </a:solidFill>
                <a:latin typeface="+mn-lt"/>
                <a:cs typeface="+mn-cs"/>
              </a:rPr>
              <a:t>to command, to order, to ask, to allow;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C00000"/>
                </a:solidFill>
                <a:latin typeface="+mn-lt"/>
                <a:cs typeface="+mn-cs"/>
              </a:rPr>
              <a:t>4</a:t>
            </a:r>
            <a:r>
              <a:rPr lang="ru-RU" sz="2400" b="1" dirty="0">
                <a:solidFill>
                  <a:srgbClr val="C00000"/>
                </a:solidFill>
                <a:latin typeface="+mn-lt"/>
                <a:cs typeface="+mn-cs"/>
              </a:rPr>
              <a:t>. </a:t>
            </a:r>
            <a:r>
              <a:rPr lang="ru-RU" sz="2400" b="1" i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чувственного восприятия</a:t>
            </a:r>
            <a:r>
              <a:rPr lang="ru-RU" sz="2400" b="1" dirty="0">
                <a:solidFill>
                  <a:srgbClr val="006600"/>
                </a:solidFill>
                <a:latin typeface="+mn-lt"/>
                <a:cs typeface="+mn-cs"/>
              </a:rPr>
              <a:t>: </a:t>
            </a:r>
            <a:r>
              <a:rPr lang="en-US" sz="2400" b="1" dirty="0">
                <a:solidFill>
                  <a:srgbClr val="C00000"/>
                </a:solidFill>
                <a:latin typeface="+mn-lt"/>
                <a:cs typeface="+mn-cs"/>
              </a:rPr>
              <a:t>to see, to hear, to notice, to feel, to watch, to observe;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C00000"/>
                </a:solidFill>
                <a:latin typeface="+mn-lt"/>
                <a:cs typeface="+mn-cs"/>
              </a:rPr>
              <a:t>5</a:t>
            </a:r>
            <a:r>
              <a:rPr lang="ru-RU" sz="2400" b="1" dirty="0">
                <a:solidFill>
                  <a:srgbClr val="C00000"/>
                </a:solidFill>
                <a:latin typeface="+mn-lt"/>
                <a:cs typeface="+mn-cs"/>
              </a:rPr>
              <a:t>. </a:t>
            </a:r>
            <a:r>
              <a:rPr lang="ru-RU" sz="2400" b="1" i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побуждения</a:t>
            </a:r>
            <a:r>
              <a:rPr lang="ru-RU" sz="2400" b="1" dirty="0">
                <a:solidFill>
                  <a:srgbClr val="006600"/>
                </a:solidFill>
                <a:latin typeface="+mn-lt"/>
                <a:cs typeface="+mn-cs"/>
              </a:rPr>
              <a:t>: </a:t>
            </a:r>
            <a:r>
              <a:rPr lang="en-US" sz="2400" b="1" dirty="0">
                <a:solidFill>
                  <a:srgbClr val="C00000"/>
                </a:solidFill>
                <a:latin typeface="+mn-lt"/>
                <a:cs typeface="+mn-cs"/>
              </a:rPr>
              <a:t>to make, to force, to have, to let;</a:t>
            </a:r>
          </a:p>
        </p:txBody>
      </p:sp>
      <p:sp>
        <p:nvSpPr>
          <p:cNvPr id="16" name="Левая фигурная скобка 15"/>
          <p:cNvSpPr/>
          <p:nvPr/>
        </p:nvSpPr>
        <p:spPr>
          <a:xfrm flipH="1">
            <a:off x="7429500" y="2000250"/>
            <a:ext cx="714375" cy="1428750"/>
          </a:xfrm>
          <a:prstGeom prst="leftBrace">
            <a:avLst>
              <a:gd name="adj1" fmla="val 21909"/>
              <a:gd name="adj2" fmla="val 50809"/>
            </a:avLst>
          </a:prstGeom>
          <a:ln w="381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" name="Левая фигурная скобка 16"/>
          <p:cNvSpPr/>
          <p:nvPr/>
        </p:nvSpPr>
        <p:spPr>
          <a:xfrm flipH="1">
            <a:off x="7643813" y="3786188"/>
            <a:ext cx="571500" cy="1000125"/>
          </a:xfrm>
          <a:prstGeom prst="leftBrac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8215313" y="2286000"/>
            <a:ext cx="633412" cy="7080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to</a:t>
            </a:r>
            <a:endParaRPr lang="ru-RU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296275" y="3857625"/>
            <a:ext cx="633413" cy="7080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to</a:t>
            </a:r>
            <a:endParaRPr lang="ru-RU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8296275" y="4000500"/>
            <a:ext cx="571500" cy="428625"/>
          </a:xfrm>
          <a:prstGeom prst="line">
            <a:avLst/>
          </a:prstGeom>
          <a:ln w="412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5400000">
            <a:off x="8327231" y="4031457"/>
            <a:ext cx="428625" cy="366712"/>
          </a:xfrm>
          <a:prstGeom prst="line">
            <a:avLst/>
          </a:prstGeom>
          <a:ln w="412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Улыбающееся лицо 24"/>
          <p:cNvSpPr/>
          <p:nvPr/>
        </p:nvSpPr>
        <p:spPr>
          <a:xfrm>
            <a:off x="357188" y="5214938"/>
            <a:ext cx="571500" cy="571500"/>
          </a:xfrm>
          <a:prstGeom prst="smileyFace">
            <a:avLst/>
          </a:prstGeom>
          <a:solidFill>
            <a:srgbClr val="00B050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/>
          </a:p>
        </p:txBody>
      </p:sp>
      <p:sp>
        <p:nvSpPr>
          <p:cNvPr id="26" name="TextBox 25"/>
          <p:cNvSpPr txBox="1"/>
          <p:nvPr/>
        </p:nvSpPr>
        <p:spPr>
          <a:xfrm>
            <a:off x="1000125" y="5143500"/>
            <a:ext cx="5273675" cy="10779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+mn-lt"/>
                <a:cs typeface="+mn-cs"/>
              </a:rPr>
              <a:t>me, him, her, it, you, us, them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latin typeface="+mn-lt"/>
                <a:cs typeface="+mn-cs"/>
              </a:rPr>
              <a:t>любое существительное</a:t>
            </a:r>
            <a:endParaRPr lang="ru-RU" sz="3200" b="1" dirty="0">
              <a:solidFill>
                <a:schemeClr val="accent1">
                  <a:lumMod val="50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/>
      <p:bldP spid="9" grpId="0"/>
      <p:bldP spid="14" grpId="0" animBg="1"/>
      <p:bldP spid="15" grpId="0"/>
      <p:bldP spid="16" grpId="0" animBg="1"/>
      <p:bldP spid="17" grpId="0" animBg="1"/>
      <p:bldP spid="18" grpId="0"/>
      <p:bldP spid="19" grpId="0"/>
      <p:bldP spid="25" grpId="0" animBg="1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50" y="71438"/>
            <a:ext cx="8572500" cy="655637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+mn-cs"/>
              </a:rPr>
              <a:t>I saw him enter the house.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+mn-cs"/>
              </a:rPr>
              <a:t> </a:t>
            </a:r>
            <a:endParaRPr lang="en-US" sz="2800" b="1" dirty="0">
              <a:solidFill>
                <a:schemeClr val="accent1">
                  <a:lumMod val="75000"/>
                </a:schemeClr>
              </a:solidFill>
              <a:latin typeface="Century Gothic" pitchFamily="34" charset="0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006600"/>
                </a:solidFill>
                <a:latin typeface="Century Gothic" pitchFamily="34" charset="0"/>
                <a:cs typeface="+mn-cs"/>
              </a:rPr>
              <a:t>Я увидел, как он вошел в дом.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solidFill>
                <a:schemeClr val="accent1">
                  <a:lumMod val="75000"/>
                </a:schemeClr>
              </a:solidFill>
              <a:latin typeface="Century Gothic" pitchFamily="34" charset="0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+mn-cs"/>
              </a:rPr>
              <a:t>I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+mn-cs"/>
              </a:rPr>
              <a:t>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+mn-cs"/>
              </a:rPr>
              <a:t>saw him entering the house.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+mn-cs"/>
              </a:rPr>
              <a:t> </a:t>
            </a:r>
            <a:endParaRPr lang="en-US" sz="2800" b="1" dirty="0">
              <a:solidFill>
                <a:schemeClr val="accent1">
                  <a:lumMod val="75000"/>
                </a:schemeClr>
              </a:solidFill>
              <a:latin typeface="Century Gothic" pitchFamily="34" charset="0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b="1" dirty="0">
              <a:solidFill>
                <a:schemeClr val="accent1">
                  <a:lumMod val="75000"/>
                </a:schemeClr>
              </a:solidFill>
              <a:latin typeface="Century Gothic" pitchFamily="34" charset="0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006600"/>
                </a:solidFill>
                <a:latin typeface="Century Gothic" pitchFamily="34" charset="0"/>
                <a:cs typeface="+mn-cs"/>
              </a:rPr>
              <a:t>Я увидел, как он входил в дом.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solidFill>
                <a:schemeClr val="accent1">
                  <a:lumMod val="75000"/>
                </a:schemeClr>
              </a:solidFill>
              <a:latin typeface="Century Gothic" pitchFamily="34" charset="0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7030A0"/>
                </a:solidFill>
                <a:latin typeface="Century Gothic" pitchFamily="34" charset="0"/>
                <a:cs typeface="+mn-cs"/>
              </a:rPr>
              <a:t>I heard a car stop outside.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7030A0"/>
                </a:solidFill>
                <a:latin typeface="Century Gothic" pitchFamily="34" charset="0"/>
                <a:cs typeface="+mn-cs"/>
              </a:rPr>
              <a:t>I felt someone watching me.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7030A0"/>
                </a:solidFill>
                <a:latin typeface="Century Gothic" pitchFamily="34" charset="0"/>
                <a:cs typeface="+mn-cs"/>
              </a:rPr>
              <a:t>I watched the ship leave the port.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7030A0"/>
                </a:solidFill>
                <a:latin typeface="Century Gothic" pitchFamily="34" charset="0"/>
                <a:cs typeface="+mn-cs"/>
              </a:rPr>
              <a:t>Nobody noticed him disappear.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b="1" dirty="0">
              <a:solidFill>
                <a:srgbClr val="7030A0"/>
              </a:solidFill>
              <a:latin typeface="Century Gothic" pitchFamily="34" charset="0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7030A0"/>
                </a:solidFill>
                <a:latin typeface="Century Gothic" pitchFamily="34" charset="0"/>
                <a:cs typeface="+mn-cs"/>
              </a:rPr>
              <a:t>Let me tell you something</a:t>
            </a:r>
            <a:r>
              <a:rPr lang="ru-RU" sz="2800" b="1" dirty="0">
                <a:solidFill>
                  <a:srgbClr val="7030A0"/>
                </a:solidFill>
                <a:latin typeface="Century Gothic" pitchFamily="34" charset="0"/>
                <a:cs typeface="+mn-cs"/>
              </a:rPr>
              <a:t>.</a:t>
            </a:r>
            <a:endParaRPr lang="en-US" sz="2800" b="1" dirty="0">
              <a:solidFill>
                <a:srgbClr val="7030A0"/>
              </a:solidFill>
              <a:latin typeface="Century Gothic" pitchFamily="34" charset="0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7030A0"/>
                </a:solidFill>
                <a:latin typeface="Century Gothic" pitchFamily="34" charset="0"/>
                <a:cs typeface="+mn-cs"/>
              </a:rPr>
              <a:t>She made me laugh.</a:t>
            </a:r>
            <a:endParaRPr lang="ru-RU" sz="2800" b="1" dirty="0">
              <a:solidFill>
                <a:srgbClr val="7030A0"/>
              </a:solidFill>
              <a:latin typeface="Century Gothic" pitchFamily="34" charset="0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86125" y="609600"/>
            <a:ext cx="1727200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ч</a:t>
            </a:r>
            <a:r>
              <a:rPr lang="ru-RU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то сделал?</a:t>
            </a:r>
            <a:endParaRPr lang="ru-RU" sz="24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14688" y="2395538"/>
            <a:ext cx="1597025" cy="4619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ч</a:t>
            </a:r>
            <a:r>
              <a:rPr lang="ru-RU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то делал?</a:t>
            </a:r>
            <a:endParaRPr lang="ru-RU" sz="24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313" y="71438"/>
            <a:ext cx="8715375" cy="66167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2400" b="1" dirty="0">
                <a:solidFill>
                  <a:srgbClr val="FFFF00"/>
                </a:solidFill>
                <a:latin typeface="Constantia" pitchFamily="18" charset="0"/>
                <a:cs typeface="+mn-cs"/>
              </a:rPr>
              <a:t>Mother doesn't want  </a:t>
            </a:r>
            <a:r>
              <a:rPr lang="ru-RU" sz="2400" b="1" dirty="0">
                <a:solidFill>
                  <a:srgbClr val="FFFF00"/>
                </a:solidFill>
                <a:latin typeface="Constantia" pitchFamily="18" charset="0"/>
                <a:cs typeface="+mn-cs"/>
              </a:rPr>
              <a:t>                      </a:t>
            </a:r>
            <a:r>
              <a:rPr lang="en-US" sz="2400" b="1" dirty="0">
                <a:solidFill>
                  <a:srgbClr val="FFFF00"/>
                </a:solidFill>
                <a:latin typeface="Constantia" pitchFamily="18" charset="0"/>
                <a:cs typeface="+mn-cs"/>
              </a:rPr>
              <a:t>        </a:t>
            </a:r>
            <a:r>
              <a:rPr lang="ru-RU" sz="2400" b="1" dirty="0">
                <a:solidFill>
                  <a:srgbClr val="FFFF00"/>
                </a:solidFill>
                <a:latin typeface="Constantia" pitchFamily="18" charset="0"/>
                <a:cs typeface="+mn-cs"/>
              </a:rPr>
              <a:t> 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bg1"/>
                </a:solidFill>
                <a:latin typeface="Constantia" pitchFamily="18" charset="0"/>
                <a:cs typeface="+mn-cs"/>
              </a:rPr>
              <a:t>(</a:t>
            </a:r>
            <a:r>
              <a:rPr lang="ru-RU" sz="2000" b="1" dirty="0">
                <a:solidFill>
                  <a:schemeClr val="bg1"/>
                </a:solidFill>
                <a:latin typeface="Constantia" pitchFamily="18" charset="0"/>
                <a:cs typeface="+mn-cs"/>
              </a:rPr>
              <a:t>чтобы ее дети плакали ).</a:t>
            </a:r>
            <a:endParaRPr lang="ru-RU" sz="2400" b="1" dirty="0">
              <a:solidFill>
                <a:schemeClr val="bg1"/>
              </a:solidFill>
              <a:latin typeface="Constantia" pitchFamily="18" charset="0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FFFF00"/>
                </a:solidFill>
                <a:latin typeface="Constantia" pitchFamily="18" charset="0"/>
                <a:cs typeface="+mn-cs"/>
              </a:rPr>
              <a:t>2. </a:t>
            </a:r>
            <a:r>
              <a:rPr lang="en-US" sz="2400" b="1" dirty="0">
                <a:solidFill>
                  <a:srgbClr val="FFFF00"/>
                </a:solidFill>
                <a:latin typeface="Constantia" pitchFamily="18" charset="0"/>
                <a:cs typeface="+mn-cs"/>
              </a:rPr>
              <a:t>Enrique Iglesias expected  </a:t>
            </a:r>
            <a:r>
              <a:rPr lang="ru-RU" sz="2000" b="1" dirty="0">
                <a:solidFill>
                  <a:srgbClr val="FFFF00"/>
                </a:solidFill>
                <a:latin typeface="Constantia" pitchFamily="18" charset="0"/>
                <a:cs typeface="+mn-cs"/>
              </a:rPr>
              <a:t>       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bg1"/>
                </a:solidFill>
                <a:latin typeface="Constantia" pitchFamily="18" charset="0"/>
                <a:cs typeface="+mn-cs"/>
              </a:rPr>
              <a:t>(</a:t>
            </a:r>
            <a:r>
              <a:rPr lang="ru-RU" sz="2000" b="1" dirty="0">
                <a:solidFill>
                  <a:schemeClr val="bg1"/>
                </a:solidFill>
                <a:latin typeface="Constantia" pitchFamily="18" charset="0"/>
                <a:cs typeface="+mn-cs"/>
              </a:rPr>
              <a:t>чтобы его песня стала популярной).</a:t>
            </a:r>
            <a:endParaRPr lang="ru-RU" sz="2400" b="1" dirty="0">
              <a:solidFill>
                <a:schemeClr val="bg1"/>
              </a:solidFill>
              <a:latin typeface="Constantia" pitchFamily="18" charset="0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FFFF00"/>
                </a:solidFill>
                <a:latin typeface="Constantia" pitchFamily="18" charset="0"/>
                <a:cs typeface="+mn-cs"/>
              </a:rPr>
              <a:t>3. </a:t>
            </a:r>
            <a:r>
              <a:rPr lang="en-US" sz="2400" b="1" dirty="0">
                <a:solidFill>
                  <a:srgbClr val="FFFF00"/>
                </a:solidFill>
                <a:latin typeface="Constantia" pitchFamily="18" charset="0"/>
                <a:cs typeface="+mn-cs"/>
              </a:rPr>
              <a:t>He made  </a:t>
            </a:r>
            <a:r>
              <a:rPr lang="ru-RU" sz="2400" b="1" dirty="0">
                <a:solidFill>
                  <a:srgbClr val="FFFF00"/>
                </a:solidFill>
                <a:latin typeface="Constantia" pitchFamily="18" charset="0"/>
                <a:cs typeface="+mn-cs"/>
              </a:rPr>
              <a:t> </a:t>
            </a:r>
            <a:r>
              <a:rPr lang="ru-RU" sz="2400" b="1" dirty="0">
                <a:solidFill>
                  <a:srgbClr val="FFFF00"/>
                </a:solidFill>
                <a:latin typeface="Constantia" pitchFamily="18" charset="0"/>
                <a:cs typeface="+mn-cs"/>
              </a:rPr>
              <a:t>                                              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bg1"/>
                </a:solidFill>
                <a:latin typeface="Constantia" pitchFamily="18" charset="0"/>
                <a:cs typeface="+mn-cs"/>
              </a:rPr>
              <a:t>(</a:t>
            </a:r>
            <a:r>
              <a:rPr lang="ru-RU" sz="2000" b="1" dirty="0">
                <a:solidFill>
                  <a:schemeClr val="bg1"/>
                </a:solidFill>
                <a:latin typeface="Constantia" pitchFamily="18" charset="0"/>
                <a:cs typeface="+mn-cs"/>
              </a:rPr>
              <a:t>ее принести ему немного молока )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FFFF00"/>
                </a:solidFill>
                <a:latin typeface="Constantia" pitchFamily="18" charset="0"/>
                <a:cs typeface="+mn-cs"/>
              </a:rPr>
              <a:t> 4. </a:t>
            </a:r>
            <a:r>
              <a:rPr lang="en-US" sz="2400" b="1" dirty="0">
                <a:solidFill>
                  <a:srgbClr val="FFFF00"/>
                </a:solidFill>
                <a:latin typeface="Constantia" pitchFamily="18" charset="0"/>
                <a:cs typeface="+mn-cs"/>
              </a:rPr>
              <a:t>He didn't notice  </a:t>
            </a:r>
            <a:r>
              <a:rPr lang="ru-RU" sz="2400" b="1" dirty="0">
                <a:solidFill>
                  <a:srgbClr val="FFFF00"/>
                </a:solidFill>
                <a:latin typeface="Constantia" pitchFamily="18" charset="0"/>
                <a:cs typeface="+mn-cs"/>
              </a:rPr>
              <a:t>                               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bg1"/>
                </a:solidFill>
                <a:latin typeface="Constantia" pitchFamily="18" charset="0"/>
                <a:cs typeface="+mn-cs"/>
              </a:rPr>
              <a:t>(</a:t>
            </a:r>
            <a:r>
              <a:rPr lang="ru-RU" sz="2000" b="1" dirty="0">
                <a:solidFill>
                  <a:schemeClr val="bg1"/>
                </a:solidFill>
                <a:latin typeface="Constantia" pitchFamily="18" charset="0"/>
                <a:cs typeface="+mn-cs"/>
              </a:rPr>
              <a:t>как Мэри вошла в комнату)</a:t>
            </a:r>
            <a:endParaRPr lang="ru-RU" sz="2400" b="1" dirty="0">
              <a:solidFill>
                <a:schemeClr val="bg1"/>
              </a:solidFill>
              <a:latin typeface="Constantia" pitchFamily="18" charset="0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FFFF00"/>
                </a:solidFill>
                <a:latin typeface="Constantia" pitchFamily="18" charset="0"/>
                <a:cs typeface="+mn-cs"/>
              </a:rPr>
              <a:t>5. </a:t>
            </a:r>
            <a:r>
              <a:rPr lang="en-US" sz="2400" b="1" dirty="0">
                <a:solidFill>
                  <a:srgbClr val="FFFF00"/>
                </a:solidFill>
                <a:latin typeface="Constantia" pitchFamily="18" charset="0"/>
                <a:cs typeface="+mn-cs"/>
              </a:rPr>
              <a:t>S</a:t>
            </a:r>
            <a:r>
              <a:rPr lang="en-US" sz="2400" b="1" dirty="0">
                <a:solidFill>
                  <a:srgbClr val="FFFF00"/>
                </a:solidFill>
                <a:latin typeface="Constantia" pitchFamily="18" charset="0"/>
                <a:cs typeface="+mn-cs"/>
              </a:rPr>
              <a:t>he watched                                                           </a:t>
            </a:r>
            <a:endParaRPr lang="ru-RU" sz="2400" b="1" dirty="0">
              <a:solidFill>
                <a:srgbClr val="FFFF00"/>
              </a:solidFill>
              <a:latin typeface="Constantia" pitchFamily="18" charset="0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bg1"/>
                </a:solidFill>
                <a:latin typeface="Constantia" pitchFamily="18" charset="0"/>
                <a:cs typeface="+mn-cs"/>
              </a:rPr>
              <a:t>(</a:t>
            </a:r>
            <a:r>
              <a:rPr lang="ru-RU" sz="2000" b="1" dirty="0">
                <a:solidFill>
                  <a:schemeClr val="bg1"/>
                </a:solidFill>
                <a:latin typeface="Constantia" pitchFamily="18" charset="0"/>
                <a:cs typeface="+mn-cs"/>
              </a:rPr>
              <a:t>как дети играли)</a:t>
            </a:r>
            <a:endParaRPr lang="ru-RU" sz="2400" b="1" dirty="0">
              <a:solidFill>
                <a:schemeClr val="bg1"/>
              </a:solidFill>
              <a:latin typeface="Constantia" pitchFamily="18" charset="0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FFFF00"/>
                </a:solidFill>
                <a:latin typeface="Constantia" pitchFamily="18" charset="0"/>
                <a:cs typeface="+mn-cs"/>
              </a:rPr>
              <a:t>6. </a:t>
            </a:r>
            <a:r>
              <a:rPr lang="en-US" sz="2400" b="1" dirty="0">
                <a:solidFill>
                  <a:srgbClr val="FFFF00"/>
                </a:solidFill>
                <a:latin typeface="Constantia" pitchFamily="18" charset="0"/>
                <a:cs typeface="+mn-cs"/>
              </a:rPr>
              <a:t>Our teacher  wants  </a:t>
            </a:r>
            <a:endParaRPr lang="ru-RU" sz="2400" b="1" dirty="0">
              <a:solidFill>
                <a:srgbClr val="FFFF00"/>
              </a:solidFill>
              <a:latin typeface="Constantia" pitchFamily="18" charset="0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bg1"/>
                </a:solidFill>
                <a:latin typeface="Constantia" pitchFamily="18" charset="0"/>
                <a:cs typeface="+mn-cs"/>
              </a:rPr>
              <a:t>(</a:t>
            </a:r>
            <a:r>
              <a:rPr lang="ru-RU" sz="2000" b="1" dirty="0">
                <a:solidFill>
                  <a:schemeClr val="bg1"/>
                </a:solidFill>
                <a:latin typeface="Constantia" pitchFamily="18" charset="0"/>
                <a:cs typeface="+mn-cs"/>
              </a:rPr>
              <a:t>чтобы мы делали домашнюю работу)</a:t>
            </a:r>
            <a:endParaRPr lang="ru-RU" sz="2400" b="1" dirty="0">
              <a:solidFill>
                <a:schemeClr val="bg1"/>
              </a:solidFill>
              <a:latin typeface="Constantia" pitchFamily="18" charset="0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FFFF00"/>
                </a:solidFill>
                <a:latin typeface="Constantia" pitchFamily="18" charset="0"/>
                <a:cs typeface="+mn-cs"/>
              </a:rPr>
              <a:t>7. </a:t>
            </a:r>
            <a:r>
              <a:rPr lang="en-US" sz="2400" b="1" dirty="0">
                <a:solidFill>
                  <a:srgbClr val="FFFF00"/>
                </a:solidFill>
                <a:latin typeface="Constantia" pitchFamily="18" charset="0"/>
                <a:cs typeface="+mn-cs"/>
              </a:rPr>
              <a:t>My father didn't let </a:t>
            </a:r>
            <a:endParaRPr lang="ru-RU" sz="1050" b="1" dirty="0">
              <a:solidFill>
                <a:srgbClr val="FFFF00"/>
              </a:solidFill>
              <a:latin typeface="Constantia" pitchFamily="18" charset="0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bg1"/>
                </a:solidFill>
                <a:latin typeface="Constantia" pitchFamily="18" charset="0"/>
                <a:cs typeface="+mn-cs"/>
              </a:rPr>
              <a:t> </a:t>
            </a:r>
            <a:r>
              <a:rPr lang="en-US" sz="2000" b="1" dirty="0">
                <a:solidFill>
                  <a:schemeClr val="bg1"/>
                </a:solidFill>
                <a:latin typeface="Constantia" pitchFamily="18" charset="0"/>
                <a:cs typeface="+mn-cs"/>
              </a:rPr>
              <a:t>( </a:t>
            </a:r>
            <a:r>
              <a:rPr lang="ru-RU" sz="2000" b="1" dirty="0">
                <a:solidFill>
                  <a:schemeClr val="bg1"/>
                </a:solidFill>
                <a:latin typeface="Constantia" pitchFamily="18" charset="0"/>
                <a:cs typeface="+mn-cs"/>
              </a:rPr>
              <a:t>мне пойти в кино</a:t>
            </a:r>
            <a:r>
              <a:rPr lang="en-US" sz="2000" b="1" dirty="0">
                <a:solidFill>
                  <a:schemeClr val="bg1"/>
                </a:solidFill>
                <a:latin typeface="Constantia" pitchFamily="18" charset="0"/>
                <a:cs typeface="+mn-cs"/>
              </a:rPr>
              <a:t> </a:t>
            </a:r>
            <a:r>
              <a:rPr lang="ru-RU" sz="2000" b="1" dirty="0">
                <a:solidFill>
                  <a:schemeClr val="bg1"/>
                </a:solidFill>
                <a:latin typeface="Constantia" pitchFamily="18" charset="0"/>
                <a:cs typeface="+mn-cs"/>
              </a:rPr>
              <a:t>со своими друзьями)</a:t>
            </a:r>
            <a:endParaRPr lang="en-US" sz="2000" b="1" dirty="0">
              <a:solidFill>
                <a:schemeClr val="bg1"/>
              </a:solidFill>
              <a:latin typeface="Constantia" pitchFamily="18" charset="0"/>
              <a:cs typeface="+mn-cs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Tx/>
              <a:buAutoNum type="arabicPeriod" startAt="8"/>
              <a:defRPr/>
            </a:pPr>
            <a:r>
              <a:rPr lang="en-US" sz="2400" b="1" dirty="0">
                <a:solidFill>
                  <a:srgbClr val="FFFF00"/>
                </a:solidFill>
                <a:latin typeface="Constantia" pitchFamily="18" charset="0"/>
                <a:cs typeface="+mn-cs"/>
              </a:rPr>
              <a:t>I have never heard </a:t>
            </a:r>
            <a:r>
              <a:rPr lang="ru-RU" sz="2400" b="1" dirty="0">
                <a:latin typeface="Constantia" pitchFamily="18" charset="0"/>
                <a:cs typeface="+mn-cs"/>
              </a:rPr>
              <a:t>			        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bg1"/>
                </a:solidFill>
                <a:latin typeface="Constantia" pitchFamily="18" charset="0"/>
                <a:cs typeface="+mn-cs"/>
              </a:rPr>
              <a:t>(чтобы он хвалился)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FFFF00"/>
                </a:solidFill>
                <a:latin typeface="Constantia" pitchFamily="18" charset="0"/>
                <a:cs typeface="+mn-cs"/>
              </a:rPr>
              <a:t>9. </a:t>
            </a:r>
            <a:r>
              <a:rPr lang="en-US" sz="2400" b="1" dirty="0">
                <a:solidFill>
                  <a:srgbClr val="FFFF00"/>
                </a:solidFill>
                <a:latin typeface="Constantia" pitchFamily="18" charset="0"/>
                <a:cs typeface="+mn-cs"/>
              </a:rPr>
              <a:t>We saw </a:t>
            </a:r>
            <a:r>
              <a:rPr lang="en-US" sz="2000" b="1" dirty="0">
                <a:solidFill>
                  <a:srgbClr val="FFFF00"/>
                </a:solidFill>
                <a:latin typeface="Constantia" pitchFamily="18" charset="0"/>
                <a:cs typeface="+mn-cs"/>
              </a:rPr>
              <a:t>             </a:t>
            </a:r>
            <a:r>
              <a:rPr lang="ru-RU" sz="2000" b="1" dirty="0">
                <a:solidFill>
                  <a:srgbClr val="FFFF00"/>
                </a:solidFill>
                <a:latin typeface="Constantia" pitchFamily="18" charset="0"/>
                <a:cs typeface="+mn-cs"/>
              </a:rPr>
              <a:t>                                            </a:t>
            </a:r>
            <a:r>
              <a:rPr lang="en-US" sz="2000" b="1" dirty="0">
                <a:solidFill>
                  <a:srgbClr val="FFFF00"/>
                </a:solidFill>
                <a:latin typeface="Constantia" pitchFamily="18" charset="0"/>
                <a:cs typeface="+mn-cs"/>
              </a:rPr>
              <a:t>   </a:t>
            </a:r>
            <a:r>
              <a:rPr lang="ru-RU" sz="2000" b="1" dirty="0">
                <a:solidFill>
                  <a:schemeClr val="bg1"/>
                </a:solidFill>
                <a:latin typeface="Constantia" pitchFamily="18" charset="0"/>
                <a:cs typeface="+mn-cs"/>
              </a:rPr>
              <a:t>(как они переходили улицу)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FFFF00"/>
                </a:solidFill>
                <a:latin typeface="Constantia" pitchFamily="18" charset="0"/>
                <a:cs typeface="+mn-cs"/>
              </a:rPr>
              <a:t>10. </a:t>
            </a:r>
            <a:r>
              <a:rPr lang="en-US" sz="2400" b="1" dirty="0">
                <a:solidFill>
                  <a:srgbClr val="FFFF00"/>
                </a:solidFill>
                <a:latin typeface="Constantia" pitchFamily="18" charset="0"/>
                <a:cs typeface="+mn-cs"/>
              </a:rPr>
              <a:t>They expected                       </a:t>
            </a:r>
            <a:r>
              <a:rPr lang="ru-RU" sz="2400" b="1" dirty="0">
                <a:solidFill>
                  <a:srgbClr val="FFFF00"/>
                </a:solidFill>
                <a:latin typeface="Constantia" pitchFamily="18" charset="0"/>
                <a:cs typeface="+mn-cs"/>
              </a:rPr>
              <a:t>                         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bg1"/>
                </a:solidFill>
                <a:latin typeface="Constantia" pitchFamily="18" charset="0"/>
                <a:cs typeface="+mn-cs"/>
              </a:rPr>
              <a:t>(что он купить все)</a:t>
            </a:r>
            <a:endParaRPr lang="ru-RU" sz="3200" b="1" dirty="0">
              <a:solidFill>
                <a:schemeClr val="bg1"/>
              </a:solidFill>
              <a:latin typeface="Constantia" pitchFamily="18" charset="0"/>
              <a:cs typeface="+mn-cs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786188" y="71438"/>
            <a:ext cx="28908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FF00"/>
                </a:solidFill>
                <a:latin typeface="Constantia" pitchFamily="18" charset="0"/>
              </a:rPr>
              <a:t>her children to cry.</a:t>
            </a:r>
            <a:endParaRPr lang="ru-RU" sz="2400" b="1">
              <a:solidFill>
                <a:srgbClr val="FFFF00"/>
              </a:solidFill>
              <a:latin typeface="Constantia" pitchFamily="18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357688" y="752475"/>
            <a:ext cx="42211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FF00"/>
                </a:solidFill>
                <a:latin typeface="Constantia" pitchFamily="18" charset="0"/>
              </a:rPr>
              <a:t>his song to become popular.</a:t>
            </a:r>
            <a:endParaRPr lang="ru-RU" sz="2400" b="1">
              <a:solidFill>
                <a:srgbClr val="FFFF00"/>
              </a:solidFill>
              <a:latin typeface="Constantia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000250" y="1395413"/>
            <a:ext cx="38671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FF00"/>
                </a:solidFill>
                <a:latin typeface="Constantia" pitchFamily="18" charset="0"/>
              </a:rPr>
              <a:t>her bring him some milk.</a:t>
            </a:r>
            <a:endParaRPr lang="ru-RU" sz="2400" b="1">
              <a:solidFill>
                <a:srgbClr val="FFFF00"/>
              </a:solidFill>
              <a:latin typeface="Constantia" pitchFamily="18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027363" y="2071688"/>
            <a:ext cx="33305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FF00"/>
                </a:solidFill>
                <a:latin typeface="Constantia" pitchFamily="18" charset="0"/>
              </a:rPr>
              <a:t>Mary enter the room.</a:t>
            </a:r>
            <a:endParaRPr lang="ru-RU" sz="2400" b="1">
              <a:solidFill>
                <a:srgbClr val="FFFF00"/>
              </a:solidFill>
              <a:latin typeface="Constantia" pitchFamily="18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357438" y="2752725"/>
            <a:ext cx="31813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FF00"/>
                </a:solidFill>
                <a:latin typeface="Constantia" pitchFamily="18" charset="0"/>
              </a:rPr>
              <a:t>her children playing.</a:t>
            </a:r>
            <a:endParaRPr lang="ru-RU" sz="2400" b="1">
              <a:solidFill>
                <a:srgbClr val="FFFF00"/>
              </a:solidFill>
              <a:latin typeface="Constantia" pitchFamily="18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357563" y="3429000"/>
            <a:ext cx="3035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FF00"/>
                </a:solidFill>
                <a:latin typeface="Constantia" pitchFamily="18" charset="0"/>
              </a:rPr>
              <a:t>us to do homework.</a:t>
            </a:r>
            <a:endParaRPr lang="ru-RU" sz="2400" b="1">
              <a:solidFill>
                <a:srgbClr val="FFFF00"/>
              </a:solidFill>
              <a:latin typeface="Constantia" pitchFamily="18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357563" y="4071938"/>
            <a:ext cx="56102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FF00"/>
                </a:solidFill>
                <a:latin typeface="Constantia" pitchFamily="18" charset="0"/>
              </a:rPr>
              <a:t>me go to the pictures with my friends.</a:t>
            </a:r>
            <a:endParaRPr lang="ru-RU" sz="2400" b="1">
              <a:solidFill>
                <a:srgbClr val="FFFF00"/>
              </a:solidFill>
              <a:latin typeface="Constantia" pitchFamily="18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429000" y="4857750"/>
            <a:ext cx="2106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FF00"/>
                </a:solidFill>
                <a:latin typeface="Constantia" pitchFamily="18" charset="0"/>
              </a:rPr>
              <a:t>him boasting</a:t>
            </a:r>
            <a:endParaRPr lang="ru-RU" sz="2400" b="1">
              <a:solidFill>
                <a:srgbClr val="FFFF00"/>
              </a:solidFill>
              <a:latin typeface="Constantia" pitchFamily="18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677988" y="5500688"/>
            <a:ext cx="36798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FF00"/>
                </a:solidFill>
                <a:latin typeface="Constantia" pitchFamily="18" charset="0"/>
              </a:rPr>
              <a:t>them crossing the street</a:t>
            </a:r>
            <a:endParaRPr lang="ru-RU" sz="2400" b="1">
              <a:solidFill>
                <a:srgbClr val="FFFF00"/>
              </a:solidFill>
              <a:latin typeface="Constantia" pitchFamily="18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786063" y="5857875"/>
            <a:ext cx="34369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FF00"/>
                </a:solidFill>
                <a:latin typeface="Constantia" pitchFamily="18" charset="0"/>
              </a:rPr>
              <a:t>him to buy everything.</a:t>
            </a:r>
            <a:endParaRPr lang="ru-RU" sz="2400" b="1">
              <a:solidFill>
                <a:srgbClr val="FFFF00"/>
              </a:solidFill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50" y="214313"/>
            <a:ext cx="8572500" cy="41544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bg1"/>
                </a:solidFill>
                <a:latin typeface="Constantia" pitchFamily="18" charset="0"/>
                <a:cs typeface="+mn-cs"/>
              </a:rPr>
              <a:t>Поставь слова в скобках в нужную форму.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2400" b="1" dirty="0">
                <a:solidFill>
                  <a:schemeClr val="bg1"/>
                </a:solidFill>
                <a:latin typeface="Constantia" pitchFamily="18" charset="0"/>
                <a:cs typeface="+mn-cs"/>
              </a:rPr>
              <a:t>Do you want (they, stay) at the hotel or with us?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2400" b="1" dirty="0">
                <a:solidFill>
                  <a:schemeClr val="bg1"/>
                </a:solidFill>
                <a:latin typeface="Constantia" pitchFamily="18" charset="0"/>
                <a:cs typeface="+mn-cs"/>
              </a:rPr>
              <a:t>I’d like (the professor , look through) my report.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2400" b="1" dirty="0">
                <a:solidFill>
                  <a:schemeClr val="bg1"/>
                </a:solidFill>
                <a:latin typeface="Constantia" pitchFamily="18" charset="0"/>
                <a:cs typeface="+mn-cs"/>
              </a:rPr>
              <a:t>We expect (he, arrange) everything for the party.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2400" b="1" dirty="0">
                <a:solidFill>
                  <a:schemeClr val="bg1"/>
                </a:solidFill>
                <a:latin typeface="Constantia" pitchFamily="18" charset="0"/>
                <a:cs typeface="+mn-cs"/>
              </a:rPr>
              <a:t>I saw (she, clean) the room.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2400" b="1" dirty="0">
                <a:solidFill>
                  <a:schemeClr val="bg1"/>
                </a:solidFill>
                <a:latin typeface="Constantia" pitchFamily="18" charset="0"/>
                <a:cs typeface="+mn-cs"/>
              </a:rPr>
              <a:t>What makes (you, do) such rush actions?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2400" b="1" dirty="0">
                <a:solidFill>
                  <a:schemeClr val="bg1"/>
                </a:solidFill>
                <a:latin typeface="Constantia" pitchFamily="18" charset="0"/>
                <a:cs typeface="+mn-cs"/>
              </a:rPr>
              <a:t>I have never heard (Helen, sing).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2400" b="1" dirty="0">
                <a:solidFill>
                  <a:schemeClr val="bg1"/>
                </a:solidFill>
                <a:latin typeface="Constantia" pitchFamily="18" charset="0"/>
                <a:cs typeface="+mn-cs"/>
              </a:rPr>
              <a:t>They watched (our team, play ) football in Vancouver.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2400" b="1" dirty="0">
                <a:solidFill>
                  <a:schemeClr val="bg1"/>
                </a:solidFill>
                <a:latin typeface="Constantia" pitchFamily="18" charset="0"/>
                <a:cs typeface="+mn-cs"/>
              </a:rPr>
              <a:t>I noticed  (he, write) something.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2400" b="1" dirty="0">
                <a:solidFill>
                  <a:schemeClr val="bg1"/>
                </a:solidFill>
                <a:latin typeface="Constantia" pitchFamily="18" charset="0"/>
                <a:cs typeface="+mn-cs"/>
              </a:rPr>
              <a:t>My parents don’t let (I, go out) late.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2400" b="1" dirty="0">
                <a:solidFill>
                  <a:schemeClr val="bg1"/>
                </a:solidFill>
                <a:latin typeface="Constantia" pitchFamily="18" charset="0"/>
                <a:cs typeface="+mn-cs"/>
              </a:rPr>
              <a:t>I considered (John, be) the best student in his class.  </a:t>
            </a:r>
            <a:endParaRPr lang="ru-RU" sz="2400" b="1" dirty="0">
              <a:solidFill>
                <a:schemeClr val="bg1"/>
              </a:solidFill>
              <a:latin typeface="Constantia" pitchFamily="18" charset="0"/>
              <a:cs typeface="+mn-cs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42875" y="4357688"/>
            <a:ext cx="24145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FF00"/>
                </a:solidFill>
                <a:latin typeface="Calibri" pitchFamily="34" charset="0"/>
              </a:rPr>
              <a:t>1. them to stay</a:t>
            </a:r>
            <a:endParaRPr lang="ru-RU" sz="2800" b="1">
              <a:solidFill>
                <a:srgbClr val="FFFF00"/>
              </a:solidFill>
              <a:latin typeface="Calibri" pitchFamily="34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42875" y="4786313"/>
            <a:ext cx="49228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FF00"/>
                </a:solidFill>
                <a:latin typeface="Calibri" pitchFamily="34" charset="0"/>
              </a:rPr>
              <a:t>2. the professor to look through</a:t>
            </a:r>
            <a:endParaRPr lang="ru-RU" sz="2800" b="1">
              <a:solidFill>
                <a:srgbClr val="FFFF00"/>
              </a:solidFill>
              <a:latin typeface="Calibri" pitchFamily="34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42875" y="5253038"/>
            <a:ext cx="28209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FF00"/>
                </a:solidFill>
                <a:latin typeface="Calibri" pitchFamily="34" charset="0"/>
              </a:rPr>
              <a:t>3. him to arrange </a:t>
            </a:r>
            <a:endParaRPr lang="ru-RU" sz="2800" b="1">
              <a:solidFill>
                <a:srgbClr val="FFFF00"/>
              </a:solidFill>
              <a:latin typeface="Calibri" pitchFamily="34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42875" y="5681663"/>
            <a:ext cx="3476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FF00"/>
                </a:solidFill>
                <a:latin typeface="Calibri" pitchFamily="34" charset="0"/>
              </a:rPr>
              <a:t>4. her clean / cleaning</a:t>
            </a:r>
            <a:endParaRPr lang="ru-RU" sz="2800" b="1">
              <a:solidFill>
                <a:srgbClr val="FFFF00"/>
              </a:solidFill>
              <a:latin typeface="Calibri" pitchFamily="34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42875" y="6110288"/>
            <a:ext cx="15621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FF00"/>
                </a:solidFill>
                <a:latin typeface="Calibri" pitchFamily="34" charset="0"/>
              </a:rPr>
              <a:t>5. you</a:t>
            </a:r>
            <a:r>
              <a:rPr lang="ru-RU" sz="2800" b="1">
                <a:solidFill>
                  <a:srgbClr val="FFFF00"/>
                </a:solidFill>
                <a:latin typeface="Calibri" pitchFamily="34" charset="0"/>
              </a:rPr>
              <a:t> </a:t>
            </a:r>
            <a:r>
              <a:rPr lang="en-US" sz="2800" b="1">
                <a:solidFill>
                  <a:srgbClr val="FFFF00"/>
                </a:solidFill>
                <a:latin typeface="Calibri" pitchFamily="34" charset="0"/>
              </a:rPr>
              <a:t>do</a:t>
            </a:r>
            <a:endParaRPr lang="ru-RU" sz="2800" b="1">
              <a:solidFill>
                <a:srgbClr val="FFFF00"/>
              </a:solidFill>
              <a:latin typeface="Calibri" pitchFamily="34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286375" y="4429125"/>
            <a:ext cx="20891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FF00"/>
                </a:solidFill>
                <a:latin typeface="Calibri" pitchFamily="34" charset="0"/>
              </a:rPr>
              <a:t>6. Helen sing</a:t>
            </a:r>
            <a:endParaRPr lang="ru-RU" sz="2800" b="1">
              <a:solidFill>
                <a:srgbClr val="FFFF00"/>
              </a:solidFill>
              <a:latin typeface="Calibri" pitchFamily="34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5286375" y="4786313"/>
            <a:ext cx="40147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FF00"/>
                </a:solidFill>
                <a:latin typeface="Calibri" pitchFamily="34" charset="0"/>
              </a:rPr>
              <a:t>7. our team playing/ play </a:t>
            </a:r>
            <a:endParaRPr lang="ru-RU" sz="2800" b="1">
              <a:solidFill>
                <a:srgbClr val="FFFF00"/>
              </a:solidFill>
              <a:latin typeface="Calibri" pitchFamily="34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5286375" y="5181600"/>
            <a:ext cx="32861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FFFF00"/>
                </a:solidFill>
                <a:latin typeface="Calibri" pitchFamily="34" charset="0"/>
              </a:rPr>
              <a:t>8. him write/ writing</a:t>
            </a:r>
            <a:endParaRPr lang="ru-RU" sz="2800" b="1">
              <a:solidFill>
                <a:srgbClr val="FFFF00"/>
              </a:solidFill>
              <a:latin typeface="Calibri" pitchFamily="34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5286375" y="5610225"/>
            <a:ext cx="20494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FF00"/>
                </a:solidFill>
                <a:latin typeface="Calibri" pitchFamily="34" charset="0"/>
              </a:rPr>
              <a:t>9. me go out</a:t>
            </a:r>
            <a:endParaRPr lang="ru-RU" sz="2800" b="1">
              <a:solidFill>
                <a:srgbClr val="FFFF00"/>
              </a:solidFill>
              <a:latin typeface="Calibri" pitchFamily="34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5286375" y="6072188"/>
            <a:ext cx="22748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FF00"/>
                </a:solidFill>
                <a:latin typeface="Calibri" pitchFamily="34" charset="0"/>
              </a:rPr>
              <a:t>10. John to be</a:t>
            </a:r>
            <a:endParaRPr lang="ru-RU" sz="2800" b="1">
              <a:solidFill>
                <a:srgbClr val="FFFF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8" y="214313"/>
            <a:ext cx="9121775" cy="60325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chemeClr val="bg1"/>
                </a:solidFill>
                <a:latin typeface="Constantia" pitchFamily="18" charset="0"/>
                <a:cs typeface="+mn-cs"/>
              </a:rPr>
              <a:t>Переделайте предложения, использую </a:t>
            </a:r>
            <a:r>
              <a:rPr lang="en-US" sz="2400" b="1" i="1" dirty="0">
                <a:solidFill>
                  <a:schemeClr val="bg1"/>
                </a:solidFill>
                <a:latin typeface="Constantia" pitchFamily="18" charset="0"/>
                <a:cs typeface="+mn-cs"/>
              </a:rPr>
              <a:t>Complex Object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solidFill>
                <a:schemeClr val="bg1"/>
              </a:solidFill>
              <a:latin typeface="Constantia" pitchFamily="18" charset="0"/>
              <a:cs typeface="+mn-cs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2600" b="1" dirty="0">
                <a:solidFill>
                  <a:schemeClr val="bg1"/>
                </a:solidFill>
                <a:latin typeface="Constantia" pitchFamily="18" charset="0"/>
                <a:cs typeface="+mn-cs"/>
              </a:rPr>
              <a:t>I didn’t expect that he would forget about my birthday.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600" b="1" dirty="0">
              <a:solidFill>
                <a:schemeClr val="bg1"/>
              </a:solidFill>
              <a:latin typeface="Constantia" pitchFamily="18" charset="0"/>
              <a:cs typeface="+mn-cs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b="1" dirty="0">
                <a:solidFill>
                  <a:schemeClr val="bg1"/>
                </a:solidFill>
                <a:latin typeface="Constantia" pitchFamily="18" charset="0"/>
                <a:cs typeface="+mn-cs"/>
              </a:rPr>
              <a:t>2. She saw how the boys were riding bikes in the park.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600" b="1" dirty="0">
              <a:solidFill>
                <a:schemeClr val="bg1"/>
              </a:solidFill>
              <a:latin typeface="Constantia" pitchFamily="18" charset="0"/>
              <a:cs typeface="+mn-cs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b="1" dirty="0">
                <a:solidFill>
                  <a:schemeClr val="bg1"/>
                </a:solidFill>
                <a:latin typeface="Constantia" pitchFamily="18" charset="0"/>
                <a:cs typeface="+mn-cs"/>
              </a:rPr>
              <a:t>3. I like to watch how she dances.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600" b="1" dirty="0">
              <a:solidFill>
                <a:schemeClr val="bg1"/>
              </a:solidFill>
              <a:latin typeface="Constantia" pitchFamily="18" charset="0"/>
              <a:cs typeface="+mn-cs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b="1" dirty="0">
                <a:solidFill>
                  <a:schemeClr val="bg1"/>
                </a:solidFill>
                <a:latin typeface="Constantia" pitchFamily="18" charset="0"/>
                <a:cs typeface="+mn-cs"/>
              </a:rPr>
              <a:t>4. I hate when people shout at each other.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600" b="1" dirty="0">
              <a:solidFill>
                <a:schemeClr val="bg1"/>
              </a:solidFill>
              <a:latin typeface="Constantia" pitchFamily="18" charset="0"/>
              <a:cs typeface="+mn-cs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b="1" dirty="0">
                <a:solidFill>
                  <a:schemeClr val="bg1"/>
                </a:solidFill>
                <a:latin typeface="Constantia" pitchFamily="18" charset="0"/>
                <a:cs typeface="+mn-cs"/>
              </a:rPr>
              <a:t>5. The mother likes to watch how the sun sets.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600" b="1" dirty="0">
              <a:solidFill>
                <a:schemeClr val="bg1"/>
              </a:solidFill>
              <a:latin typeface="Constantia" pitchFamily="18" charset="0"/>
              <a:cs typeface="+mn-cs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b="1" dirty="0">
                <a:solidFill>
                  <a:schemeClr val="bg1"/>
                </a:solidFill>
                <a:latin typeface="Constantia" pitchFamily="18" charset="0"/>
                <a:cs typeface="+mn-cs"/>
              </a:rPr>
              <a:t>6. We expect that he will solve this problem soon.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600" b="1" dirty="0">
              <a:solidFill>
                <a:schemeClr val="bg1"/>
              </a:solidFill>
              <a:latin typeface="Constantia" pitchFamily="18" charset="0"/>
              <a:cs typeface="+mn-cs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b="1" dirty="0">
                <a:solidFill>
                  <a:schemeClr val="bg1"/>
                </a:solidFill>
                <a:latin typeface="Constantia" pitchFamily="18" charset="0"/>
                <a:cs typeface="+mn-cs"/>
              </a:rPr>
              <a:t>7. Do you know that he went abroad two days ago?</a:t>
            </a:r>
            <a:endParaRPr lang="ru-RU" sz="2600" b="1" dirty="0">
              <a:solidFill>
                <a:schemeClr val="bg1"/>
              </a:solidFill>
              <a:latin typeface="Constantia" pitchFamily="18" charset="0"/>
              <a:cs typeface="+mn-cs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285750" y="1357313"/>
            <a:ext cx="761682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600" b="1">
                <a:solidFill>
                  <a:srgbClr val="FFFF00"/>
                </a:solidFill>
                <a:latin typeface="Constantia" pitchFamily="18" charset="0"/>
              </a:rPr>
              <a:t>I didn’t expect him to forget  about my birthday.</a:t>
            </a:r>
            <a:endParaRPr lang="ru-RU" sz="2600" b="1">
              <a:solidFill>
                <a:srgbClr val="FFFF00"/>
              </a:solidFill>
              <a:latin typeface="Constantia" pitchFamily="18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85750" y="2151063"/>
            <a:ext cx="66198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600" b="1">
                <a:solidFill>
                  <a:srgbClr val="FFFF00"/>
                </a:solidFill>
                <a:latin typeface="Constantia" pitchFamily="18" charset="0"/>
              </a:rPr>
              <a:t>She saw the boys riding bikes in the park.</a:t>
            </a:r>
            <a:endParaRPr lang="ru-RU" sz="2600" b="1">
              <a:solidFill>
                <a:srgbClr val="FFFF00"/>
              </a:solidFill>
              <a:latin typeface="Constantia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41300" y="2928938"/>
            <a:ext cx="40798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600" b="1">
                <a:solidFill>
                  <a:srgbClr val="FFFF00"/>
                </a:solidFill>
                <a:latin typeface="Constantia" pitchFamily="18" charset="0"/>
              </a:rPr>
              <a:t>I like to watch her dance.</a:t>
            </a:r>
            <a:endParaRPr lang="ru-RU" sz="2600" b="1">
              <a:solidFill>
                <a:srgbClr val="FFFF00"/>
              </a:solidFill>
              <a:latin typeface="Constantia" pitchFamily="18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14313" y="3714750"/>
            <a:ext cx="53721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600" b="1">
                <a:solidFill>
                  <a:srgbClr val="FFFF00"/>
                </a:solidFill>
                <a:latin typeface="Constantia" pitchFamily="18" charset="0"/>
              </a:rPr>
              <a:t>I hate people shout at each other.</a:t>
            </a:r>
            <a:endParaRPr lang="ru-RU" sz="2600" b="1">
              <a:solidFill>
                <a:srgbClr val="FFFF00"/>
              </a:solidFill>
              <a:latin typeface="Constantia" pitchFamily="18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14313" y="4500563"/>
            <a:ext cx="610235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600" b="1">
                <a:solidFill>
                  <a:srgbClr val="FFFF00"/>
                </a:solidFill>
                <a:latin typeface="Constantia" pitchFamily="18" charset="0"/>
              </a:rPr>
              <a:t>The mother likes to watch the sun set.</a:t>
            </a:r>
            <a:endParaRPr lang="ru-RU" sz="2600" b="1">
              <a:solidFill>
                <a:srgbClr val="FFFF00"/>
              </a:solidFill>
              <a:latin typeface="Constantia" pitchFamily="18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14313" y="5286375"/>
            <a:ext cx="67564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600" b="1">
                <a:solidFill>
                  <a:srgbClr val="FFFF00"/>
                </a:solidFill>
                <a:latin typeface="Constantia" pitchFamily="18" charset="0"/>
              </a:rPr>
              <a:t>We expect him to solve this problem soon.</a:t>
            </a:r>
            <a:endParaRPr lang="ru-RU" sz="2600" b="1">
              <a:solidFill>
                <a:srgbClr val="FFFF00"/>
              </a:solidFill>
              <a:latin typeface="Constantia" pitchFamily="18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14313" y="6143625"/>
            <a:ext cx="730885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600" b="1">
                <a:solidFill>
                  <a:srgbClr val="FFFF00"/>
                </a:solidFill>
                <a:latin typeface="Constantia" pitchFamily="18" charset="0"/>
              </a:rPr>
              <a:t>Do you know him to go abroad two days ago?</a:t>
            </a:r>
            <a:endParaRPr lang="ru-RU" sz="2600" b="1">
              <a:solidFill>
                <a:srgbClr val="FFFF00"/>
              </a:solidFill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857232"/>
            <a:ext cx="4924746" cy="258532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gradFill>
                  <a:gsLst>
                    <a:gs pos="0">
                      <a:srgbClr val="CCCCFF"/>
                    </a:gs>
                    <a:gs pos="17999">
                      <a:srgbClr val="99CCFF"/>
                    </a:gs>
                    <a:gs pos="36000">
                      <a:srgbClr val="9966FF"/>
                    </a:gs>
                    <a:gs pos="61000">
                      <a:srgbClr val="CC99FF"/>
                    </a:gs>
                    <a:gs pos="82001">
                      <a:srgbClr val="99CCFF"/>
                    </a:gs>
                    <a:gs pos="100000">
                      <a:srgbClr val="CCCCFF"/>
                    </a:gs>
                  </a:gsLst>
                  <a:lin ang="5400000"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+mn-cs"/>
              </a:rPr>
              <a:t>Thank you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gradFill>
                  <a:gsLst>
                    <a:gs pos="0">
                      <a:srgbClr val="CCCCFF"/>
                    </a:gs>
                    <a:gs pos="17999">
                      <a:srgbClr val="99CCFF"/>
                    </a:gs>
                    <a:gs pos="36000">
                      <a:srgbClr val="9966FF"/>
                    </a:gs>
                    <a:gs pos="61000">
                      <a:srgbClr val="CC99FF"/>
                    </a:gs>
                    <a:gs pos="82001">
                      <a:srgbClr val="99CCFF"/>
                    </a:gs>
                    <a:gs pos="100000">
                      <a:srgbClr val="CCCCFF"/>
                    </a:gs>
                  </a:gsLst>
                  <a:lin ang="5400000"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+mn-cs"/>
              </a:rPr>
              <a:t> very much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gradFill>
                  <a:gsLst>
                    <a:gs pos="0">
                      <a:srgbClr val="CCCCFF"/>
                    </a:gs>
                    <a:gs pos="17999">
                      <a:srgbClr val="99CCFF"/>
                    </a:gs>
                    <a:gs pos="36000">
                      <a:srgbClr val="9966FF"/>
                    </a:gs>
                    <a:gs pos="61000">
                      <a:srgbClr val="CC99FF"/>
                    </a:gs>
                    <a:gs pos="82001">
                      <a:srgbClr val="99CCFF"/>
                    </a:gs>
                    <a:gs pos="100000">
                      <a:srgbClr val="CCCCFF"/>
                    </a:gs>
                  </a:gsLst>
                  <a:lin ang="5400000"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+mn-cs"/>
              </a:rPr>
              <a:t>for your work! </a:t>
            </a:r>
            <a:endParaRPr lang="ru-RU" sz="5400" b="1" dirty="0">
              <a:gradFill>
                <a:gsLst>
                  <a:gs pos="0">
                    <a:srgbClr val="CCCCFF"/>
                  </a:gs>
                  <a:gs pos="17999">
                    <a:srgbClr val="99CCFF"/>
                  </a:gs>
                  <a:gs pos="36000">
                    <a:srgbClr val="9966FF"/>
                  </a:gs>
                  <a:gs pos="61000">
                    <a:srgbClr val="CC99FF"/>
                  </a:gs>
                  <a:gs pos="82001">
                    <a:srgbClr val="99CCFF"/>
                  </a:gs>
                  <a:gs pos="100000">
                    <a:srgbClr val="CCCCFF"/>
                  </a:gs>
                </a:gsLst>
                <a:lin ang="5400000" scaled="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  <a:cs typeface="+mn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mplex object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complex object</Template>
  <TotalTime>154</TotalTime>
  <Words>739</Words>
  <Application>Microsoft Office PowerPoint</Application>
  <PresentationFormat>Экран (4:3)</PresentationFormat>
  <Paragraphs>112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Calibri</vt:lpstr>
      <vt:lpstr>Arial</vt:lpstr>
      <vt:lpstr>Century Gothic</vt:lpstr>
      <vt:lpstr>Constantia</vt:lpstr>
      <vt:lpstr>complex object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Valued Acer Customer</dc:creator>
  <cp:lastModifiedBy>Юлька</cp:lastModifiedBy>
  <cp:revision>1</cp:revision>
  <dcterms:created xsi:type="dcterms:W3CDTF">2010-09-08T19:50:17Z</dcterms:created>
  <dcterms:modified xsi:type="dcterms:W3CDTF">2012-02-28T10:52:18Z</dcterms:modified>
</cp:coreProperties>
</file>