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sldIdLst>
    <p:sldId id="297" r:id="rId3"/>
    <p:sldId id="275" r:id="rId4"/>
    <p:sldId id="257" r:id="rId5"/>
    <p:sldId id="256" r:id="rId6"/>
    <p:sldId id="258" r:id="rId7"/>
    <p:sldId id="259" r:id="rId8"/>
    <p:sldId id="260" r:id="rId9"/>
    <p:sldId id="262" r:id="rId10"/>
    <p:sldId id="263" r:id="rId11"/>
    <p:sldId id="264" r:id="rId12"/>
    <p:sldId id="266" r:id="rId13"/>
    <p:sldId id="267" r:id="rId14"/>
    <p:sldId id="282" r:id="rId15"/>
    <p:sldId id="284" r:id="rId16"/>
    <p:sldId id="286" r:id="rId17"/>
    <p:sldId id="268" r:id="rId18"/>
    <p:sldId id="269" r:id="rId19"/>
    <p:sldId id="270" r:id="rId20"/>
    <p:sldId id="278" r:id="rId21"/>
    <p:sldId id="271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72" r:id="rId32"/>
    <p:sldId id="274" r:id="rId33"/>
    <p:sldId id="276" r:id="rId34"/>
    <p:sldId id="273" r:id="rId35"/>
    <p:sldId id="27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253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253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5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54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055ED0-C616-4734-9014-BCC94B3A2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A6BD0-15A6-4F5F-A15C-0DE0A155A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79B73-0EA0-45D7-B549-2ACE35E2F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48A71C-BF36-4CE9-975B-8141C5FD0E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80300C-E605-4E59-BCB2-4A672988FC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54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554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5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555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7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557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8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559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559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559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5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56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6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560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60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60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CACF00-94D6-43C8-8225-74BB3F4D69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96E6A-C11C-4CBF-9E9B-02A1A0189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E8BAC-BDF6-432B-BC55-07EA6DAB0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90C6F-DE72-46B2-AC4E-033832B731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31B40-F2E6-4CE7-A337-1FE5FE221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52565-53BD-41AE-B886-4F10F25EF8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3E006-7B3E-4526-85AF-34CECBE0E4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941A9-4E0B-4BAE-B9CE-C500A79B8F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21570-0C75-459E-BE17-4CAEA4AF75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94452-F6CA-4A74-8CF5-2234C8FD1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FA0EB-F75E-47F5-886F-B818A68FB0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76B3D-AF24-4C03-88F7-D534FA46D4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C070-806D-47E5-A5C2-E47EDA528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E864A-880D-4E8E-8998-943571BBFC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45977-4F46-4941-A859-F16B10A7FC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EA348-0170-40C5-A213-EA4D0B4C05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16BF5-FBB8-4E80-AE83-319F5FB47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814B-9531-4633-A613-B55DB617A2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963FD-7E21-43C4-9E9C-B4C09C17F4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0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15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CD491E-7C51-4916-84AE-07B12FDEBDF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451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45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2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45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4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45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6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45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457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45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45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45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45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44A9D5E-F111-4963-89A6-E61092E263B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83;&#1100;&#1075;&#1072;\&#1052;&#1086;&#1103;%20&#1084;&#1077;&#1090;&#1086;&#1076;&#1080;&#1095;&#1077;&#1089;&#1082;&#1072;&#1103;%20&#1089;&#1090;&#1088;&#1072;&#1085;&#1080;&#1095;&#1082;&#1072;\&#1050;%20&#1082;&#1086;&#1085;&#1082;&#1091;&#1088;&#1089;&#1091;%20&#1044;&#1077;&#1088;&#1079;&#1072;&#1081;,%20&#1091;&#1095;&#1080;&#1090;&#1077;&#1083;&#1100;\Listening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azewell.k12.va.us/schools/rhs/images/librar1.gi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8275" y="260350"/>
            <a:ext cx="7705725" cy="1458913"/>
          </a:xfrm>
        </p:spPr>
        <p:txBody>
          <a:bodyPr/>
          <a:lstStyle/>
          <a:p>
            <a:r>
              <a:rPr lang="ru-RU" sz="3600">
                <a:latin typeface="Book Antiqua" pitchFamily="18" charset="0"/>
              </a:rPr>
              <a:t>Тема урока: </a:t>
            </a:r>
            <a:r>
              <a:rPr lang="en-US" sz="3600">
                <a:solidFill>
                  <a:srgbClr val="FF9900"/>
                </a:solidFill>
                <a:latin typeface="Book Antiqua" pitchFamily="18" charset="0"/>
              </a:rPr>
              <a:t>“What keeps a family together? What makes it happy?”</a:t>
            </a:r>
            <a:endParaRPr lang="ru-RU" sz="360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844675"/>
            <a:ext cx="8316912" cy="5013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Book Antiqua" pitchFamily="18" charset="0"/>
              </a:rPr>
              <a:t>      </a:t>
            </a:r>
            <a:endParaRPr lang="ru-RU" sz="24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>
                <a:latin typeface="Book Antiqua" pitchFamily="18" charset="0"/>
              </a:rPr>
              <a:t>         Обобщающий урок</a:t>
            </a:r>
            <a:endParaRPr lang="en-US" sz="24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Book Antiqua" pitchFamily="18" charset="0"/>
              </a:rPr>
              <a:t>      </a:t>
            </a:r>
            <a:r>
              <a:rPr lang="ru-RU" sz="2400">
                <a:latin typeface="Book Antiqua" pitchFamily="18" charset="0"/>
              </a:rPr>
              <a:t>   по страноведению </a:t>
            </a:r>
            <a:endParaRPr lang="en-US" sz="24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Book Antiqua" pitchFamily="18" charset="0"/>
              </a:rPr>
              <a:t>      </a:t>
            </a:r>
            <a:r>
              <a:rPr lang="ru-RU" sz="2400">
                <a:latin typeface="Book Antiqua" pitchFamily="18" charset="0"/>
              </a:rPr>
              <a:t>   в 11-м гуманитарном классе</a:t>
            </a:r>
            <a:endParaRPr lang="en-US" sz="24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Book Antiqua" pitchFamily="18" charset="0"/>
              </a:rPr>
              <a:t>      </a:t>
            </a:r>
            <a:r>
              <a:rPr lang="ru-RU" sz="2400">
                <a:latin typeface="Book Antiqua" pitchFamily="18" charset="0"/>
              </a:rPr>
              <a:t>   в рамках темы </a:t>
            </a:r>
            <a:endParaRPr lang="en-US" sz="24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Book Antiqua" pitchFamily="18" charset="0"/>
              </a:rPr>
              <a:t>      </a:t>
            </a:r>
            <a:r>
              <a:rPr lang="ru-RU" sz="2400">
                <a:latin typeface="Book Antiqua" pitchFamily="18" charset="0"/>
              </a:rPr>
              <a:t>   «Семейная жизнь и традиции»</a:t>
            </a:r>
          </a:p>
          <a:p>
            <a:pPr>
              <a:lnSpc>
                <a:spcPct val="90000"/>
              </a:lnSpc>
            </a:pPr>
            <a:endParaRPr lang="ru-RU" sz="24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Book Antiqua" pitchFamily="18" charset="0"/>
              </a:rPr>
              <a:t>        </a:t>
            </a:r>
            <a:r>
              <a:rPr lang="ru-RU" sz="2400">
                <a:latin typeface="Book Antiqua" pitchFamily="18" charset="0"/>
              </a:rPr>
              <a:t>Автор: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                 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</a:rPr>
              <a:t>Смирнова Ольга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</a:rPr>
              <a:t>Геннадьевна</a:t>
            </a:r>
            <a:r>
              <a:rPr lang="ru-RU" sz="2400">
                <a:solidFill>
                  <a:srgbClr val="FF9900"/>
                </a:solidFill>
                <a:latin typeface="Book Antiqua" pitchFamily="18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Book Antiqua" pitchFamily="18" charset="0"/>
              </a:rPr>
              <a:t>                      учитель английского языка и страноведения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Book Antiqua" pitchFamily="18" charset="0"/>
              </a:rPr>
              <a:t>                      МОУ «Гимназия №2» г. Брянска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FF9900"/>
                </a:solidFill>
                <a:latin typeface="Book Antiqua" pitchFamily="18" charset="0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00563" y="333375"/>
            <a:ext cx="4010025" cy="1431925"/>
          </a:xfrm>
        </p:spPr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Values Ladder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3432175" cy="573246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Faith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Children and 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  their upbringing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Reliability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Love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Traditions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Warmth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Care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Understanding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Patience</a:t>
            </a:r>
          </a:p>
          <a:p>
            <a:pPr>
              <a:buFontTx/>
              <a:buNone/>
            </a:pPr>
            <a:r>
              <a:rPr lang="en-US" sz="2800">
                <a:latin typeface="Book Antiqua" pitchFamily="18" charset="0"/>
              </a:rPr>
              <a:t>- Responsibility</a:t>
            </a:r>
          </a:p>
          <a:p>
            <a:pPr>
              <a:buFont typeface="Wingdings" pitchFamily="2" charset="2"/>
              <a:buNone/>
            </a:pPr>
            <a:endParaRPr lang="ru-RU" sz="2800">
              <a:latin typeface="Book Antiqua" pitchFamily="18" charset="0"/>
            </a:endParaRP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>
            <p:ph type="chart" idx="4294967295"/>
          </p:nvPr>
        </p:nvGraphicFramePr>
        <p:xfrm>
          <a:off x="3635375" y="1700213"/>
          <a:ext cx="5508625" cy="4895850"/>
        </p:xfrm>
        <a:graphic>
          <a:graphicData uri="http://schemas.openxmlformats.org/presentationml/2006/ole">
            <p:oleObj spid="_x0000_s35847" name="Диаграмма" r:id="rId3" imgW="7543868" imgH="411493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459787" cy="1431925"/>
          </a:xfrm>
        </p:spPr>
        <p:txBody>
          <a:bodyPr/>
          <a:lstStyle/>
          <a:p>
            <a:r>
              <a:rPr lang="en-US" sz="480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Social Research: Family Values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pic>
        <p:nvPicPr>
          <p:cNvPr id="37900" name="Picture 12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879600"/>
            <a:ext cx="6335713" cy="413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91513" cy="706437"/>
          </a:xfrm>
        </p:spPr>
        <p:txBody>
          <a:bodyPr/>
          <a:lstStyle/>
          <a:p>
            <a:r>
              <a:rPr lang="en-US">
                <a:solidFill>
                  <a:srgbClr val="EC5E06"/>
                </a:solidFill>
                <a:latin typeface="Book Antiqua" pitchFamily="18" charset="0"/>
              </a:rPr>
              <a:t>           </a:t>
            </a:r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Values of the family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-180975" y="1484313"/>
          <a:ext cx="9324975" cy="5137150"/>
        </p:xfrm>
        <a:graphic>
          <a:graphicData uri="http://schemas.openxmlformats.org/presentationml/2006/ole">
            <p:oleObj spid="_x0000_s72707" name="Диаграмма" r:id="rId3" imgW="8229600" imgH="4533798" progId="MSGraph.Chart.8">
              <p:embed followColorScheme="full"/>
            </p:oleObj>
          </a:graphicData>
        </a:graphic>
      </p:graphicFrame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331913" y="22050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42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124075" y="242093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Book Antiqua" pitchFamily="18" charset="0"/>
              </a:rPr>
              <a:t>40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059113" y="33575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31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779838" y="40767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Book Antiqua" pitchFamily="18" charset="0"/>
              </a:rPr>
              <a:t>22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643438" y="44370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18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516688" y="1341438"/>
            <a:ext cx="195421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</a:t>
            </a: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people</a:t>
            </a:r>
          </a:p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asked </a:t>
            </a:r>
          </a:p>
          <a:p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chose:</a:t>
            </a:r>
            <a:endParaRPr lang="ru-RU" sz="32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8201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FF9900"/>
                </a:solidFill>
                <a:latin typeface="Book Antiqua" pitchFamily="18" charset="0"/>
              </a:rPr>
              <a:t>  How ideal parent and child look like:</a:t>
            </a:r>
            <a:endParaRPr lang="ru-RU" sz="3800" b="1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7812088" y="198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6443663" y="1412875"/>
            <a:ext cx="2484437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>
                <a:solidFill>
                  <a:srgbClr val="FF9900"/>
                </a:solidFill>
                <a:latin typeface="Book Antiqua" pitchFamily="18" charset="0"/>
              </a:rPr>
              <a:t>Responsible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latin typeface="Book Antiqua" pitchFamily="18" charset="0"/>
              </a:rPr>
              <a:t>Understanding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latin typeface="Book Antiqua" pitchFamily="18" charset="0"/>
              </a:rPr>
              <a:t>Patient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latin typeface="Book Antiqua" pitchFamily="18" charset="0"/>
              </a:rPr>
              <a:t>Diligent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latin typeface="Book Antiqua" pitchFamily="18" charset="0"/>
              </a:rPr>
              <a:t>Reliable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solidFill>
                  <a:srgbClr val="FF9900"/>
                </a:solidFill>
                <a:latin typeface="Book Antiqua" pitchFamily="18" charset="0"/>
              </a:rPr>
              <a:t>Caring</a:t>
            </a:r>
          </a:p>
          <a:p>
            <a:endParaRPr lang="en-US" sz="2600">
              <a:solidFill>
                <a:srgbClr val="FF9900"/>
              </a:solidFill>
              <a:latin typeface="Book Antiqua" pitchFamily="18" charset="0"/>
            </a:endParaRPr>
          </a:p>
          <a:p>
            <a:r>
              <a:rPr lang="en-US" sz="2600">
                <a:solidFill>
                  <a:srgbClr val="FF9900"/>
                </a:solidFill>
                <a:latin typeface="Book Antiqua" pitchFamily="18" charset="0"/>
              </a:rPr>
              <a:t>Loving</a:t>
            </a:r>
            <a:endParaRPr lang="ru-RU" sz="260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468313" y="1412875"/>
            <a:ext cx="19494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FF9900"/>
                </a:solidFill>
                <a:latin typeface="Book Antiqua" pitchFamily="18" charset="0"/>
              </a:rPr>
              <a:t>Loving</a:t>
            </a:r>
            <a:r>
              <a:rPr lang="en-US" sz="2600">
                <a:latin typeface="Book Antiqua" pitchFamily="18" charset="0"/>
              </a:rPr>
              <a:t> 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latin typeface="Book Antiqua" pitchFamily="18" charset="0"/>
              </a:rPr>
              <a:t>Sociable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latin typeface="Book Antiqua" pitchFamily="18" charset="0"/>
              </a:rPr>
              <a:t>Respecting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latin typeface="Book Antiqua" pitchFamily="18" charset="0"/>
              </a:rPr>
              <a:t>Diligent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solidFill>
                  <a:srgbClr val="FF9900"/>
                </a:solidFill>
                <a:latin typeface="Book Antiqua" pitchFamily="18" charset="0"/>
              </a:rPr>
              <a:t>Caring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latin typeface="Book Antiqua" pitchFamily="18" charset="0"/>
              </a:rPr>
              <a:t>Inquisitive</a:t>
            </a:r>
          </a:p>
          <a:p>
            <a:endParaRPr lang="en-US" sz="2600">
              <a:latin typeface="Book Antiqua" pitchFamily="18" charset="0"/>
            </a:endParaRPr>
          </a:p>
          <a:p>
            <a:r>
              <a:rPr lang="en-US" sz="2600">
                <a:solidFill>
                  <a:srgbClr val="FF9900"/>
                </a:solidFill>
                <a:latin typeface="Book Antiqua" pitchFamily="18" charset="0"/>
              </a:rPr>
              <a:t>Responsible</a:t>
            </a:r>
            <a:endParaRPr lang="ru-RU" sz="2600">
              <a:solidFill>
                <a:srgbClr val="FF9900"/>
              </a:solidFill>
              <a:latin typeface="Book Antiqua" pitchFamily="18" charset="0"/>
            </a:endParaRPr>
          </a:p>
        </p:txBody>
      </p:sp>
      <p:pic>
        <p:nvPicPr>
          <p:cNvPr id="74775" name="Picture 23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405063"/>
            <a:ext cx="3600450" cy="288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5976938" cy="1504950"/>
          </a:xfrm>
        </p:spPr>
        <p:txBody>
          <a:bodyPr/>
          <a:lstStyle/>
          <a:p>
            <a:r>
              <a:rPr lang="en-US" sz="4800">
                <a:latin typeface="Harlow Solid Italic" pitchFamily="82" charset="0"/>
              </a:rPr>
              <a:t> </a:t>
            </a:r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Rules and Duties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pic>
        <p:nvPicPr>
          <p:cNvPr id="76803" name="Picture 3" descr="things I must 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636838"/>
            <a:ext cx="2089150" cy="2089150"/>
          </a:xfrm>
          <a:prstGeom prst="rect">
            <a:avLst/>
          </a:prstGeom>
          <a:noFill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27088" y="2133600"/>
            <a:ext cx="64087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latin typeface="Book Antiqua" pitchFamily="18" charset="0"/>
              </a:rPr>
              <a:t>Rules</a:t>
            </a:r>
            <a:r>
              <a:rPr lang="ru-RU" sz="2800" b="1" i="1">
                <a:solidFill>
                  <a:srgbClr val="FF9900"/>
                </a:solidFill>
                <a:latin typeface="Book Antiqua" pitchFamily="18" charset="0"/>
              </a:rPr>
              <a:t>:</a:t>
            </a:r>
            <a:r>
              <a:rPr lang="en-US" sz="2800" b="1" i="1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 sz="2800" b="1" i="1">
                <a:latin typeface="Book Antiqua" pitchFamily="18" charset="0"/>
              </a:rPr>
              <a:t>   </a:t>
            </a:r>
            <a:r>
              <a:rPr lang="en-US" sz="2800">
                <a:latin typeface="Book Antiqua" pitchFamily="18" charset="0"/>
              </a:rPr>
              <a:t>make people responsible,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Book Antiqua" pitchFamily="18" charset="0"/>
              </a:rPr>
              <a:t>               organized and belonging.</a:t>
            </a:r>
            <a:endParaRPr lang="ru-RU" sz="2800">
              <a:latin typeface="Book Antiqua" pitchFamily="18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827088" y="3644900"/>
            <a:ext cx="777557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  <a:latin typeface="Book Antiqua" pitchFamily="18" charset="0"/>
              </a:rPr>
              <a:t>Duties</a:t>
            </a:r>
            <a:r>
              <a:rPr lang="en-US" sz="2800" b="1" i="1">
                <a:solidFill>
                  <a:srgbClr val="FF9900"/>
                </a:solidFill>
                <a:latin typeface="Book Antiqua" pitchFamily="18" charset="0"/>
              </a:rPr>
              <a:t>:</a:t>
            </a:r>
            <a:r>
              <a:rPr lang="en-US" sz="2800">
                <a:latin typeface="Book Antiqua" pitchFamily="18" charset="0"/>
              </a:rPr>
              <a:t>  enhance self-confidence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Book Antiqua" pitchFamily="18" charset="0"/>
              </a:rPr>
              <a:t>               and self-esteem, 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Book Antiqua" pitchFamily="18" charset="0"/>
              </a:rPr>
              <a:t>               make people feel close,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Book Antiqua" pitchFamily="18" charset="0"/>
              </a:rPr>
              <a:t>               responsible and caring.</a:t>
            </a:r>
            <a:endParaRPr lang="ru-RU" sz="28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7350"/>
            <a:ext cx="7543800" cy="1431925"/>
          </a:xfrm>
        </p:spPr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Listening Comprehension: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1800">
                <a:latin typeface="Book Antiqua" pitchFamily="18" charset="0"/>
              </a:rPr>
              <a:t> 1) A husband in an ideal family is:</a:t>
            </a:r>
            <a:endParaRPr lang="ru-RU" sz="1800">
              <a:latin typeface="Book Antiqua" pitchFamily="18" charset="0"/>
            </a:endParaRP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a) more than nine years older than his wife;</a:t>
            </a: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b) no more than nine years older than his wife;</a:t>
            </a: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c) less than twenty five years old;</a:t>
            </a: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d) the same age as his wife.</a:t>
            </a:r>
          </a:p>
          <a:p>
            <a:pPr marL="990600" lvl="1" indent="-533400">
              <a:buFontTx/>
              <a:buNone/>
            </a:pPr>
            <a:endParaRPr lang="en-US" sz="1800">
              <a:latin typeface="Book Antiqua" pitchFamily="18" charset="0"/>
            </a:endParaRPr>
          </a:p>
          <a:p>
            <a:pPr marL="990600" lvl="1" indent="-533400">
              <a:buFontTx/>
              <a:buNone/>
            </a:pPr>
            <a:r>
              <a:rPr lang="en-US" sz="1800">
                <a:latin typeface="Book Antiqua" pitchFamily="18" charset="0"/>
              </a:rPr>
              <a:t>	2) Husband and wife sometimes really have conflicts:</a:t>
            </a:r>
            <a:endParaRPr lang="ru-RU" sz="1800">
              <a:latin typeface="Book Antiqua" pitchFamily="18" charset="0"/>
            </a:endParaRP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 	 a) because they’ve become steadier in the years of marriage;</a:t>
            </a: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	 b) as the wife values husband’s status and education and her image </a:t>
            </a: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	      satisfies him;</a:t>
            </a: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	 c) because they are moderate in smoking and drinking;</a:t>
            </a: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	 d) as each of them spends little on the own needs.</a:t>
            </a:r>
          </a:p>
          <a:p>
            <a:pPr marL="1752600" lvl="3" indent="-381000">
              <a:buFontTx/>
              <a:buNone/>
            </a:pPr>
            <a:endParaRPr lang="en-US" sz="1800">
              <a:latin typeface="Book Antiqua" pitchFamily="18" charset="0"/>
            </a:endParaRPr>
          </a:p>
          <a:p>
            <a:pPr marL="1752600" lvl="3" indent="-381000">
              <a:buFontTx/>
              <a:buNone/>
            </a:pPr>
            <a:r>
              <a:rPr lang="en-US" sz="1800">
                <a:latin typeface="Book Antiqua" pitchFamily="18" charset="0"/>
              </a:rPr>
              <a:t>		3) A happy family has one striking feature – </a:t>
            </a:r>
            <a:endParaRPr lang="ru-RU" sz="1800">
              <a:latin typeface="Book Antiqua" pitchFamily="18" charset="0"/>
            </a:endParaRPr>
          </a:p>
          <a:p>
            <a:pPr marL="2209800" lvl="4" indent="-381000">
              <a:buFont typeface="Wingdings" pitchFamily="2" charset="2"/>
              <a:buNone/>
            </a:pPr>
            <a:r>
              <a:rPr lang="en-US" sz="1800">
                <a:latin typeface="Book Antiqua" pitchFamily="18" charset="0"/>
              </a:rPr>
              <a:t>                           a) they have two children;</a:t>
            </a:r>
          </a:p>
          <a:p>
            <a:pPr marL="2209800" lvl="4" indent="-381000">
              <a:buFont typeface="Wingdings" pitchFamily="2" charset="2"/>
              <a:buNone/>
            </a:pPr>
            <a:r>
              <a:rPr lang="en-US" sz="1800">
                <a:latin typeface="Book Antiqua" pitchFamily="18" charset="0"/>
              </a:rPr>
              <a:t>	                    b) they live separately from their parents;	</a:t>
            </a:r>
          </a:p>
          <a:p>
            <a:pPr marL="2209800" lvl="4" indent="-381000">
              <a:buFont typeface="Wingdings" pitchFamily="2" charset="2"/>
              <a:buNone/>
            </a:pPr>
            <a:r>
              <a:rPr lang="en-US" sz="1800">
                <a:latin typeface="Book Antiqua" pitchFamily="18" charset="0"/>
              </a:rPr>
              <a:t>	                    c) they still make declarations of love to each other;</a:t>
            </a:r>
          </a:p>
          <a:p>
            <a:pPr marL="2209800" lvl="4" indent="-381000">
              <a:buFont typeface="Wingdings" pitchFamily="2" charset="2"/>
              <a:buNone/>
            </a:pPr>
            <a:r>
              <a:rPr lang="en-US" sz="1800">
                <a:latin typeface="Book Antiqua" pitchFamily="18" charset="0"/>
              </a:rPr>
              <a:t>	                    d) they prefer to spend time together.</a:t>
            </a:r>
            <a:r>
              <a:rPr lang="en-US"/>
              <a:t> </a:t>
            </a:r>
            <a:endParaRPr lang="ru-RU"/>
          </a:p>
        </p:txBody>
      </p:sp>
      <p:pic>
        <p:nvPicPr>
          <p:cNvPr id="38919" name="Listen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553200"/>
            <a:ext cx="304800" cy="304800"/>
          </a:xfrm>
          <a:prstGeom prst="rect">
            <a:avLst/>
          </a:prstGeom>
          <a:noFill/>
        </p:spPr>
      </p:pic>
      <p:sp>
        <p:nvSpPr>
          <p:cNvPr id="38920" name="Sound"/>
          <p:cNvSpPr>
            <a:spLocks noEditPoints="1" noChangeArrowheads="1"/>
          </p:cNvSpPr>
          <p:nvPr/>
        </p:nvSpPr>
        <p:spPr bwMode="auto">
          <a:xfrm>
            <a:off x="7092950" y="0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0917" fill="hold"/>
                                        <p:tgtEl>
                                          <p:spTgt spid="389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543800" cy="1431925"/>
          </a:xfrm>
        </p:spPr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Analytical Reading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76463"/>
            <a:ext cx="7543800" cy="468153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>
                <a:latin typeface="Book Antiqua" pitchFamily="18" charset="0"/>
              </a:rPr>
              <a:t>Why does the writer say “Marriage is different from love”?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>
                <a:latin typeface="Book Antiqua" pitchFamily="18" charset="0"/>
              </a:rPr>
              <a:t>What stylistic devices are used by the writer:</a:t>
            </a:r>
            <a:endParaRPr lang="ru-RU" sz="2800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>
                <a:latin typeface="Book Antiqua" pitchFamily="18" charset="0"/>
              </a:rPr>
              <a:t>  a) metonymy;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>
                <a:latin typeface="Book Antiqua" pitchFamily="18" charset="0"/>
              </a:rPr>
              <a:t>  b) metaphor;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>
                <a:latin typeface="Book Antiqua" pitchFamily="18" charset="0"/>
              </a:rPr>
              <a:t>  c ) epithet?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>
                <a:latin typeface="Book Antiqua" pitchFamily="18" charset="0"/>
              </a:rPr>
              <a:t>  Give examples.</a:t>
            </a:r>
            <a:endParaRPr lang="ru-RU">
              <a:latin typeface="Book Antiqua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arenR" startAt="3"/>
            </a:pPr>
            <a:r>
              <a:rPr lang="en-US" sz="2800">
                <a:latin typeface="Book Antiqua" pitchFamily="18" charset="0"/>
              </a:rPr>
              <a:t>How do you understand the phrase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“You should know what you are buying”?</a:t>
            </a:r>
            <a:endParaRPr lang="ru-RU" sz="2800">
              <a:latin typeface="Book Antiqua" pitchFamily="18" charset="0"/>
            </a:endParaRPr>
          </a:p>
        </p:txBody>
      </p:sp>
      <p:pic>
        <p:nvPicPr>
          <p:cNvPr id="39942" name="Picture 6" descr="Картинка 10 из 20244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04813"/>
            <a:ext cx="3167062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7543800" cy="1431925"/>
          </a:xfrm>
        </p:spPr>
        <p:txBody>
          <a:bodyPr/>
          <a:lstStyle/>
          <a:p>
            <a:r>
              <a:rPr lang="ru-RU" sz="4000">
                <a:solidFill>
                  <a:srgbClr val="FF9900"/>
                </a:solidFill>
                <a:latin typeface="Book Antiqua" pitchFamily="18" charset="0"/>
              </a:rPr>
              <a:t>       </a:t>
            </a:r>
            <a:r>
              <a:rPr lang="en-US" sz="4800">
                <a:solidFill>
                  <a:srgbClr val="FF9900"/>
                </a:solidFill>
                <a:latin typeface="Book Antiqua" pitchFamily="18" charset="0"/>
              </a:rPr>
              <a:t>Video </a:t>
            </a:r>
            <a:r>
              <a:rPr lang="ru-RU" sz="4800">
                <a:solidFill>
                  <a:srgbClr val="FF9900"/>
                </a:solidFill>
                <a:latin typeface="Book Antiqua" pitchFamily="18" charset="0"/>
              </a:rPr>
              <a:t/>
            </a:r>
            <a:br>
              <a:rPr lang="ru-RU" sz="4800">
                <a:solidFill>
                  <a:srgbClr val="FF9900"/>
                </a:solidFill>
                <a:latin typeface="Book Antiqua" pitchFamily="18" charset="0"/>
              </a:rPr>
            </a:br>
            <a:r>
              <a:rPr lang="ru-RU" sz="4800">
                <a:solidFill>
                  <a:srgbClr val="FF9900"/>
                </a:solidFill>
                <a:latin typeface="Book Antiqua" pitchFamily="18" charset="0"/>
              </a:rPr>
              <a:t>      </a:t>
            </a:r>
            <a:r>
              <a:rPr lang="en-US" sz="4800">
                <a:solidFill>
                  <a:srgbClr val="FF9900"/>
                </a:solidFill>
                <a:latin typeface="Book Antiqua" pitchFamily="18" charset="0"/>
              </a:rPr>
              <a:t>Watching:</a:t>
            </a:r>
            <a:endParaRPr lang="ru-RU" sz="480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442753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-What is the title of the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film?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-What is the film about?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When did the action take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place?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-What are the main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characters of the film?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-What is its genre?</a:t>
            </a:r>
            <a:endParaRPr lang="ru-RU" sz="2800">
              <a:latin typeface="Book Antiqua" pitchFamily="18" charset="0"/>
            </a:endParaRPr>
          </a:p>
        </p:txBody>
      </p:sp>
      <p:pic>
        <p:nvPicPr>
          <p:cNvPr id="40969" name="Picture 9" descr="Lancelot пос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620713"/>
            <a:ext cx="4106863" cy="575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404813"/>
            <a:ext cx="7543800" cy="1431925"/>
          </a:xfrm>
        </p:spPr>
        <p:txBody>
          <a:bodyPr/>
          <a:lstStyle/>
          <a:p>
            <a:r>
              <a:rPr lang="en-US" sz="4800">
                <a:solidFill>
                  <a:srgbClr val="FF9900"/>
                </a:solidFill>
                <a:latin typeface="Book Antiqua" pitchFamily="18" charset="0"/>
              </a:rPr>
              <a:t>           Moral </a:t>
            </a:r>
            <a:br>
              <a:rPr lang="en-US" sz="4800">
                <a:solidFill>
                  <a:srgbClr val="FF9900"/>
                </a:solidFill>
                <a:latin typeface="Book Antiqua" pitchFamily="18" charset="0"/>
              </a:rPr>
            </a:br>
            <a:r>
              <a:rPr lang="en-US" sz="4800">
                <a:solidFill>
                  <a:srgbClr val="FF9900"/>
                </a:solidFill>
                <a:latin typeface="Book Antiqua" pitchFamily="18" charset="0"/>
              </a:rPr>
              <a:t>	   Dilemma</a:t>
            </a:r>
            <a:endParaRPr lang="ru-RU" sz="480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3296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				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				</a:t>
            </a:r>
            <a:r>
              <a:rPr lang="ru-RU"/>
              <a:t>   </a:t>
            </a:r>
            <a:r>
              <a:rPr lang="en-US">
                <a:latin typeface="Book Antiqua" pitchFamily="18" charset="0"/>
              </a:rPr>
              <a:t>“If I were… </a:t>
            </a:r>
          </a:p>
          <a:p>
            <a:pPr>
              <a:buFont typeface="Wingdings" pitchFamily="2" charset="2"/>
              <a:buNone/>
            </a:pPr>
            <a:endParaRPr lang="en-US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Book Antiqua" pitchFamily="18" charset="0"/>
              </a:rPr>
              <a:t>							I would…”</a:t>
            </a:r>
            <a:endParaRPr lang="ru-RU">
              <a:latin typeface="Book Antiqua" pitchFamily="18" charset="0"/>
            </a:endParaRPr>
          </a:p>
        </p:txBody>
      </p:sp>
      <p:pic>
        <p:nvPicPr>
          <p:cNvPr id="59397" name="Picture 5" descr="First_Knigh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4176712" cy="59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Book Antiqua" pitchFamily="18" charset="0"/>
              </a:rPr>
              <a:t>Topic: </a:t>
            </a:r>
            <a:r>
              <a:rPr lang="en-US" sz="5400">
                <a:solidFill>
                  <a:srgbClr val="FF9900"/>
                </a:solidFill>
                <a:latin typeface="Book Antiqua" pitchFamily="18" charset="0"/>
              </a:rPr>
              <a:t>Family</a:t>
            </a:r>
            <a:endParaRPr lang="ru-RU" sz="5400">
              <a:solidFill>
                <a:srgbClr val="FF9900"/>
              </a:solidFill>
              <a:latin typeface="Book Antiqua" pitchFamily="18" charset="0"/>
            </a:endParaRPr>
          </a:p>
        </p:txBody>
      </p:sp>
      <p:pic>
        <p:nvPicPr>
          <p:cNvPr id="46084" name="Picture 4" descr="family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2565400"/>
            <a:ext cx="5327650" cy="3990975"/>
          </a:xfrm>
          <a:noFill/>
          <a:ln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79388" y="3573463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 A family is…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0"/>
            <a:ext cx="8424862" cy="1268413"/>
          </a:xfrm>
        </p:spPr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   Linguistic Research: Proverbs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pic>
        <p:nvPicPr>
          <p:cNvPr id="41988" name="Picture 4" descr="мудрость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500438"/>
            <a:ext cx="3060700" cy="2795587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348038" y="620713"/>
            <a:ext cx="28082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aim:</a:t>
            </a:r>
            <a:endParaRPr lang="ru-RU" sz="4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14400" y="1933575"/>
            <a:ext cx="732948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define </a:t>
            </a: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ways of translating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English proverbs and sayings into other languages</a:t>
            </a: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* </a:t>
            </a: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 English proverbs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on the topic “Family”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 related to it;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* </a:t>
            </a: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 English proverbs had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similar major meaning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Russian, German, French</a:t>
            </a: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Ways of translating: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Book Antiqua" pitchFamily="18" charset="0"/>
              </a:rPr>
              <a:t>Word to word translation</a:t>
            </a:r>
          </a:p>
          <a:p>
            <a:pPr>
              <a:buFont typeface="Wingdings" pitchFamily="2" charset="2"/>
              <a:buNone/>
            </a:pPr>
            <a:endParaRPr lang="en-US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Metaphorical substitute</a:t>
            </a:r>
          </a:p>
          <a:p>
            <a:pPr>
              <a:buFont typeface="Wingdings" pitchFamily="2" charset="2"/>
              <a:buNone/>
            </a:pPr>
            <a:endParaRPr lang="en-US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Metonymical substitute</a:t>
            </a:r>
          </a:p>
          <a:p>
            <a:pPr>
              <a:buFont typeface="Wingdings" pitchFamily="2" charset="2"/>
              <a:buNone/>
            </a:pPr>
            <a:endParaRPr lang="en-US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Metaphoric-Metonymical substitute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Word to word translation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2060575"/>
            <a:ext cx="4316412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Eng.    Love is blind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Germ. Liebe ist blind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Fr.       L’amour est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  aveugle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Rus.    </a:t>
            </a:r>
            <a:r>
              <a:rPr lang="ru-RU" sz="2800">
                <a:latin typeface="Book Antiqua" pitchFamily="18" charset="0"/>
              </a:rPr>
              <a:t>Любовь слепа</a:t>
            </a:r>
          </a:p>
        </p:txBody>
      </p:sp>
      <p:pic>
        <p:nvPicPr>
          <p:cNvPr id="79876" name="Picture 4" descr="DSC_010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59575" y="2974975"/>
            <a:ext cx="0" cy="0"/>
          </a:xfrm>
          <a:noFill/>
        </p:spPr>
      </p:pic>
      <p:pic>
        <p:nvPicPr>
          <p:cNvPr id="79878" name="Picture 6" descr="Рисунок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193925"/>
            <a:ext cx="3671888" cy="339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989138"/>
            <a:ext cx="4824412" cy="453707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Eng.   Marriages are  made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  in Heaven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Germ. Ehen werden im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  Himmen geschlossen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Fr.       Les marriage sont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  </a:t>
            </a:r>
            <a:r>
              <a:rPr lang="en-US" sz="2800">
                <a:latin typeface="Book Antiqua" pitchFamily="18" charset="0"/>
                <a:cs typeface="Times New Roman" pitchFamily="18" charset="0"/>
              </a:rPr>
              <a:t>écrits dans le ciel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  <a:cs typeface="Times New Roman" pitchFamily="18" charset="0"/>
              </a:rPr>
              <a:t>Rus.    </a:t>
            </a:r>
            <a:r>
              <a:rPr lang="ru-RU" sz="2800">
                <a:latin typeface="Book Antiqua" pitchFamily="18" charset="0"/>
                <a:cs typeface="Times New Roman" pitchFamily="18" charset="0"/>
              </a:rPr>
              <a:t>Браки заключаются</a:t>
            </a:r>
            <a:endParaRPr lang="en-US" sz="2800">
              <a:latin typeface="Book Antiqua" pitchFamily="18" charset="0"/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  <a:cs typeface="Times New Roman" pitchFamily="18" charset="0"/>
              </a:rPr>
              <a:t>         </a:t>
            </a:r>
            <a:r>
              <a:rPr lang="ru-RU" sz="2800">
                <a:latin typeface="Book Antiqua" pitchFamily="18" charset="0"/>
                <a:cs typeface="Times New Roman" pitchFamily="18" charset="0"/>
              </a:rPr>
              <a:t>   на небесах</a:t>
            </a:r>
            <a:endParaRPr lang="en-US" sz="280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80900" name="Picture 4" descr="13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2708275"/>
            <a:ext cx="3492500" cy="2593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 Metaphorical substitute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7450" y="2133600"/>
            <a:ext cx="4392613" cy="41148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Eng.   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Birds of a feather</a:t>
            </a:r>
            <a:r>
              <a:rPr lang="en-US" sz="2800">
                <a:latin typeface="Book Antiqua" pitchFamily="18" charset="0"/>
              </a:rPr>
              <a:t>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  flock together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Germ.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Gleich und gleich</a:t>
            </a:r>
            <a:r>
              <a:rPr lang="en-US" sz="2800">
                <a:latin typeface="Book Antiqua" pitchFamily="18" charset="0"/>
              </a:rPr>
              <a:t>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  gesellt sirh gern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Fr.      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Qui se ressemble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  s’assemble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Rus.   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</a:rPr>
              <a:t>Рыбак рыбака</a:t>
            </a:r>
            <a:endParaRPr lang="en-US" sz="2800">
              <a:solidFill>
                <a:srgbClr val="FF9900"/>
              </a:solidFill>
              <a:latin typeface="Book Antiqua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</a:t>
            </a:r>
            <a:r>
              <a:rPr lang="ru-RU" sz="2800">
                <a:latin typeface="Book Antiqua" pitchFamily="18" charset="0"/>
              </a:rPr>
              <a:t> </a:t>
            </a:r>
            <a:r>
              <a:rPr lang="en-US" sz="2800">
                <a:latin typeface="Book Antiqua" pitchFamily="18" charset="0"/>
              </a:rPr>
              <a:t> </a:t>
            </a:r>
            <a:r>
              <a:rPr lang="ru-RU" sz="2800">
                <a:latin typeface="Book Antiqua" pitchFamily="18" charset="0"/>
              </a:rPr>
              <a:t>видит издалека</a:t>
            </a:r>
          </a:p>
        </p:txBody>
      </p:sp>
      <p:pic>
        <p:nvPicPr>
          <p:cNvPr id="81925" name="Picture 5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276475"/>
            <a:ext cx="3141663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2060575"/>
            <a:ext cx="4681537" cy="4608513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Eng.  </a:t>
            </a:r>
            <a:r>
              <a:rPr lang="ru-RU" sz="2800">
                <a:latin typeface="Book Antiqua" pitchFamily="18" charset="0"/>
              </a:rPr>
              <a:t> </a:t>
            </a:r>
            <a:r>
              <a:rPr lang="en-US" sz="2800">
                <a:latin typeface="Book Antiqua" pitchFamily="18" charset="0"/>
              </a:rPr>
              <a:t>Truth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comes out of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         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the mouths of babies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Germ.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Kinder und Narren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         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Sagen</a:t>
            </a:r>
            <a:r>
              <a:rPr lang="en-US" sz="2800">
                <a:latin typeface="Book Antiqua" pitchFamily="18" charset="0"/>
              </a:rPr>
              <a:t> die Wahrheit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Fr.      La verit</a:t>
            </a:r>
            <a:r>
              <a:rPr lang="en-US" sz="2800">
                <a:latin typeface="Book Antiqua" pitchFamily="18" charset="0"/>
                <a:cs typeface="Times New Roman" pitchFamily="18" charset="0"/>
              </a:rPr>
              <a:t>é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sort de la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           bouche des enfants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  <a:cs typeface="Times New Roman" pitchFamily="18" charset="0"/>
              </a:rPr>
              <a:t>Rus.  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Устами младенца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        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  глаголит</a:t>
            </a:r>
            <a:r>
              <a:rPr lang="ru-RU" sz="2800">
                <a:latin typeface="Book Antiqua" pitchFamily="18" charset="0"/>
                <a:cs typeface="Times New Roman" pitchFamily="18" charset="0"/>
              </a:rPr>
              <a:t> истина</a:t>
            </a:r>
            <a:endParaRPr lang="en-US" sz="280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82949" name="Picture 5" descr="Копия 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349500"/>
            <a:ext cx="29845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Metonymical substitute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2133600"/>
            <a:ext cx="4537075" cy="486886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Eng.  </a:t>
            </a:r>
            <a:r>
              <a:rPr lang="ru-RU" sz="2800">
                <a:latin typeface="Book Antiqua" pitchFamily="18" charset="0"/>
              </a:rPr>
              <a:t>  </a:t>
            </a:r>
            <a:r>
              <a:rPr lang="en-US" sz="2800">
                <a:latin typeface="Book Antiqua" pitchFamily="18" charset="0"/>
              </a:rPr>
              <a:t>Every family has a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</a:t>
            </a:r>
            <a:r>
              <a:rPr lang="ru-RU" sz="2800">
                <a:latin typeface="Book Antiqua" pitchFamily="18" charset="0"/>
              </a:rPr>
              <a:t> 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black sheep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Germ. Kiene Familie onhe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</a:t>
            </a:r>
            <a:r>
              <a:rPr lang="ru-RU" sz="2800">
                <a:latin typeface="Book Antiqua" pitchFamily="18" charset="0"/>
              </a:rPr>
              <a:t>  </a:t>
            </a:r>
            <a:r>
              <a:rPr lang="en-US" sz="2800">
                <a:latin typeface="Book Antiqua" pitchFamily="18" charset="0"/>
              </a:rPr>
              <a:t>eine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Mi</a:t>
            </a:r>
            <a:r>
              <a:rPr lang="el-GR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β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geburt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Fr.      </a:t>
            </a:r>
            <a:r>
              <a:rPr lang="ru-RU" sz="2800">
                <a:latin typeface="Book Antiqua" pitchFamily="18" charset="0"/>
              </a:rPr>
              <a:t> </a:t>
            </a:r>
            <a:r>
              <a:rPr lang="en-US" sz="2800">
                <a:latin typeface="Book Antiqua" pitchFamily="18" charset="0"/>
              </a:rPr>
              <a:t>Chague tropeau a</a:t>
            </a:r>
            <a:endParaRPr lang="ru-RU" sz="2800">
              <a:latin typeface="Book Antiqua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2800">
                <a:latin typeface="Book Antiqua" pitchFamily="18" charset="0"/>
              </a:rPr>
              <a:t>         </a:t>
            </a:r>
            <a:r>
              <a:rPr lang="en-US" sz="2800">
                <a:latin typeface="Book Antiqua" pitchFamily="18" charset="0"/>
              </a:rPr>
              <a:t> </a:t>
            </a:r>
            <a:r>
              <a:rPr lang="ru-RU" sz="2800">
                <a:latin typeface="Book Antiqua" pitchFamily="18" charset="0"/>
              </a:rPr>
              <a:t>  </a:t>
            </a:r>
            <a:r>
              <a:rPr lang="en-US" sz="2800">
                <a:latin typeface="Book Antiqua" pitchFamily="18" charset="0"/>
              </a:rPr>
              <a:t>sa</a:t>
            </a:r>
            <a:r>
              <a:rPr lang="ru-RU" sz="2800">
                <a:latin typeface="Book Antiqua" pitchFamily="18" charset="0"/>
              </a:rPr>
              <a:t>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</a:rPr>
              <a:t>brebis galeuse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Rus.    </a:t>
            </a:r>
            <a:r>
              <a:rPr lang="ru-RU" sz="2800">
                <a:latin typeface="Book Antiqua" pitchFamily="18" charset="0"/>
              </a:rPr>
              <a:t>В семье не без</a:t>
            </a:r>
            <a:endParaRPr lang="en-US" sz="2800">
              <a:latin typeface="Book Antiqua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</a:rPr>
              <a:t>          </a:t>
            </a:r>
            <a:r>
              <a:rPr lang="ru-RU" sz="2800">
                <a:latin typeface="Book Antiqua" pitchFamily="18" charset="0"/>
              </a:rPr>
              <a:t> 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</a:rPr>
              <a:t>урода</a:t>
            </a:r>
          </a:p>
        </p:txBody>
      </p:sp>
      <p:pic>
        <p:nvPicPr>
          <p:cNvPr id="83973" name="Picture 5" descr="Рисунок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76475"/>
            <a:ext cx="3708400" cy="370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Metaphoric-metonymic</a:t>
            </a:r>
            <a:r>
              <a:rPr lang="ru-RU">
                <a:solidFill>
                  <a:srgbClr val="FF9900"/>
                </a:solidFill>
                <a:latin typeface="Book Antiqua" pitchFamily="18" charset="0"/>
              </a:rPr>
              <a:t/>
            </a:r>
            <a:br>
              <a:rPr lang="ru-RU">
                <a:solidFill>
                  <a:srgbClr val="FF9900"/>
                </a:solidFill>
                <a:latin typeface="Book Antiqua" pitchFamily="18" charset="0"/>
              </a:rPr>
            </a:br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ru-RU">
                <a:solidFill>
                  <a:srgbClr val="FF9900"/>
                </a:solidFill>
                <a:latin typeface="Book Antiqua" pitchFamily="18" charset="0"/>
              </a:rPr>
              <a:t>               </a:t>
            </a:r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substitute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2060575"/>
            <a:ext cx="5040313" cy="4530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  <a:cs typeface="Times New Roman" pitchFamily="18" charset="0"/>
              </a:rPr>
              <a:t>Eng.    Don’t teach your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  <a:cs typeface="Times New Roman" pitchFamily="18" charset="0"/>
              </a:rPr>
              <a:t>           </a:t>
            </a:r>
            <a:r>
              <a:rPr lang="ru-RU" sz="280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grandmother</a:t>
            </a:r>
            <a:r>
              <a:rPr lang="en-US" sz="2800">
                <a:latin typeface="Book Antiqua" pitchFamily="18" charset="0"/>
                <a:cs typeface="Times New Roman" pitchFamily="18" charset="0"/>
              </a:rPr>
              <a:t> to suck</a:t>
            </a:r>
            <a:endParaRPr lang="ru-RU" sz="2800">
              <a:latin typeface="Book Antiqua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2800">
                <a:latin typeface="Book Antiqua" pitchFamily="18" charset="0"/>
                <a:cs typeface="Times New Roman" pitchFamily="18" charset="0"/>
              </a:rPr>
              <a:t>           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eggs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  <a:cs typeface="Times New Roman" pitchFamily="18" charset="0"/>
              </a:rPr>
              <a:t>Germ.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Die Eier</a:t>
            </a:r>
            <a:r>
              <a:rPr lang="en-US" sz="2800">
                <a:latin typeface="Book Antiqua" pitchFamily="18" charset="0"/>
                <a:cs typeface="Times New Roman" pitchFamily="18" charset="0"/>
              </a:rPr>
              <a:t> sollten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das</a:t>
            </a:r>
            <a:endParaRPr lang="ru-RU" sz="2800">
              <a:solidFill>
                <a:srgbClr val="FF9900"/>
              </a:solidFill>
              <a:latin typeface="Book Antiqua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        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Hunt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Book Antiqua" pitchFamily="18" charset="0"/>
                <a:cs typeface="Times New Roman" pitchFamily="18" charset="0"/>
              </a:rPr>
              <a:t>micht belehren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  <a:cs typeface="Times New Roman" pitchFamily="18" charset="0"/>
              </a:rPr>
              <a:t>Fr.       C’est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Gros-Jean</a:t>
            </a:r>
            <a:r>
              <a:rPr lang="en-US" sz="2800">
                <a:latin typeface="Book Antiqua" pitchFamily="18" charset="0"/>
                <a:cs typeface="Times New Roman" pitchFamily="18" charset="0"/>
              </a:rPr>
              <a:t> qui en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  <a:cs typeface="Times New Roman" pitchFamily="18" charset="0"/>
              </a:rPr>
              <a:t>            romonte a son </a:t>
            </a:r>
            <a:r>
              <a:rPr lang="en-US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curé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>
                <a:latin typeface="Book Antiqua" pitchFamily="18" charset="0"/>
                <a:cs typeface="Times New Roman" pitchFamily="18" charset="0"/>
              </a:rPr>
              <a:t>Rus.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  <a:cs typeface="Times New Roman" pitchFamily="18" charset="0"/>
              </a:rPr>
              <a:t>    </a:t>
            </a:r>
            <a:r>
              <a:rPr lang="ru-RU" sz="2800">
                <a:solidFill>
                  <a:srgbClr val="FF9900"/>
                </a:solidFill>
                <a:latin typeface="Book Antiqua" pitchFamily="18" charset="0"/>
                <a:cs typeface="Times New Roman" pitchFamily="18" charset="0"/>
              </a:rPr>
              <a:t>Яйца курицу</a:t>
            </a:r>
            <a:r>
              <a:rPr lang="ru-RU" sz="2800">
                <a:latin typeface="Book Antiqua" pitchFamily="18" charset="0"/>
                <a:cs typeface="Times New Roman" pitchFamily="18" charset="0"/>
              </a:rPr>
              <a:t> не учат</a:t>
            </a:r>
            <a:endParaRPr lang="en-US" sz="280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84996" name="Picture 7" descr="2007-05-08_234424_eg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1989138"/>
            <a:ext cx="3273425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latin typeface="Book Antiqua" pitchFamily="18" charset="0"/>
              </a:rPr>
              <a:t>             </a:t>
            </a:r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Conclusion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3000">
                <a:latin typeface="Book Antiqua" pitchFamily="18" charset="0"/>
              </a:rPr>
              <a:t>1.   </a:t>
            </a:r>
            <a:r>
              <a:rPr lang="en-US" sz="3000">
                <a:latin typeface="Book Antiqua" pitchFamily="18" charset="0"/>
              </a:rPr>
              <a:t>Any translator or interpreter needs to be aware of the fact that </a:t>
            </a:r>
            <a:r>
              <a:rPr lang="en-US" sz="3000">
                <a:solidFill>
                  <a:srgbClr val="FF9900"/>
                </a:solidFill>
                <a:latin typeface="Book Antiqua" pitchFamily="18" charset="0"/>
              </a:rPr>
              <a:t>proverbs having the same or the similar meaning in other languages could use different methods to transmit this meaning.</a:t>
            </a:r>
            <a:endParaRPr lang="ru-RU" sz="3000">
              <a:solidFill>
                <a:srgbClr val="FF9900"/>
              </a:solidFill>
              <a:latin typeface="Book Antiqua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en-US" sz="3000">
              <a:solidFill>
                <a:srgbClr val="FF9900"/>
              </a:solidFill>
              <a:latin typeface="Book Antiqua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3000">
                <a:latin typeface="Book Antiqua" pitchFamily="18" charset="0"/>
              </a:rPr>
              <a:t>2.   </a:t>
            </a:r>
            <a:r>
              <a:rPr lang="en-US" sz="3000">
                <a:latin typeface="Book Antiqua" pitchFamily="18" charset="0"/>
              </a:rPr>
              <a:t>These methods show how different the mode of life in the countries is and </a:t>
            </a:r>
            <a:r>
              <a:rPr lang="en-US" sz="3000">
                <a:solidFill>
                  <a:srgbClr val="FF9900"/>
                </a:solidFill>
                <a:latin typeface="Book Antiqua" pitchFamily="18" charset="0"/>
              </a:rPr>
              <a:t>should be chosen not at will</a:t>
            </a:r>
            <a:r>
              <a:rPr lang="ru-RU" sz="3000">
                <a:solidFill>
                  <a:srgbClr val="FF9900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solidFill>
                  <a:srgbClr val="FF9900"/>
                </a:solidFill>
                <a:latin typeface="Book Antiqua" pitchFamily="18" charset="0"/>
              </a:rPr>
              <a:t>                   </a:t>
            </a:r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Tasks: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52413" y="981075"/>
            <a:ext cx="9144001" cy="11541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Book Antiqua" pitchFamily="18" charset="0"/>
              </a:rPr>
              <a:t>                         </a:t>
            </a:r>
            <a:r>
              <a:rPr lang="en-US" sz="2400" b="1">
                <a:solidFill>
                  <a:srgbClr val="FF9900"/>
                </a:solidFill>
                <a:effectLst/>
                <a:latin typeface="Book Antiqua" pitchFamily="18" charset="0"/>
              </a:rPr>
              <a:t>Match each proverb to its foreign equivalent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FF9900"/>
                </a:solidFill>
                <a:effectLst/>
                <a:latin typeface="Book Antiqua" pitchFamily="18" charset="0"/>
              </a:rPr>
              <a:t>   </a:t>
            </a:r>
            <a:r>
              <a:rPr lang="ru-RU" sz="2400" b="1">
                <a:solidFill>
                  <a:srgbClr val="FF9900"/>
                </a:solidFill>
                <a:effectLst/>
                <a:latin typeface="Book Antiqua" pitchFamily="18" charset="0"/>
              </a:rPr>
              <a:t> </a:t>
            </a:r>
            <a:r>
              <a:rPr lang="en-US" sz="2400" b="1">
                <a:solidFill>
                  <a:srgbClr val="FF9900"/>
                </a:solidFill>
                <a:effectLst/>
                <a:latin typeface="Book Antiqua" pitchFamily="18" charset="0"/>
              </a:rPr>
              <a:t>                         and name the way of translating it: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solidFill>
                <a:srgbClr val="FF9900"/>
              </a:solidFill>
              <a:effectLst/>
              <a:latin typeface="Book Antiqua" pitchFamily="18" charset="0"/>
            </a:endParaRPr>
          </a:p>
        </p:txBody>
      </p:sp>
      <p:sp>
        <p:nvSpPr>
          <p:cNvPr id="87045" name="Text Box 8"/>
          <p:cNvSpPr txBox="1">
            <a:spLocks noChangeArrowheads="1"/>
          </p:cNvSpPr>
          <p:nvPr/>
        </p:nvSpPr>
        <p:spPr bwMode="auto">
          <a:xfrm>
            <a:off x="1042988" y="2276475"/>
            <a:ext cx="403225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>
                <a:latin typeface="Times New Roman" pitchFamily="18" charset="0"/>
              </a:rPr>
              <a:t>Маленькие детки- маленькие бедки большие детки- большие бедки</a:t>
            </a:r>
          </a:p>
          <a:p>
            <a:pPr marL="457200" indent="-457200">
              <a:buFontTx/>
              <a:buAutoNum type="arabicPeriod"/>
            </a:pPr>
            <a:endParaRPr lang="ru-RU" sz="2800"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>
                <a:latin typeface="Times New Roman" pitchFamily="18" charset="0"/>
              </a:rPr>
              <a:t>Love is blind</a:t>
            </a:r>
            <a:endParaRPr lang="ru-RU" sz="2800"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sz="2800"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>
                <a:latin typeface="Times New Roman" pitchFamily="18" charset="0"/>
              </a:rPr>
              <a:t>Dem Herzen kannst</a:t>
            </a:r>
            <a:endParaRPr lang="ru-RU" sz="2800">
              <a:latin typeface="Times New Roman" pitchFamily="18" charset="0"/>
            </a:endParaRPr>
          </a:p>
          <a:p>
            <a:pPr marL="457200" indent="-457200"/>
            <a:r>
              <a:rPr lang="ru-RU" sz="2800">
                <a:latin typeface="Times New Roman" pitchFamily="18" charset="0"/>
              </a:rPr>
              <a:t>     </a:t>
            </a:r>
            <a:r>
              <a:rPr lang="en-US" sz="2800">
                <a:latin typeface="Times New Roman" pitchFamily="18" charset="0"/>
              </a:rPr>
              <a:t>du nicht befehlen</a:t>
            </a:r>
          </a:p>
          <a:p>
            <a:pPr marL="457200" indent="-457200">
              <a:buFontTx/>
              <a:buAutoNum type="arabicPeriod"/>
            </a:pP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6" name="Text Box 10"/>
          <p:cNvSpPr txBox="1">
            <a:spLocks noChangeArrowheads="1"/>
          </p:cNvSpPr>
          <p:nvPr/>
        </p:nvSpPr>
        <p:spPr bwMode="auto">
          <a:xfrm>
            <a:off x="5076825" y="2492375"/>
            <a:ext cx="387191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>
                <a:latin typeface="Times New Roman" pitchFamily="18" charset="0"/>
              </a:rPr>
              <a:t>Сердцу не прикажешь</a:t>
            </a:r>
          </a:p>
          <a:p>
            <a:pPr marL="457200" indent="-457200">
              <a:buFontTx/>
              <a:buAutoNum type="arabicPeriod"/>
            </a:pPr>
            <a:endParaRPr lang="ru-RU" sz="2800"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>
                <a:latin typeface="Times New Roman" pitchFamily="18" charset="0"/>
              </a:rPr>
              <a:t>L’amour est aveugle</a:t>
            </a:r>
            <a:endParaRPr lang="ru-RU" sz="2800"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sz="2800"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>
                <a:latin typeface="Times New Roman" pitchFamily="18" charset="0"/>
              </a:rPr>
              <a:t>Little children little sorrow, big children, big sorrow</a:t>
            </a:r>
          </a:p>
          <a:p>
            <a:pPr marL="457200" indent="-457200"/>
            <a:endParaRPr lang="ru-RU" sz="2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60350"/>
            <a:ext cx="8101013" cy="11525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</a:t>
            </a:r>
            <a:r>
              <a:rPr lang="en-US" sz="3600" b="1">
                <a:latin typeface="Book Antiqua" pitchFamily="18" charset="0"/>
              </a:rPr>
              <a:t>Aim: </a:t>
            </a:r>
            <a:r>
              <a:rPr lang="ru-RU" sz="3600" b="1">
                <a:latin typeface="Book Antiqua" pitchFamily="18" charset="0"/>
              </a:rPr>
              <a:t> </a:t>
            </a:r>
            <a:r>
              <a:rPr lang="en-US" sz="3600" b="1">
                <a:solidFill>
                  <a:srgbClr val="FF9900"/>
                </a:solidFill>
                <a:latin typeface="Book Antiqua" pitchFamily="18" charset="0"/>
              </a:rPr>
              <a:t>What keeps a family together?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FF9900"/>
                </a:solidFill>
                <a:latin typeface="Book Antiqua" pitchFamily="18" charset="0"/>
              </a:rPr>
              <a:t>		 </a:t>
            </a:r>
            <a:r>
              <a:rPr lang="ru-RU" sz="3600" b="1">
                <a:solidFill>
                  <a:srgbClr val="FF9900"/>
                </a:solidFill>
                <a:latin typeface="Book Antiqua" pitchFamily="18" charset="0"/>
              </a:rPr>
              <a:t>    </a:t>
            </a:r>
            <a:r>
              <a:rPr lang="en-US" sz="3600" b="1">
                <a:solidFill>
                  <a:srgbClr val="FF9900"/>
                </a:solidFill>
                <a:latin typeface="Book Antiqua" pitchFamily="18" charset="0"/>
              </a:rPr>
              <a:t>What makes it happy?</a:t>
            </a:r>
            <a:endParaRPr lang="ru-RU" sz="3600" b="1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3132138" y="2565400"/>
            <a:ext cx="3095625" cy="22336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9900"/>
                </a:solidFill>
                <a:latin typeface="Book Antiqua" pitchFamily="18" charset="0"/>
              </a:rPr>
              <a:t>A  Happy </a:t>
            </a:r>
          </a:p>
          <a:p>
            <a:pPr algn="ctr"/>
            <a:r>
              <a:rPr lang="en-US" sz="3600" b="1">
                <a:solidFill>
                  <a:srgbClr val="FF9900"/>
                </a:solidFill>
                <a:latin typeface="Book Antiqua" pitchFamily="18" charset="0"/>
              </a:rPr>
              <a:t>Family</a:t>
            </a:r>
            <a:endParaRPr lang="ru-RU" sz="3600" b="1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 rot="7779956">
            <a:off x="6038850" y="4230688"/>
            <a:ext cx="328613" cy="731837"/>
          </a:xfrm>
          <a:prstGeom prst="upArrow">
            <a:avLst>
              <a:gd name="adj1" fmla="val 50000"/>
              <a:gd name="adj2" fmla="val 5567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 rot="35589287">
            <a:off x="2836069" y="4096544"/>
            <a:ext cx="334962" cy="812800"/>
          </a:xfrm>
          <a:prstGeom prst="upArrow">
            <a:avLst>
              <a:gd name="adj1" fmla="val 50000"/>
              <a:gd name="adj2" fmla="val 6066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 rot="-4444511">
            <a:off x="2628106" y="3055144"/>
            <a:ext cx="319088" cy="774700"/>
          </a:xfrm>
          <a:prstGeom prst="upArrow">
            <a:avLst>
              <a:gd name="adj1" fmla="val 50000"/>
              <a:gd name="adj2" fmla="val 6069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rot="4180737">
            <a:off x="6378576" y="2928937"/>
            <a:ext cx="290512" cy="709613"/>
          </a:xfrm>
          <a:prstGeom prst="upArrow">
            <a:avLst>
              <a:gd name="adj1" fmla="val 50000"/>
              <a:gd name="adj2" fmla="val 6106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4643438" y="1916113"/>
            <a:ext cx="215900" cy="649287"/>
          </a:xfrm>
          <a:prstGeom prst="upArrow">
            <a:avLst>
              <a:gd name="adj1" fmla="val 50000"/>
              <a:gd name="adj2" fmla="val 7518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4572000" y="4797425"/>
            <a:ext cx="287338" cy="647700"/>
          </a:xfrm>
          <a:prstGeom prst="downArrow">
            <a:avLst>
              <a:gd name="adj1" fmla="val 50000"/>
              <a:gd name="adj2" fmla="val 56353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 rot="-1516664">
            <a:off x="3422650" y="2157413"/>
            <a:ext cx="215900" cy="703262"/>
          </a:xfrm>
          <a:prstGeom prst="upArrow">
            <a:avLst>
              <a:gd name="adj1" fmla="val 50000"/>
              <a:gd name="adj2" fmla="val 8143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 rot="1876663">
            <a:off x="5724525" y="2133600"/>
            <a:ext cx="241300" cy="719138"/>
          </a:xfrm>
          <a:prstGeom prst="upArrow">
            <a:avLst>
              <a:gd name="adj1" fmla="val 50000"/>
              <a:gd name="adj2" fmla="val 74507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9144000" cy="1431925"/>
          </a:xfrm>
        </p:spPr>
        <p:txBody>
          <a:bodyPr/>
          <a:lstStyle/>
          <a:p>
            <a:r>
              <a:rPr lang="en-US" sz="4200">
                <a:solidFill>
                  <a:srgbClr val="FF9900"/>
                </a:solidFill>
                <a:latin typeface="Book Antiqua" pitchFamily="18" charset="0"/>
              </a:rPr>
              <a:t>5 reasons to keep family traditions:</a:t>
            </a:r>
            <a:endParaRPr lang="ru-RU" sz="420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2133600"/>
            <a:ext cx="7543800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/>
              <a:t>          </a:t>
            </a:r>
            <a:r>
              <a:rPr lang="en-US" sz="2800" b="1">
                <a:solidFill>
                  <a:srgbClr val="FF9900"/>
                </a:solidFill>
                <a:latin typeface="Book Antiqua" pitchFamily="18" charset="0"/>
              </a:rPr>
              <a:t>Family traditions:</a:t>
            </a:r>
            <a:r>
              <a:rPr lang="en-US" sz="2800"/>
              <a:t>     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1)  </a:t>
            </a:r>
            <a:r>
              <a:rPr lang="en-US" sz="2400">
                <a:latin typeface="Book Antiqua" pitchFamily="18" charset="0"/>
              </a:rPr>
              <a:t>create good feelings and special </a:t>
            </a:r>
            <a:endParaRPr lang="ru-RU" sz="2400">
              <a:latin typeface="Book Antiqua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     </a:t>
            </a:r>
            <a:r>
              <a:rPr lang="en-US" sz="2400">
                <a:latin typeface="Book Antiqua" pitchFamily="18" charset="0"/>
              </a:rPr>
              <a:t>moments to remember;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 2) </a:t>
            </a:r>
            <a:r>
              <a:rPr lang="en-US" sz="2400">
                <a:latin typeface="Book Antiqua" pitchFamily="18" charset="0"/>
              </a:rPr>
              <a:t>give every member of the family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     </a:t>
            </a:r>
            <a:r>
              <a:rPr lang="en-US" sz="2400">
                <a:latin typeface="Book Antiqua" pitchFamily="18" charset="0"/>
              </a:rPr>
              <a:t>a stronger sense of belonging;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 3) </a:t>
            </a:r>
            <a:r>
              <a:rPr lang="en-US" sz="2400">
                <a:latin typeface="Book Antiqua" pitchFamily="18" charset="0"/>
              </a:rPr>
              <a:t>help teens with their identity;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 4) </a:t>
            </a:r>
            <a:r>
              <a:rPr lang="en-US" sz="2400">
                <a:latin typeface="Book Antiqua" pitchFamily="18" charset="0"/>
              </a:rPr>
              <a:t>help parents impart the family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     </a:t>
            </a:r>
            <a:r>
              <a:rPr lang="en-US" sz="2400">
                <a:latin typeface="Book Antiqua" pitchFamily="18" charset="0"/>
              </a:rPr>
              <a:t>values to their children;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 5) </a:t>
            </a:r>
            <a:r>
              <a:rPr lang="en-US" sz="2400">
                <a:latin typeface="Book Antiqua" pitchFamily="18" charset="0"/>
              </a:rPr>
              <a:t>offer teens a sense of security.</a:t>
            </a:r>
            <a:endParaRPr lang="ru-RU" sz="2400">
              <a:latin typeface="Book Antiqua" pitchFamily="18" charset="0"/>
            </a:endParaRPr>
          </a:p>
        </p:txBody>
      </p:sp>
      <p:pic>
        <p:nvPicPr>
          <p:cNvPr id="43012" name="Picture 4" descr="Creating Family Tradi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36838"/>
            <a:ext cx="26797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08962" cy="1431925"/>
          </a:xfrm>
        </p:spPr>
        <p:txBody>
          <a:bodyPr/>
          <a:lstStyle/>
          <a:p>
            <a:r>
              <a:rPr lang="en-US" sz="4000">
                <a:solidFill>
                  <a:srgbClr val="FF9900"/>
                </a:solidFill>
                <a:latin typeface="Book Antiqua" pitchFamily="18" charset="0"/>
              </a:rPr>
              <a:t>     How to keep peace at home?</a:t>
            </a:r>
            <a:br>
              <a:rPr lang="en-US" sz="4000">
                <a:solidFill>
                  <a:srgbClr val="FF9900"/>
                </a:solidFill>
                <a:latin typeface="Book Antiqua" pitchFamily="18" charset="0"/>
              </a:rPr>
            </a:br>
            <a:r>
              <a:rPr lang="en-US" sz="4000">
                <a:solidFill>
                  <a:srgbClr val="FF9900"/>
                </a:solidFill>
                <a:latin typeface="Book Antiqua" pitchFamily="18" charset="0"/>
              </a:rPr>
              <a:t>      - Create friendly atmosphere…</a:t>
            </a:r>
            <a:endParaRPr lang="ru-RU" sz="400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268413"/>
            <a:ext cx="7561262" cy="5589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   </a:t>
            </a:r>
            <a:r>
              <a:rPr lang="en-US" sz="2400">
                <a:latin typeface="Book Antiqua" pitchFamily="18" charset="0"/>
              </a:rPr>
              <a:t>                 </a:t>
            </a:r>
            <a:r>
              <a:rPr lang="en-US" sz="2600" b="1">
                <a:solidFill>
                  <a:srgbClr val="FF9900"/>
                </a:solidFill>
                <a:latin typeface="Book Antiqua" pitchFamily="18" charset="0"/>
              </a:rPr>
              <a:t>To say or not to say???</a:t>
            </a:r>
            <a:endParaRPr lang="ru-RU" sz="2600" b="1">
              <a:solidFill>
                <a:srgbClr val="FF990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latin typeface="Book Antiqua" pitchFamily="18" charset="0"/>
              </a:rPr>
              <a:t>            </a:t>
            </a:r>
            <a:r>
              <a:rPr lang="en-US" sz="2400">
                <a:latin typeface="Book Antiqua" pitchFamily="18" charset="0"/>
              </a:rPr>
              <a:t>  </a:t>
            </a:r>
            <a:r>
              <a:rPr lang="en-US" sz="2200">
                <a:effectLst/>
                <a:latin typeface="Book Antiqua" pitchFamily="18" charset="0"/>
              </a:rPr>
              <a:t>I’ve told you thousand of times that…</a:t>
            </a:r>
            <a:r>
              <a:rPr lang="ru-RU" sz="2200">
                <a:effectLst/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200">
                <a:effectLst/>
                <a:latin typeface="Book Antiqua" pitchFamily="18" charset="0"/>
              </a:rPr>
              <a:t>             </a:t>
            </a:r>
            <a:r>
              <a:rPr lang="en-US" sz="2200">
                <a:effectLst/>
                <a:latin typeface="Book Antiqua" pitchFamily="18" charset="0"/>
              </a:rPr>
              <a:t>  Could you advise me, you are good at…</a:t>
            </a:r>
            <a:endParaRPr lang="ru-RU" sz="2200">
              <a:effectLst/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200">
                <a:effectLst/>
                <a:latin typeface="Book Antiqua" pitchFamily="18" charset="0"/>
              </a:rPr>
              <a:t>             </a:t>
            </a:r>
            <a:r>
              <a:rPr lang="en-US" sz="2200">
                <a:effectLst/>
                <a:latin typeface="Book Antiqua" pitchFamily="18" charset="0"/>
              </a:rPr>
              <a:t>  You are the smartest /most beautiful!</a:t>
            </a:r>
            <a:r>
              <a:rPr lang="ru-RU" sz="2200">
                <a:effectLst/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200">
                <a:effectLst/>
                <a:latin typeface="Book Antiqua" pitchFamily="18" charset="0"/>
              </a:rPr>
              <a:t>             </a:t>
            </a:r>
            <a:r>
              <a:rPr lang="en-US" sz="2200">
                <a:effectLst/>
                <a:latin typeface="Book Antiqua" pitchFamily="18" charset="0"/>
              </a:rPr>
              <a:t>  You are like your parents!</a:t>
            </a:r>
            <a:r>
              <a:rPr lang="ru-RU" sz="2200">
                <a:effectLst/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200">
                <a:effectLst/>
                <a:latin typeface="Book Antiqua" pitchFamily="18" charset="0"/>
              </a:rPr>
              <a:t>             </a:t>
            </a:r>
            <a:r>
              <a:rPr lang="en-US" sz="2200">
                <a:effectLst/>
                <a:latin typeface="Book Antiqua" pitchFamily="18" charset="0"/>
              </a:rPr>
              <a:t>  Everything is so easy with you!</a:t>
            </a:r>
            <a:r>
              <a:rPr lang="ru-RU" sz="2200">
                <a:effectLst/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200">
                <a:effectLst/>
                <a:latin typeface="Book Antiqua" pitchFamily="18" charset="0"/>
              </a:rPr>
              <a:t>             </a:t>
            </a:r>
            <a:r>
              <a:rPr lang="en-US" sz="2200">
                <a:effectLst/>
                <a:latin typeface="Book Antiqua" pitchFamily="18" charset="0"/>
              </a:rPr>
              <a:t>  You’ve become so boring/rude/inattentive</a:t>
            </a:r>
            <a:r>
              <a:rPr lang="ru-RU" sz="2200">
                <a:effectLst/>
                <a:latin typeface="Book Antiqua" pitchFamily="18" charset="0"/>
              </a:rPr>
              <a:t>!</a:t>
            </a:r>
          </a:p>
          <a:p>
            <a:pPr>
              <a:buFont typeface="Wingdings" pitchFamily="2" charset="2"/>
              <a:buNone/>
            </a:pPr>
            <a:r>
              <a:rPr lang="ru-RU" sz="2200">
                <a:effectLst/>
                <a:latin typeface="Book Antiqua" pitchFamily="18" charset="0"/>
              </a:rPr>
              <a:t>             </a:t>
            </a:r>
            <a:r>
              <a:rPr lang="en-US" sz="2200">
                <a:effectLst/>
                <a:latin typeface="Book Antiqua" pitchFamily="18" charset="0"/>
              </a:rPr>
              <a:t>  What on Earth are you thinking of?!</a:t>
            </a:r>
            <a:endParaRPr lang="ru-RU" sz="2200">
              <a:effectLst/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200">
                <a:effectLst/>
                <a:latin typeface="Book Antiqua" pitchFamily="18" charset="0"/>
              </a:rPr>
              <a:t>             </a:t>
            </a:r>
            <a:r>
              <a:rPr lang="en-US" sz="2200">
                <a:effectLst/>
                <a:latin typeface="Book Antiqua" pitchFamily="18" charset="0"/>
              </a:rPr>
              <a:t>  Everybody is/behaves…, but you…</a:t>
            </a:r>
            <a:r>
              <a:rPr lang="ru-RU" sz="2200">
                <a:effectLst/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200">
                <a:effectLst/>
                <a:latin typeface="Book Antiqua" pitchFamily="18" charset="0"/>
              </a:rPr>
              <a:t>             </a:t>
            </a:r>
            <a:r>
              <a:rPr lang="en-US" sz="2200">
                <a:effectLst/>
                <a:latin typeface="Book Antiqua" pitchFamily="18" charset="0"/>
              </a:rPr>
              <a:t>  You are up to the mark</a:t>
            </a:r>
            <a:r>
              <a:rPr lang="ru-RU" sz="2200">
                <a:effectLst/>
                <a:latin typeface="Book Antiqua" pitchFamily="18" charset="0"/>
              </a:rPr>
              <a:t>!</a:t>
            </a:r>
          </a:p>
          <a:p>
            <a:pPr>
              <a:buFont typeface="Wingdings" pitchFamily="2" charset="2"/>
              <a:buNone/>
            </a:pPr>
            <a:r>
              <a:rPr lang="ru-RU" sz="2200">
                <a:latin typeface="Book Antiqua" pitchFamily="18" charset="0"/>
              </a:rPr>
              <a:t>             </a:t>
            </a:r>
            <a:r>
              <a:rPr lang="en-US" sz="2200">
                <a:latin typeface="Book Antiqua" pitchFamily="18" charset="0"/>
              </a:rPr>
              <a:t>  You understand me in the proper way</a:t>
            </a:r>
            <a:r>
              <a:rPr lang="ru-RU" sz="2200">
                <a:latin typeface="Book Antiqua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 sz="2200">
                <a:latin typeface="Book Antiqua" pitchFamily="18" charset="0"/>
              </a:rPr>
              <a:t>             </a:t>
            </a:r>
            <a:r>
              <a:rPr lang="en-US" sz="2200">
                <a:latin typeface="Book Antiqua" pitchFamily="18" charset="0"/>
              </a:rPr>
              <a:t>  Why do you worry me?</a:t>
            </a:r>
            <a:r>
              <a:rPr lang="ru-RU" sz="2200"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200">
                <a:latin typeface="Book Antiqua" pitchFamily="18" charset="0"/>
              </a:rPr>
              <a:t>             </a:t>
            </a:r>
            <a:r>
              <a:rPr lang="en-US" sz="2200">
                <a:latin typeface="Book Antiqua" pitchFamily="18" charset="0"/>
              </a:rPr>
              <a:t>  How many times should I repeat…</a:t>
            </a:r>
            <a:r>
              <a:rPr lang="ru-RU" sz="2200">
                <a:latin typeface="Book Antiqua" pitchFamily="18" charset="0"/>
              </a:rPr>
              <a:t> </a:t>
            </a:r>
          </a:p>
        </p:txBody>
      </p:sp>
      <p:pic>
        <p:nvPicPr>
          <p:cNvPr id="45063" name="Picture 7" descr="Рисунок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1341438"/>
            <a:ext cx="2314575" cy="2724150"/>
          </a:xfrm>
          <a:prstGeom prst="rect">
            <a:avLst/>
          </a:prstGeom>
          <a:noFill/>
        </p:spPr>
      </p:pic>
      <p:pic>
        <p:nvPicPr>
          <p:cNvPr id="45064" name="Picture 8" descr="Рисунок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516563"/>
            <a:ext cx="1209675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8604250" cy="1152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800" b="1">
                <a:latin typeface="Book Antiqua" pitchFamily="18" charset="0"/>
              </a:rPr>
              <a:t>Aim: </a:t>
            </a:r>
            <a:r>
              <a:rPr lang="ru-RU" sz="3800" b="1">
                <a:latin typeface="Book Antiqua" pitchFamily="18" charset="0"/>
              </a:rPr>
              <a:t> </a:t>
            </a:r>
            <a:r>
              <a:rPr lang="en-US" sz="3800" b="1">
                <a:solidFill>
                  <a:srgbClr val="FF9900"/>
                </a:solidFill>
                <a:latin typeface="Book Antiqua" pitchFamily="18" charset="0"/>
              </a:rPr>
              <a:t>What keeps a family together?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800" b="1">
                <a:solidFill>
                  <a:srgbClr val="FF9900"/>
                </a:solidFill>
                <a:latin typeface="Book Antiqua" pitchFamily="18" charset="0"/>
              </a:rPr>
              <a:t>		 </a:t>
            </a:r>
            <a:r>
              <a:rPr lang="ru-RU" sz="3800" b="1">
                <a:solidFill>
                  <a:srgbClr val="FF9900"/>
                </a:solidFill>
                <a:latin typeface="Book Antiqua" pitchFamily="18" charset="0"/>
              </a:rPr>
              <a:t>  </a:t>
            </a:r>
            <a:r>
              <a:rPr lang="en-US" sz="3800" b="1">
                <a:solidFill>
                  <a:srgbClr val="FF9900"/>
                </a:solidFill>
                <a:latin typeface="Book Antiqua" pitchFamily="18" charset="0"/>
              </a:rPr>
              <a:t>What makes it happy?</a:t>
            </a:r>
            <a:endParaRPr lang="ru-RU" sz="3800" b="1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3132138" y="2565400"/>
            <a:ext cx="3095625" cy="22336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9900"/>
                </a:solidFill>
                <a:latin typeface="Book Antiqua" pitchFamily="18" charset="0"/>
              </a:rPr>
              <a:t>A  Happy </a:t>
            </a:r>
          </a:p>
          <a:p>
            <a:pPr algn="ctr"/>
            <a:r>
              <a:rPr lang="en-US" sz="3600" b="1">
                <a:solidFill>
                  <a:srgbClr val="FF9900"/>
                </a:solidFill>
                <a:latin typeface="Book Antiqua" pitchFamily="18" charset="0"/>
              </a:rPr>
              <a:t>Family</a:t>
            </a:r>
            <a:endParaRPr lang="ru-RU" sz="3600" b="1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 rot="7779956">
            <a:off x="6038850" y="4230688"/>
            <a:ext cx="328613" cy="731837"/>
          </a:xfrm>
          <a:prstGeom prst="upArrow">
            <a:avLst>
              <a:gd name="adj1" fmla="val 50000"/>
              <a:gd name="adj2" fmla="val 5567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35589287">
            <a:off x="2836069" y="4096544"/>
            <a:ext cx="334962" cy="812800"/>
          </a:xfrm>
          <a:prstGeom prst="upArrow">
            <a:avLst>
              <a:gd name="adj1" fmla="val 50000"/>
              <a:gd name="adj2" fmla="val 6066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 rot="-4444511">
            <a:off x="2628106" y="3055144"/>
            <a:ext cx="319088" cy="774700"/>
          </a:xfrm>
          <a:prstGeom prst="upArrow">
            <a:avLst>
              <a:gd name="adj1" fmla="val 50000"/>
              <a:gd name="adj2" fmla="val 6069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4180737">
            <a:off x="6378576" y="2928937"/>
            <a:ext cx="290512" cy="709613"/>
          </a:xfrm>
          <a:prstGeom prst="upArrow">
            <a:avLst>
              <a:gd name="adj1" fmla="val 50000"/>
              <a:gd name="adj2" fmla="val 6106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643438" y="2060575"/>
            <a:ext cx="215900" cy="504825"/>
          </a:xfrm>
          <a:prstGeom prst="upArrow">
            <a:avLst>
              <a:gd name="adj1" fmla="val 50000"/>
              <a:gd name="adj2" fmla="val 5845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572000" y="4797425"/>
            <a:ext cx="287338" cy="647700"/>
          </a:xfrm>
          <a:prstGeom prst="downArrow">
            <a:avLst>
              <a:gd name="adj1" fmla="val 50000"/>
              <a:gd name="adj2" fmla="val 56353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 rot="-1516664">
            <a:off x="3422650" y="2157413"/>
            <a:ext cx="215900" cy="703262"/>
          </a:xfrm>
          <a:prstGeom prst="upArrow">
            <a:avLst>
              <a:gd name="adj1" fmla="val 50000"/>
              <a:gd name="adj2" fmla="val 8143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 rot="1876663">
            <a:off x="5724525" y="2133600"/>
            <a:ext cx="241300" cy="719138"/>
          </a:xfrm>
          <a:prstGeom prst="upArrow">
            <a:avLst>
              <a:gd name="adj1" fmla="val 50000"/>
              <a:gd name="adj2" fmla="val 74507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>
                <a:solidFill>
                  <a:srgbClr val="FF9900"/>
                </a:solidFill>
                <a:latin typeface="Book Antiqua" pitchFamily="18" charset="0"/>
              </a:rPr>
              <a:t>       </a:t>
            </a:r>
            <a:r>
              <a:rPr lang="en-US" sz="4800">
                <a:solidFill>
                  <a:srgbClr val="FF9900"/>
                </a:solidFill>
                <a:latin typeface="Book Antiqua" pitchFamily="18" charset="0"/>
              </a:rPr>
              <a:t>Homework:</a:t>
            </a:r>
            <a:endParaRPr lang="ru-RU" sz="480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2349500"/>
            <a:ext cx="78263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1) write </a:t>
            </a:r>
            <a:r>
              <a:rPr lang="en-US">
                <a:solidFill>
                  <a:srgbClr val="FF9900"/>
                </a:solidFill>
              </a:rPr>
              <a:t>an essay</a:t>
            </a:r>
            <a:r>
              <a:rPr lang="en-US"/>
              <a:t> on the topic: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“A successful marriage is a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building that must be rebuilt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every day”, said Maurois.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What is your opinion? </a:t>
            </a:r>
          </a:p>
          <a:p>
            <a:pPr>
              <a:buFont typeface="Wingdings" pitchFamily="2" charset="2"/>
              <a:buNone/>
            </a:pPr>
            <a:r>
              <a:rPr lang="en-US"/>
              <a:t>2) </a:t>
            </a:r>
            <a:r>
              <a:rPr lang="en-US">
                <a:solidFill>
                  <a:srgbClr val="FF9900"/>
                </a:solidFill>
              </a:rPr>
              <a:t>exam-type tasks</a:t>
            </a:r>
            <a:endParaRPr lang="ru-RU">
              <a:solidFill>
                <a:srgbClr val="FF9900"/>
              </a:solidFill>
            </a:endParaRPr>
          </a:p>
        </p:txBody>
      </p:sp>
      <p:pic>
        <p:nvPicPr>
          <p:cNvPr id="44036" name="Picture 4" descr="i?id=97572210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1223962" cy="143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6084888" cy="1196975"/>
          </a:xfrm>
        </p:spPr>
        <p:txBody>
          <a:bodyPr/>
          <a:lstStyle/>
          <a:p>
            <a:r>
              <a:rPr lang="en-US">
                <a:solidFill>
                  <a:srgbClr val="FF9900"/>
                </a:solidFill>
                <a:latin typeface="Book Antiqua" pitchFamily="18" charset="0"/>
              </a:rPr>
              <a:t>  Believe it or not but…   </a:t>
            </a:r>
            <a:endParaRPr lang="ru-RU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effectLst/>
                <a:latin typeface="Book Antiqua" pitchFamily="18" charset="0"/>
              </a:rPr>
              <a:t>   </a:t>
            </a:r>
            <a:r>
              <a:rPr lang="en-US" sz="2800">
                <a:effectLst/>
                <a:latin typeface="Book Antiqua" pitchFamily="18" charset="0"/>
              </a:rPr>
              <a:t>- A British survey of 2,000 people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effectLst/>
                <a:latin typeface="Book Antiqua" pitchFamily="18" charset="0"/>
              </a:rPr>
              <a:t>      showed</a:t>
            </a:r>
            <a:r>
              <a:rPr lang="ru-RU" sz="2800">
                <a:effectLst/>
                <a:latin typeface="Book Antiqua" pitchFamily="18" charset="0"/>
              </a:rPr>
              <a:t> </a:t>
            </a:r>
            <a:r>
              <a:rPr lang="en-US" sz="2800">
                <a:effectLst/>
                <a:latin typeface="Book Antiqua" pitchFamily="18" charset="0"/>
              </a:rPr>
              <a:t>that more men than women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effectLst/>
                <a:latin typeface="Book Antiqua" pitchFamily="18" charset="0"/>
              </a:rPr>
              <a:t>      take </a:t>
            </a:r>
            <a:r>
              <a:rPr lang="en-US" sz="2800" u="sng">
                <a:effectLst/>
                <a:latin typeface="Book Antiqua" pitchFamily="18" charset="0"/>
              </a:rPr>
              <a:t>a cuddly toy*</a:t>
            </a:r>
            <a:r>
              <a:rPr lang="en-US" sz="2800">
                <a:effectLst/>
                <a:latin typeface="Book Antiqua" pitchFamily="18" charset="0"/>
              </a:rPr>
              <a:t> to bed with them.</a:t>
            </a:r>
          </a:p>
          <a:p>
            <a:pPr>
              <a:buFont typeface="Wingdings" pitchFamily="2" charset="2"/>
              <a:buNone/>
            </a:pPr>
            <a:endParaRPr lang="en-US" sz="1000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effectLst/>
                <a:latin typeface="Book Antiqua" pitchFamily="18" charset="0"/>
              </a:rPr>
              <a:t>                                </a:t>
            </a:r>
            <a:r>
              <a:rPr lang="en-US" sz="2800">
                <a:effectLst/>
                <a:latin typeface="Book Antiqua" pitchFamily="18" charset="0"/>
              </a:rPr>
              <a:t>-  In the USA, more than 150 pairs 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effectLst/>
                <a:latin typeface="Book Antiqua" pitchFamily="18" charset="0"/>
              </a:rPr>
              <a:t>                                        of identical twins are married to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effectLst/>
                <a:latin typeface="Book Antiqua" pitchFamily="18" charset="0"/>
              </a:rPr>
              <a:t>                                        identical twins.</a:t>
            </a:r>
            <a:endParaRPr lang="en-US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000">
                <a:latin typeface="Book Antiqua" pitchFamily="18" charset="0"/>
              </a:rPr>
              <a:t> </a:t>
            </a:r>
            <a:endParaRPr lang="en-US" sz="1000">
              <a:effectLst/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>
                <a:effectLst/>
                <a:latin typeface="Book Antiqua" pitchFamily="18" charset="0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effectLst/>
                <a:latin typeface="Book Antiqua" pitchFamily="18" charset="0"/>
              </a:rPr>
              <a:t>   - Three children in the Norwegian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effectLst/>
                <a:latin typeface="Book Antiqua" pitchFamily="18" charset="0"/>
              </a:rPr>
              <a:t>      Henriksen family were born four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effectLst/>
                <a:latin typeface="Book Antiqua" pitchFamily="18" charset="0"/>
              </a:rPr>
              <a:t>      years apart on a Leap Day (29</a:t>
            </a:r>
            <a:r>
              <a:rPr lang="en-US" sz="2800" baseline="30000">
                <a:effectLst/>
                <a:latin typeface="Book Antiqua" pitchFamily="18" charset="0"/>
              </a:rPr>
              <a:t>th</a:t>
            </a:r>
            <a:r>
              <a:rPr lang="en-US" sz="2800">
                <a:effectLst/>
                <a:latin typeface="Book Antiqua" pitchFamily="18" charset="0"/>
              </a:rPr>
              <a:t> February)</a:t>
            </a:r>
            <a:endParaRPr lang="ru-RU" sz="2800">
              <a:effectLst/>
              <a:latin typeface="Book Antiqua" pitchFamily="18" charset="0"/>
            </a:endParaRPr>
          </a:p>
        </p:txBody>
      </p:sp>
      <p:pic>
        <p:nvPicPr>
          <p:cNvPr id="61444" name="Picture 4" descr="мягкая игр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908050"/>
            <a:ext cx="2376488" cy="1784350"/>
          </a:xfrm>
          <a:prstGeom prst="rect">
            <a:avLst/>
          </a:prstGeom>
          <a:noFill/>
        </p:spPr>
      </p:pic>
      <p:pic>
        <p:nvPicPr>
          <p:cNvPr id="61446" name="Picture 6" descr="свадьба близнецов"/>
          <p:cNvPicPr>
            <a:picLocks noChangeAspect="1" noChangeArrowheads="1"/>
          </p:cNvPicPr>
          <p:nvPr/>
        </p:nvPicPr>
        <p:blipFill>
          <a:blip r:embed="rId3" cstate="print"/>
          <a:srcRect t="9419"/>
          <a:stretch>
            <a:fillRect/>
          </a:stretch>
        </p:blipFill>
        <p:spPr bwMode="auto">
          <a:xfrm>
            <a:off x="539750" y="2636838"/>
            <a:ext cx="2663825" cy="1908175"/>
          </a:xfrm>
          <a:prstGeom prst="rect">
            <a:avLst/>
          </a:prstGeom>
          <a:noFill/>
        </p:spPr>
      </p:pic>
      <p:pic>
        <p:nvPicPr>
          <p:cNvPr id="61447" name="Picture 7" descr="63914-Royalty-Free-RF-Clipart-Illustration-Of-A-Friendly-Family-And-Their-Pets-On-A-Hill-With-Flowers"/>
          <p:cNvPicPr>
            <a:picLocks noChangeAspect="1" noChangeArrowheads="1"/>
          </p:cNvPicPr>
          <p:nvPr/>
        </p:nvPicPr>
        <p:blipFill>
          <a:blip r:embed="rId4" cstate="print"/>
          <a:srcRect r="1352" b="14529"/>
          <a:stretch>
            <a:fillRect/>
          </a:stretch>
        </p:blipFill>
        <p:spPr bwMode="auto">
          <a:xfrm>
            <a:off x="6588125" y="4076700"/>
            <a:ext cx="2376488" cy="17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524750" cy="549275"/>
          </a:xfrm>
        </p:spPr>
        <p:txBody>
          <a:bodyPr/>
          <a:lstStyle/>
          <a:p>
            <a:r>
              <a:rPr lang="en-US" sz="4000">
                <a:solidFill>
                  <a:srgbClr val="FF9900"/>
                </a:solidFill>
                <a:latin typeface="Book Antiqua" pitchFamily="18" charset="0"/>
              </a:rPr>
              <a:t>		</a:t>
            </a:r>
            <a:r>
              <a:rPr lang="en-US" sz="4200">
                <a:solidFill>
                  <a:srgbClr val="FF9900"/>
                </a:solidFill>
                <a:latin typeface="Book Antiqua" pitchFamily="18" charset="0"/>
              </a:rPr>
              <a:t>Types of marriages</a:t>
            </a:r>
            <a:r>
              <a:rPr lang="en-US" sz="4000">
                <a:solidFill>
                  <a:srgbClr val="FF9900"/>
                </a:solidFill>
                <a:latin typeface="Book Antiqua" pitchFamily="18" charset="0"/>
              </a:rPr>
              <a:t> </a:t>
            </a:r>
            <a:br>
              <a:rPr lang="en-US" sz="4000">
                <a:solidFill>
                  <a:srgbClr val="FF9900"/>
                </a:solidFill>
                <a:latin typeface="Book Antiqua" pitchFamily="18" charset="0"/>
              </a:rPr>
            </a:br>
            <a:endParaRPr lang="ru-RU" sz="320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2060575"/>
            <a:ext cx="3695700" cy="5373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Book Antiqua" pitchFamily="18" charset="0"/>
              </a:rPr>
              <a:t>Love match</a:t>
            </a:r>
            <a:r>
              <a:rPr lang="ru-RU" sz="2400">
                <a:latin typeface="Book Antiqua" pitchFamily="18" charset="0"/>
              </a:rPr>
              <a:t> </a:t>
            </a:r>
            <a:endParaRPr lang="en-US" sz="240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Book Antiqua" pitchFamily="18" charset="0"/>
              </a:rPr>
              <a:t>Misalliance</a:t>
            </a:r>
            <a:r>
              <a:rPr lang="ru-RU" sz="2400">
                <a:latin typeface="Book Antiqua" pitchFamily="18" charset="0"/>
              </a:rPr>
              <a:t> </a:t>
            </a:r>
            <a:endParaRPr lang="en-US" sz="240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Book Antiqua" pitchFamily="18" charset="0"/>
              </a:rPr>
              <a:t>A marriage of convenience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Book Antiqua" pitchFamily="18" charset="0"/>
              </a:rPr>
              <a:t>Fictitious (paper</a:t>
            </a:r>
            <a:r>
              <a:rPr lang="ru-RU" sz="2400">
                <a:latin typeface="Book Antiqua" pitchFamily="18" charset="0"/>
              </a:rPr>
              <a:t>)</a:t>
            </a:r>
            <a:r>
              <a:rPr lang="en-US" sz="2400">
                <a:latin typeface="Book Antiqua" pitchFamily="18" charset="0"/>
              </a:rPr>
              <a:t> marriage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Book Antiqua" pitchFamily="18" charset="0"/>
              </a:rPr>
              <a:t>A habitual relation marriage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Book Antiqua" pitchFamily="18" charset="0"/>
              </a:rPr>
              <a:t>Marriage of friends </a:t>
            </a:r>
            <a:endParaRPr lang="ru-RU" sz="2400">
              <a:latin typeface="Book Antiqua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844675"/>
            <a:ext cx="3695700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Book Antiqua" pitchFamily="18" charset="0"/>
              </a:rPr>
              <a:t>a marriage agreed for social, political or economic advantage rather than for love.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Book Antiqua" pitchFamily="18" charset="0"/>
              </a:rPr>
              <a:t>a marriage based on mutual respect and friendship</a:t>
            </a:r>
            <a:r>
              <a:rPr lang="ru-RU" sz="2000">
                <a:latin typeface="Book Antiqua" pitchFamily="18" charset="0"/>
              </a:rPr>
              <a:t> </a:t>
            </a:r>
            <a:endParaRPr lang="en-US" sz="200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Book Antiqua" pitchFamily="18" charset="0"/>
              </a:rPr>
              <a:t>a marriage based on mutual love rather than any other considerations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Book Antiqua" pitchFamily="18" charset="0"/>
              </a:rPr>
              <a:t>untrue, invented, not real relationship, existing only on paper. 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Book Antiqua" pitchFamily="18" charset="0"/>
              </a:rPr>
              <a:t>an unsuitable alliance or marriage</a:t>
            </a:r>
            <a:r>
              <a:rPr lang="ru-RU" sz="2000">
                <a:latin typeface="Book Antiqu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Book Antiqua" pitchFamily="18" charset="0"/>
              </a:rPr>
              <a:t>marriage existing as a habit. </a:t>
            </a:r>
            <a:endParaRPr lang="ru-RU" sz="2000">
              <a:latin typeface="Book Antiqua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4213" y="1196975"/>
            <a:ext cx="7688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                    Match: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/>
      <p:bldP spid="2052" grpId="1" uiExpand="1" build="p"/>
      <p:bldP spid="2053" grpId="0" uiExpand="1" build="p"/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0"/>
            <a:ext cx="62690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8"/>
            <a:ext cx="7704138" cy="685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0"/>
            <a:ext cx="64865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1139</Words>
  <Application>Microsoft Office PowerPoint</Application>
  <PresentationFormat>Экран (4:3)</PresentationFormat>
  <Paragraphs>267</Paragraphs>
  <Slides>34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Tahoma</vt:lpstr>
      <vt:lpstr>Times New Roman</vt:lpstr>
      <vt:lpstr>Wingdings</vt:lpstr>
      <vt:lpstr>Book Antiqua</vt:lpstr>
      <vt:lpstr>Harlow Solid Italic</vt:lpstr>
      <vt:lpstr>Сумерки</vt:lpstr>
      <vt:lpstr>Круги</vt:lpstr>
      <vt:lpstr>Диаграмма Microsoft Graph</vt:lpstr>
      <vt:lpstr>Тема урока: “What keeps a family together? What makes it happy?”</vt:lpstr>
      <vt:lpstr>Topic: Family</vt:lpstr>
      <vt:lpstr>Слайд 3</vt:lpstr>
      <vt:lpstr>  Types of marriages  </vt:lpstr>
      <vt:lpstr>Слайд 5</vt:lpstr>
      <vt:lpstr>Слайд 6</vt:lpstr>
      <vt:lpstr>Слайд 7</vt:lpstr>
      <vt:lpstr>Слайд 8</vt:lpstr>
      <vt:lpstr>Слайд 9</vt:lpstr>
      <vt:lpstr>Слайд 10</vt:lpstr>
      <vt:lpstr>Values Ladder</vt:lpstr>
      <vt:lpstr> Social Research: Family Values</vt:lpstr>
      <vt:lpstr>           Values of the family</vt:lpstr>
      <vt:lpstr>Слайд 14</vt:lpstr>
      <vt:lpstr> Rules and Duties</vt:lpstr>
      <vt:lpstr>Listening Comprehension:</vt:lpstr>
      <vt:lpstr>Analytical Reading</vt:lpstr>
      <vt:lpstr>       Video        Watching:</vt:lpstr>
      <vt:lpstr>           Moral      Dilemma</vt:lpstr>
      <vt:lpstr>   Linguistic Research: Proverbs</vt:lpstr>
      <vt:lpstr>Ways of translating:</vt:lpstr>
      <vt:lpstr>Word to word translation</vt:lpstr>
      <vt:lpstr>Слайд 23</vt:lpstr>
      <vt:lpstr> Metaphorical substitute</vt:lpstr>
      <vt:lpstr>Слайд 25</vt:lpstr>
      <vt:lpstr>Metonymical substitute</vt:lpstr>
      <vt:lpstr>Metaphoric-metonymic                 substitute</vt:lpstr>
      <vt:lpstr>             Conclusion</vt:lpstr>
      <vt:lpstr>                   Tasks:</vt:lpstr>
      <vt:lpstr>5 reasons to keep family traditions:</vt:lpstr>
      <vt:lpstr>     How to keep peace at home?       - Create friendly atmosphere…</vt:lpstr>
      <vt:lpstr>Слайд 32</vt:lpstr>
      <vt:lpstr>       Homework:</vt:lpstr>
      <vt:lpstr>  Believe it or not but…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Family</dc:title>
  <dc:creator>1</dc:creator>
  <cp:lastModifiedBy>Юлька</cp:lastModifiedBy>
  <cp:revision>25</cp:revision>
  <dcterms:created xsi:type="dcterms:W3CDTF">2009-11-21T14:15:53Z</dcterms:created>
  <dcterms:modified xsi:type="dcterms:W3CDTF">2013-02-01T12:35:25Z</dcterms:modified>
</cp:coreProperties>
</file>