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sz="3600" dirty="0">
                <a:solidFill>
                  <a:srgbClr val="7030A0"/>
                </a:solidFill>
              </a:rPr>
              <a:t>Есть ли у тебя дома компьютер</a:t>
            </a:r>
            <a:r>
              <a:rPr lang="ru-RU" sz="3600" dirty="0" smtClean="0">
                <a:solidFill>
                  <a:srgbClr val="7030A0"/>
                </a:solidFill>
              </a:rPr>
              <a:t>? (24 человека)</a:t>
            </a:r>
            <a:endParaRPr lang="ru-RU" sz="3600" dirty="0">
              <a:solidFill>
                <a:srgbClr val="7030A0"/>
              </a:solidFill>
            </a:endParaRP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Есть ли у тебя дома компьютер</c:v>
                </c:pt>
              </c:strCache>
            </c:strRef>
          </c:tx>
          <c:dLbls>
            <c:dLbl>
              <c:idx val="0"/>
              <c:layout>
                <c:manualLayout>
                  <c:x val="0.15484841180566714"/>
                  <c:y val="-2.5349446977490801E-2"/>
                </c:manualLayout>
              </c:layout>
              <c:showVal val="1"/>
            </c:dLbl>
            <c:dLbl>
              <c:idx val="1"/>
              <c:layout>
                <c:manualLayout>
                  <c:x val="2.9200010712946596E-2"/>
                  <c:y val="-2.101733724565568E-2"/>
                </c:manualLayout>
              </c:layout>
              <c:showVal val="1"/>
            </c:dLbl>
            <c:showVal val="1"/>
            <c:showLeaderLines val="1"/>
            <c:leaderLines>
              <c:spPr>
                <a:ln w="34925" cap="flat" cmpd="sng" algn="ctr">
                  <a:solidFill>
                    <a:schemeClr val="accent2"/>
                  </a:solidFill>
                  <a:prstDash val="solid"/>
                </a:ln>
                <a:effectLst>
                  <a:outerShdw blurRad="50800" dist="20000" dir="5400000" rotWithShape="0">
                    <a:srgbClr val="000000">
                      <a:alpha val="42000"/>
                    </a:srgbClr>
                  </a:outerShdw>
                </a:effectLst>
              </c:spPr>
            </c:leaderLines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23</c:v>
                </c:pt>
                <c:pt idx="1">
                  <c:v>1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sz="3600" dirty="0">
                <a:solidFill>
                  <a:srgbClr val="7030A0"/>
                </a:solidFill>
              </a:rPr>
              <a:t>Сколько времени ты проводишь за компьютером?</a:t>
            </a:r>
          </a:p>
        </c:rich>
      </c:tx>
      <c:layout>
        <c:manualLayout>
          <c:xMode val="edge"/>
          <c:yMode val="edge"/>
          <c:x val="0.15302292570571535"/>
          <c:y val="0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Сколько времени ты проводишь за компьютером?</c:v>
                </c:pt>
              </c:strCache>
            </c:strRef>
          </c:tx>
          <c:dLbls>
            <c:dLbl>
              <c:idx val="0"/>
              <c:layout>
                <c:manualLayout>
                  <c:x val="-4.0554796721838343E-2"/>
                  <c:y val="-7.1060986136382981E-2"/>
                </c:manualLayout>
              </c:layout>
              <c:showVal val="1"/>
            </c:dLbl>
            <c:dLbl>
              <c:idx val="1"/>
              <c:layout>
                <c:manualLayout>
                  <c:x val="-6.5276661845840703E-2"/>
                  <c:y val="-1.7660327199192742E-2"/>
                </c:manualLayout>
              </c:layout>
              <c:showVal val="1"/>
            </c:dLbl>
            <c:dLbl>
              <c:idx val="2"/>
              <c:layout>
                <c:manualLayout>
                  <c:x val="1.190342278643741E-2"/>
                  <c:y val="-4.7817766989110923E-2"/>
                </c:manualLayout>
              </c:layout>
              <c:showVal val="1"/>
            </c:dLbl>
            <c:dLbl>
              <c:idx val="3"/>
              <c:layout>
                <c:manualLayout>
                  <c:x val="2.540910064813327E-2"/>
                  <c:y val="-3.3254849834455202E-2"/>
                </c:manualLayout>
              </c:layout>
              <c:showVal val="1"/>
            </c:dLbl>
            <c:showVal val="1"/>
            <c:showLeaderLines val="1"/>
            <c:leaderLines>
              <c:spPr>
                <a:ln w="34925" cap="flat" cmpd="sng" algn="ctr">
                  <a:solidFill>
                    <a:schemeClr val="accent2"/>
                  </a:solidFill>
                  <a:prstDash val="solid"/>
                </a:ln>
                <a:effectLst>
                  <a:outerShdw blurRad="50800" dist="20000" dir="5400000" rotWithShape="0">
                    <a:srgbClr val="000000">
                      <a:alpha val="42000"/>
                    </a:srgbClr>
                  </a:outerShdw>
                </a:effectLst>
              </c:spPr>
            </c:leaderLines>
          </c:dLbls>
          <c:cat>
            <c:strRef>
              <c:f>Лист1!$A$2:$A$5</c:f>
              <c:strCache>
                <c:ptCount val="4"/>
                <c:pt idx="0">
                  <c:v>Всё свободное время</c:v>
                </c:pt>
                <c:pt idx="1">
                  <c:v>До 6 часов</c:v>
                </c:pt>
                <c:pt idx="2">
                  <c:v>3-4 часа</c:v>
                </c:pt>
                <c:pt idx="3">
                  <c:v>Доколо 1 часа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</c:v>
                </c:pt>
                <c:pt idx="1">
                  <c:v>11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sz="2800" dirty="0">
                <a:solidFill>
                  <a:srgbClr val="7030A0"/>
                </a:solidFill>
              </a:rPr>
              <a:t>Преобладающие виды деятельности при работе с компьютером</a:t>
            </a:r>
          </a:p>
        </c:rich>
      </c:tx>
      <c:layout>
        <c:manualLayout>
          <c:xMode val="edge"/>
          <c:yMode val="edge"/>
          <c:x val="0.15424313032299533"/>
          <c:y val="0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8.0488644276608276E-2"/>
          <c:y val="0.27016720774671843"/>
          <c:w val="0.54180834538539824"/>
          <c:h val="0.6345411094075873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Преобладающие виды деятельности при работе с компьютером</c:v>
                </c:pt>
              </c:strCache>
            </c:strRef>
          </c:tx>
          <c:dLbls>
            <c:dLbl>
              <c:idx val="0"/>
              <c:layout>
                <c:manualLayout>
                  <c:x val="-9.6476779688253259E-2"/>
                  <c:y val="-0.11778342653787494"/>
                </c:manualLayout>
              </c:layout>
              <c:showVal val="1"/>
            </c:dLbl>
            <c:dLbl>
              <c:idx val="1"/>
              <c:layout>
                <c:manualLayout>
                  <c:x val="3.053705340403878E-2"/>
                  <c:y val="0.11207746718492928"/>
                </c:manualLayout>
              </c:layout>
              <c:showVal val="1"/>
            </c:dLbl>
            <c:dLbl>
              <c:idx val="2"/>
              <c:layout>
                <c:manualLayout>
                  <c:x val="-1.8230422090095882E-2"/>
                  <c:y val="-3.6059869740481726E-2"/>
                </c:manualLayout>
              </c:layout>
              <c:showVal val="1"/>
            </c:dLbl>
            <c:dLbl>
              <c:idx val="3"/>
              <c:layout>
                <c:manualLayout>
                  <c:x val="4.029882425411109E-2"/>
                  <c:y val="-6.5783538623508359E-2"/>
                </c:manualLayout>
              </c:layout>
              <c:showVal val="1"/>
            </c:dLbl>
            <c:dLbl>
              <c:idx val="5"/>
              <c:layout>
                <c:manualLayout>
                  <c:x val="1.2514194654239648E-2"/>
                  <c:y val="-5.3145883454959589E-2"/>
                </c:manualLayout>
              </c:layout>
              <c:showVal val="1"/>
            </c:dLbl>
            <c:showVal val="1"/>
            <c:showLeaderLines val="1"/>
            <c:leaderLines>
              <c:spPr>
                <a:ln w="34925" cap="flat" cmpd="sng" algn="ctr">
                  <a:solidFill>
                    <a:schemeClr val="accent2"/>
                  </a:solidFill>
                  <a:prstDash val="solid"/>
                </a:ln>
                <a:effectLst>
                  <a:outerShdw blurRad="50800" dist="20000" dir="5400000" rotWithShape="0">
                    <a:srgbClr val="000000">
                      <a:alpha val="42000"/>
                    </a:srgbClr>
                  </a:outerShdw>
                </a:effectLst>
              </c:spPr>
            </c:leaderLines>
          </c:dLbls>
          <c:cat>
            <c:strRef>
              <c:f>Лист1!$A$2:$A$7</c:f>
              <c:strCache>
                <c:ptCount val="6"/>
                <c:pt idx="0">
                  <c:v>Компьютерные игры</c:v>
                </c:pt>
                <c:pt idx="1">
                  <c:v>Общение в социальных сетях</c:v>
                </c:pt>
                <c:pt idx="2">
                  <c:v>Сетевые игры</c:v>
                </c:pt>
                <c:pt idx="3">
                  <c:v>Прослушивание музыки</c:v>
                </c:pt>
                <c:pt idx="4">
                  <c:v>Рисование</c:v>
                </c:pt>
                <c:pt idx="5">
                  <c:v>Печать документов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9</c:v>
                </c:pt>
                <c:pt idx="1">
                  <c:v>17</c:v>
                </c:pt>
                <c:pt idx="2">
                  <c:v>6</c:v>
                </c:pt>
                <c:pt idx="3">
                  <c:v>7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sz="3600" dirty="0">
                <a:solidFill>
                  <a:srgbClr val="7030A0"/>
                </a:solidFill>
              </a:rPr>
              <a:t>Рейтинг использования свободного времени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Рейтинг использования свободного времени</c:v>
                </c:pt>
              </c:strCache>
            </c:strRef>
          </c:tx>
          <c:dLbls>
            <c:dLbl>
              <c:idx val="0"/>
              <c:layout>
                <c:manualLayout>
                  <c:x val="-5.5031536236541861E-2"/>
                  <c:y val="-0.12926900151715912"/>
                </c:manualLayout>
              </c:layout>
              <c:showVal val="1"/>
            </c:dLbl>
            <c:dLbl>
              <c:idx val="1"/>
              <c:layout>
                <c:manualLayout>
                  <c:x val="1.901373935400932E-2"/>
                  <c:y val="3.0655100496779539E-2"/>
                </c:manualLayout>
              </c:layout>
              <c:showVal val="1"/>
            </c:dLbl>
            <c:dLbl>
              <c:idx val="2"/>
              <c:layout>
                <c:manualLayout>
                  <c:x val="-4.8281241630510471E-3"/>
                  <c:y val="6.1053845137685192E-2"/>
                </c:manualLayout>
              </c:layout>
              <c:showVal val="1"/>
            </c:dLbl>
            <c:dLbl>
              <c:idx val="3"/>
              <c:layout>
                <c:manualLayout>
                  <c:x val="3.8545985323263164E-2"/>
                  <c:y val="-0.120561228778787"/>
                </c:manualLayout>
              </c:layout>
              <c:showVal val="1"/>
            </c:dLbl>
            <c:showVal val="1"/>
            <c:showLeaderLines val="1"/>
            <c:leaderLines>
              <c:spPr>
                <a:ln w="34925" cap="flat" cmpd="sng" algn="ctr">
                  <a:solidFill>
                    <a:schemeClr val="accent2"/>
                  </a:solidFill>
                  <a:prstDash val="solid"/>
                </a:ln>
                <a:effectLst>
                  <a:outerShdw blurRad="50800" dist="20000" dir="5400000" rotWithShape="0">
                    <a:srgbClr val="000000">
                      <a:alpha val="42000"/>
                    </a:srgbClr>
                  </a:outerShdw>
                </a:effectLst>
              </c:spPr>
            </c:leaderLines>
          </c:dLbls>
          <c:cat>
            <c:strRef>
              <c:f>Лист1!$A$2:$A$5</c:f>
              <c:strCache>
                <c:ptCount val="4"/>
                <c:pt idx="0">
                  <c:v>Компьютер</c:v>
                </c:pt>
                <c:pt idx="1">
                  <c:v>Занятия спортом</c:v>
                </c:pt>
                <c:pt idx="2">
                  <c:v>Прогулки на воздухе</c:v>
                </c:pt>
                <c:pt idx="3">
                  <c:v>Общение с семьёй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</c:v>
                </c:pt>
                <c:pt idx="1">
                  <c:v>6</c:v>
                </c:pt>
                <c:pt idx="2">
                  <c:v>2</c:v>
                </c:pt>
                <c:pt idx="3">
                  <c:v>6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11/22/2016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11/22/2016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11/22/2016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11/22/2016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11/22/2016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11/22/2016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11/22/2016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11/22/2016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11/22/2016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11/22/2016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11/22/2016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11/22/2016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9800" y="1752600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/>
              <a:t>Подросток и социальные сети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7" name="Picture 1" descr="C:\Users\Юлька\Desktop\1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3810000"/>
            <a:ext cx="5789917" cy="25765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762000"/>
            <a:ext cx="7467600" cy="487375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ru-RU" sz="6000" dirty="0" smtClean="0"/>
          </a:p>
          <a:p>
            <a:pPr algn="ctr">
              <a:buNone/>
            </a:pPr>
            <a:r>
              <a:rPr lang="ru-RU" sz="6000" dirty="0" smtClean="0"/>
              <a:t>Научите детей доверять интуиции</a:t>
            </a:r>
            <a:endParaRPr lang="ru-RU" sz="6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838200"/>
            <a:ext cx="7467600" cy="487375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ru-RU" sz="6000" dirty="0" smtClean="0"/>
          </a:p>
          <a:p>
            <a:pPr algn="ctr">
              <a:buNone/>
            </a:pPr>
            <a:r>
              <a:rPr lang="ru-RU" sz="6000" dirty="0" smtClean="0"/>
              <a:t>Никакой личной информации!</a:t>
            </a:r>
            <a:endParaRPr lang="ru-RU" sz="6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838200"/>
            <a:ext cx="7467600" cy="540715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ru-RU" sz="5400" dirty="0" smtClean="0"/>
          </a:p>
          <a:p>
            <a:pPr algn="ctr">
              <a:buNone/>
            </a:pPr>
            <a:r>
              <a:rPr lang="ru-RU" sz="5400" dirty="0" smtClean="0"/>
              <a:t>Разница между правильным и неправильным одинакова</a:t>
            </a:r>
            <a:endParaRPr lang="ru-RU" sz="5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3400" y="1066800"/>
            <a:ext cx="7467600" cy="487375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ru-RU" sz="5400" dirty="0" smtClean="0"/>
          </a:p>
          <a:p>
            <a:pPr algn="ctr">
              <a:buNone/>
            </a:pPr>
            <a:r>
              <a:rPr lang="ru-RU" sz="5400" dirty="0" smtClean="0"/>
              <a:t>Научите детей уважать других в Интернете</a:t>
            </a:r>
            <a:endParaRPr lang="ru-RU" sz="5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990600"/>
            <a:ext cx="7467600" cy="487375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ru-RU" sz="4800" dirty="0" smtClean="0"/>
          </a:p>
          <a:p>
            <a:pPr algn="ctr">
              <a:buNone/>
            </a:pPr>
            <a:r>
              <a:rPr lang="ru-RU" sz="4800" dirty="0" smtClean="0"/>
              <a:t>Настаивайте, чтобы дети уважали собственность других в Интернете</a:t>
            </a:r>
            <a:endParaRPr lang="ru-RU" sz="4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838200"/>
            <a:ext cx="7467600" cy="52578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ru-RU" sz="5400" dirty="0" smtClean="0"/>
          </a:p>
          <a:p>
            <a:pPr algn="ctr">
              <a:buNone/>
            </a:pPr>
            <a:r>
              <a:rPr lang="ru-RU" sz="5400" dirty="0" smtClean="0"/>
              <a:t>Не следует встречаться с друзьями из Интернета</a:t>
            </a:r>
            <a:endParaRPr lang="ru-RU" sz="5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7696200" cy="487375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ru-RU" sz="4400" dirty="0" smtClean="0"/>
          </a:p>
          <a:p>
            <a:pPr algn="ctr">
              <a:buNone/>
            </a:pPr>
            <a:r>
              <a:rPr lang="ru-RU" sz="4800" dirty="0" smtClean="0"/>
              <a:t>Не все, что дети читают или видят в </a:t>
            </a:r>
          </a:p>
          <a:p>
            <a:pPr algn="ctr">
              <a:buNone/>
            </a:pPr>
            <a:r>
              <a:rPr lang="ru-RU" sz="4800" dirty="0" smtClean="0"/>
              <a:t>Интернете — правда.</a:t>
            </a:r>
            <a:endParaRPr lang="ru-RU" sz="4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7620000" cy="487375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ru-RU" sz="4400" dirty="0" smtClean="0"/>
          </a:p>
          <a:p>
            <a:pPr algn="ctr">
              <a:buNone/>
            </a:pPr>
            <a:endParaRPr lang="ru-RU" sz="4400" dirty="0" smtClean="0"/>
          </a:p>
          <a:p>
            <a:pPr algn="ctr">
              <a:buNone/>
            </a:pPr>
            <a:r>
              <a:rPr lang="ru-RU" sz="5400" dirty="0" smtClean="0"/>
              <a:t>Современные </a:t>
            </a:r>
          </a:p>
          <a:p>
            <a:pPr algn="ctr">
              <a:buNone/>
            </a:pPr>
            <a:r>
              <a:rPr lang="ru-RU" sz="5400" dirty="0" smtClean="0"/>
              <a:t>программы!</a:t>
            </a:r>
            <a:endParaRPr lang="ru-RU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>Статистические </a:t>
            </a:r>
            <a:r>
              <a:rPr lang="ru-RU" sz="4000" b="1" dirty="0" smtClean="0"/>
              <a:t>данные</a:t>
            </a:r>
            <a:br>
              <a:rPr lang="ru-RU" sz="4000" b="1" dirty="0" smtClean="0"/>
            </a:br>
            <a:r>
              <a:rPr lang="ru-RU" sz="4000" b="1" dirty="0" smtClean="0"/>
              <a:t>(соц.сеть </a:t>
            </a:r>
            <a:r>
              <a:rPr lang="ru-RU" sz="4000" b="1" dirty="0" err="1" smtClean="0"/>
              <a:t>Вконтакте</a:t>
            </a:r>
            <a:r>
              <a:rPr lang="ru-RU" sz="4000" b="1" dirty="0" smtClean="0"/>
              <a:t>)</a:t>
            </a:r>
            <a:r>
              <a:rPr lang="ru-RU" sz="4000" b="1" dirty="0" smtClean="0"/>
              <a:t> 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i="1" dirty="0" smtClean="0"/>
              <a:t>Всего: </a:t>
            </a:r>
            <a:r>
              <a:rPr lang="ru-RU" sz="3600" dirty="0" smtClean="0"/>
              <a:t>18 человек</a:t>
            </a:r>
          </a:p>
          <a:p>
            <a:r>
              <a:rPr lang="ru-RU" sz="3600" dirty="0" smtClean="0"/>
              <a:t>Четверг – 23.30 – 11 человек</a:t>
            </a:r>
          </a:p>
          <a:p>
            <a:r>
              <a:rPr lang="ru-RU" sz="3600" dirty="0" smtClean="0"/>
              <a:t> Пятница - 23-30 – 13 человек</a:t>
            </a:r>
          </a:p>
          <a:p>
            <a:r>
              <a:rPr lang="ru-RU" sz="3600" dirty="0" smtClean="0"/>
              <a:t> Суббота – 24.00  - 13 человек</a:t>
            </a:r>
          </a:p>
          <a:p>
            <a:r>
              <a:rPr lang="ru-RU" sz="3600" dirty="0" smtClean="0"/>
              <a:t> Воскресенье – 10.00 – 3 чел. </a:t>
            </a:r>
          </a:p>
          <a:p>
            <a:pPr>
              <a:buNone/>
            </a:pPr>
            <a:r>
              <a:rPr lang="ru-RU" sz="3600" dirty="0" smtClean="0"/>
              <a:t>                             24.00 – 11 чел. </a:t>
            </a:r>
          </a:p>
          <a:p>
            <a:pPr algn="ctr"/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7467600" cy="114300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838200" y="228600"/>
          <a:ext cx="7467600" cy="6245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304800"/>
          <a:ext cx="7467600" cy="6169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228600"/>
          <a:ext cx="7467600" cy="6245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228600"/>
          <a:ext cx="7467600" cy="6245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99060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Статистика по России:</a:t>
            </a:r>
            <a:endParaRPr lang="ru-RU" sz="44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153400" cy="5407152"/>
          </a:xfrm>
        </p:spPr>
        <p:txBody>
          <a:bodyPr>
            <a:normAutofit fontScale="92500"/>
          </a:bodyPr>
          <a:lstStyle/>
          <a:p>
            <a:r>
              <a:rPr lang="ru-RU" sz="2600" dirty="0" smtClean="0"/>
              <a:t>около </a:t>
            </a:r>
            <a:r>
              <a:rPr lang="ru-RU" sz="2600" b="1" dirty="0" smtClean="0"/>
              <a:t>50%</a:t>
            </a:r>
            <a:r>
              <a:rPr lang="ru-RU" sz="2600" dirty="0" smtClean="0"/>
              <a:t> детей выходят в Сеть </a:t>
            </a:r>
            <a:r>
              <a:rPr lang="ru-RU" sz="2600" u="sng" dirty="0" smtClean="0"/>
              <a:t>без контроля </a:t>
            </a:r>
            <a:r>
              <a:rPr lang="ru-RU" sz="2600" dirty="0" smtClean="0"/>
              <a:t>взрослых;</a:t>
            </a:r>
          </a:p>
          <a:p>
            <a:pPr lvl="0"/>
            <a:r>
              <a:rPr lang="ru-RU" sz="2600" b="1" dirty="0" smtClean="0"/>
              <a:t>28%</a:t>
            </a:r>
            <a:r>
              <a:rPr lang="ru-RU" sz="2600" dirty="0" smtClean="0"/>
              <a:t> из вышедших в Интернет детей "</a:t>
            </a:r>
            <a:r>
              <a:rPr lang="ru-RU" sz="2600" dirty="0" err="1" smtClean="0"/>
              <a:t>серфят</a:t>
            </a:r>
            <a:r>
              <a:rPr lang="ru-RU" sz="2600" dirty="0" smtClean="0"/>
              <a:t>" в поисках "клубнички", </a:t>
            </a:r>
            <a:r>
              <a:rPr lang="ru-RU" sz="2600" b="1" dirty="0" smtClean="0"/>
              <a:t>19%</a:t>
            </a:r>
            <a:r>
              <a:rPr lang="ru-RU" sz="2600" dirty="0" smtClean="0"/>
              <a:t> детей иногда посещают </a:t>
            </a:r>
            <a:r>
              <a:rPr lang="ru-RU" sz="2600" dirty="0" err="1" smtClean="0"/>
              <a:t>порносайты</a:t>
            </a:r>
            <a:r>
              <a:rPr lang="ru-RU" sz="2600" dirty="0" smtClean="0"/>
              <a:t>, еще </a:t>
            </a:r>
            <a:r>
              <a:rPr lang="ru-RU" sz="2600" b="1" dirty="0" smtClean="0"/>
              <a:t>9%</a:t>
            </a:r>
            <a:r>
              <a:rPr lang="ru-RU" sz="2600" dirty="0" smtClean="0"/>
              <a:t> делают это регулярно;</a:t>
            </a:r>
          </a:p>
          <a:p>
            <a:pPr lvl="0"/>
            <a:r>
              <a:rPr lang="ru-RU" sz="2600" b="1" dirty="0" smtClean="0"/>
              <a:t>38%</a:t>
            </a:r>
            <a:r>
              <a:rPr lang="ru-RU" sz="2600" dirty="0" smtClean="0"/>
              <a:t> детей, просматривают страницы о насилии;</a:t>
            </a:r>
          </a:p>
          <a:p>
            <a:pPr lvl="0"/>
            <a:r>
              <a:rPr lang="ru-RU" sz="2600" b="1" dirty="0" smtClean="0"/>
              <a:t>16%</a:t>
            </a:r>
            <a:r>
              <a:rPr lang="ru-RU" sz="2600" dirty="0" smtClean="0"/>
              <a:t> детей просматривают страницы с расистским содержимым;</a:t>
            </a:r>
          </a:p>
          <a:p>
            <a:pPr lvl="0"/>
            <a:r>
              <a:rPr lang="ru-RU" sz="2600" b="1" dirty="0" smtClean="0"/>
              <a:t>26%</a:t>
            </a:r>
            <a:r>
              <a:rPr lang="ru-RU" sz="2600" dirty="0" smtClean="0"/>
              <a:t> детей участвуют в чатах о сексе;</a:t>
            </a:r>
          </a:p>
          <a:p>
            <a:pPr lvl="0"/>
            <a:r>
              <a:rPr lang="ru-RU" sz="2600" b="1" dirty="0" smtClean="0"/>
              <a:t>14.5%</a:t>
            </a:r>
            <a:r>
              <a:rPr lang="ru-RU" sz="2600" dirty="0" smtClean="0"/>
              <a:t> детей, назначали встречи с незнакомцами через Интернет, </a:t>
            </a:r>
            <a:r>
              <a:rPr lang="ru-RU" sz="2600" b="1" dirty="0" smtClean="0"/>
              <a:t>10%</a:t>
            </a:r>
            <a:r>
              <a:rPr lang="ru-RU" sz="2600" dirty="0" smtClean="0"/>
              <a:t> из них ходили на встречи в одиночку, а </a:t>
            </a:r>
            <a:r>
              <a:rPr lang="ru-RU" sz="2600" b="1" dirty="0" smtClean="0"/>
              <a:t>7%</a:t>
            </a:r>
            <a:r>
              <a:rPr lang="ru-RU" sz="2600" dirty="0" smtClean="0"/>
              <a:t> никому не сообщили, что с кем–то встречаются.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91440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Опасности Интернета</a:t>
            </a:r>
            <a:endParaRPr lang="ru-RU" sz="44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848600" cy="540715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Сайты порнографической направленности</a:t>
            </a:r>
            <a:r>
              <a:rPr lang="ru-RU" dirty="0" smtClean="0"/>
              <a:t>;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Сайты, разжигающие национальную рознь </a:t>
            </a:r>
            <a:r>
              <a:rPr lang="ru-RU" dirty="0" smtClean="0"/>
              <a:t>и расовое неприятие: экстремизм, национализм, фашизм.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Депрессивные молодежные течения. </a:t>
            </a:r>
            <a:r>
              <a:rPr lang="ru-RU" dirty="0" smtClean="0"/>
              <a:t>Ребенок может поверить, что шрамы – лучшее украшение, а суицид – всего лишь способ избавления от проблем.</a:t>
            </a:r>
          </a:p>
          <a:p>
            <a:r>
              <a:rPr lang="ru-RU" dirty="0" smtClean="0"/>
              <a:t> </a:t>
            </a:r>
            <a:r>
              <a:rPr lang="ru-RU" b="1" dirty="0" smtClean="0">
                <a:solidFill>
                  <a:srgbClr val="7030A0"/>
                </a:solidFill>
              </a:rPr>
              <a:t>Наркотики.</a:t>
            </a:r>
            <a:r>
              <a:rPr lang="ru-RU" dirty="0" smtClean="0"/>
              <a:t> Интернет пестрит новостями о так называемой "пользе” употребления марихуаны, рецептами и советами изготовления "зелья”.</a:t>
            </a:r>
          </a:p>
          <a:p>
            <a:r>
              <a:rPr lang="ru-RU" dirty="0" smtClean="0"/>
              <a:t> </a:t>
            </a:r>
            <a:r>
              <a:rPr lang="ru-RU" b="1" dirty="0" smtClean="0">
                <a:solidFill>
                  <a:srgbClr val="7030A0"/>
                </a:solidFill>
              </a:rPr>
              <a:t>Сайты знакомств. </a:t>
            </a:r>
            <a:r>
              <a:rPr lang="ru-RU" dirty="0" smtClean="0"/>
              <a:t>Виртуальное общение разрушает способность к общению реальному, "убивает” коммуникативные навыки подростка.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Секты.</a:t>
            </a:r>
            <a:r>
              <a:rPr lang="ru-RU" dirty="0" smtClean="0"/>
              <a:t> Виртуальный собеседник не схватит за руку, но ему вполне по силам "проникнуть в мысли” и повлиять на взгляды на мир.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</a:rPr>
              <a:t>С чего начать?</a:t>
            </a:r>
            <a:endParaRPr lang="ru-RU" sz="48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620000" cy="517855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ru-RU" sz="4800" dirty="0" smtClean="0"/>
          </a:p>
          <a:p>
            <a:pPr algn="ctr">
              <a:buNone/>
            </a:pPr>
            <a:r>
              <a:rPr lang="ru-RU" sz="4800" dirty="0" smtClean="0"/>
              <a:t>Поощряйте детей делиться с вами их опытом в Интернете. Посещайте Сеть вместе с детьми.</a:t>
            </a:r>
            <a:endParaRPr lang="ru-RU" sz="4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73</TotalTime>
  <Words>376</Words>
  <Application>Microsoft Office PowerPoint</Application>
  <PresentationFormat>Экран (4:3)</PresentationFormat>
  <Paragraphs>63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Эркер</vt:lpstr>
      <vt:lpstr>Подросток и социальные сети</vt:lpstr>
      <vt:lpstr>Статистические данные (соц.сеть Вконтакте) </vt:lpstr>
      <vt:lpstr>Слайд 3</vt:lpstr>
      <vt:lpstr>Слайд 4</vt:lpstr>
      <vt:lpstr>Слайд 5</vt:lpstr>
      <vt:lpstr>Слайд 6</vt:lpstr>
      <vt:lpstr>Статистика по России:</vt:lpstr>
      <vt:lpstr>Опасности Интернета</vt:lpstr>
      <vt:lpstr>С чего начать?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Подросток и социальные сети</dc:title>
  <dc:creator>Юлька</dc:creator>
  <cp:lastModifiedBy>User</cp:lastModifiedBy>
  <cp:revision>9</cp:revision>
  <dcterms:created xsi:type="dcterms:W3CDTF">2016-11-21T06:31:51Z</dcterms:created>
  <dcterms:modified xsi:type="dcterms:W3CDTF">2016-11-22T03:26:51Z</dcterms:modified>
</cp:coreProperties>
</file>