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8" r:id="rId3"/>
    <p:sldId id="269" r:id="rId4"/>
    <p:sldId id="270" r:id="rId5"/>
    <p:sldId id="275" r:id="rId6"/>
    <p:sldId id="271" r:id="rId7"/>
    <p:sldId id="256" r:id="rId8"/>
    <p:sldId id="257" r:id="rId9"/>
    <p:sldId id="258" r:id="rId10"/>
    <p:sldId id="259" r:id="rId11"/>
    <p:sldId id="263" r:id="rId12"/>
    <p:sldId id="260" r:id="rId13"/>
    <p:sldId id="264" r:id="rId14"/>
    <p:sldId id="261" r:id="rId15"/>
    <p:sldId id="267" r:id="rId16"/>
    <p:sldId id="265" r:id="rId17"/>
    <p:sldId id="262" r:id="rId18"/>
    <p:sldId id="266" r:id="rId19"/>
    <p:sldId id="272" r:id="rId20"/>
    <p:sldId id="277" r:id="rId21"/>
    <p:sldId id="273" r:id="rId22"/>
    <p:sldId id="278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FF"/>
    <a:srgbClr val="ECC590"/>
    <a:srgbClr val="FF66FF"/>
    <a:srgbClr val="E27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F574-3169-47D7-AB7E-2F40A2947AEC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BB9A-7086-429B-96E2-B60428010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5017-F0F0-4D62-B68D-36313CC666D0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0794-C954-4ED9-B3FA-1F34C089D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4107-D040-4AF6-B438-A3B202D35499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5489-3C53-4F12-996A-0C021ADB8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EEA5-2C3E-4C9C-86B0-D9D0DBA81A51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29F4-18B9-4DA6-8C71-04D6827D3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8F09-8CA8-4AF4-B848-CB15BDCDBB98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6BF5-830D-4D01-BAD4-644A57FBB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3BA6-00CC-4366-9B3D-886553A06834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A643-E884-486E-87D4-AD43E12F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D910-9363-451B-A04B-E2775408CB6F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3694-4E8A-461E-925B-5BE4F0AD7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8F2C-7039-4065-A578-9BAB8B11E3FF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F3D3-1B3C-4837-8111-BFE38394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47A3-1FF3-4987-BAED-FF931827AE93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BAE9-AFE1-43A2-8A4A-79703C8B3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6370-7B56-4F8C-8F0E-28425A98BA14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0BDB-0F74-42FE-9E0A-AB5F284BA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4119-E21F-4C2D-8441-3DFEF1575FD3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ED33-D180-4010-AB60-2E23E66C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4E72E-88EE-4414-9B45-BCD982A92FE1}" type="datetimeFigureOut">
              <a:rPr lang="ru-RU"/>
              <a:pPr>
                <a:defRPr/>
              </a:pPr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63132-989E-422C-B9EF-B84BA3D31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00063" y="1857375"/>
            <a:ext cx="3257550" cy="1143000"/>
          </a:xfrm>
        </p:spPr>
        <p:txBody>
          <a:bodyPr/>
          <a:lstStyle/>
          <a:p>
            <a:r>
              <a:rPr lang="en-US" sz="8800" smtClean="0"/>
              <a:t>Family…</a:t>
            </a:r>
            <a:endParaRPr lang="ru-RU" sz="8800" smtClean="0"/>
          </a:p>
        </p:txBody>
      </p:sp>
      <p:pic>
        <p:nvPicPr>
          <p:cNvPr id="2051" name="Содержимое 3" descr="20090205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642938"/>
            <a:ext cx="4286250" cy="574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Circle a Sacred Fire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11267" name="Содержимое 3" descr="hindu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286125"/>
            <a:ext cx="4643438" cy="3571875"/>
          </a:xfrm>
        </p:spPr>
      </p:pic>
      <p:pic>
        <p:nvPicPr>
          <p:cNvPr id="11268" name="Рисунок 4" descr="img_0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500188"/>
            <a:ext cx="39290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solidFill>
            <a:srgbClr val="ECC590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Dressed in White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12291" name="Содержимое 3" descr="celebrity-wedding-hairsty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714500"/>
            <a:ext cx="4071938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  <a:solidFill>
            <a:schemeClr val="bg2">
              <a:lumMod val="9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Nuptial Mass</a:t>
            </a:r>
            <a:endParaRPr lang="ru-RU" dirty="0" smtClean="0"/>
          </a:p>
        </p:txBody>
      </p:sp>
      <p:pic>
        <p:nvPicPr>
          <p:cNvPr id="13315" name="Содержимое 3" descr="6a00d83451b2c269e20115712626a2970c-8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285875"/>
            <a:ext cx="4786312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0688" cy="2357438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Chuppah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Canopy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Содержимое 3" descr="ceremony.chupp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25813" y="2332038"/>
            <a:ext cx="5818187" cy="4525962"/>
          </a:xfrm>
        </p:spPr>
      </p:pic>
      <p:pic>
        <p:nvPicPr>
          <p:cNvPr id="14340" name="Рисунок 4" descr="chuppah_l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3113"/>
            <a:ext cx="3357563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Frans_wedding_w_chuppah_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8938" y="0"/>
            <a:ext cx="3675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Crowns Attached by a Ribbon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363" name="Содержимое 3" descr="161470637_47b1b1e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0"/>
            <a:ext cx="3857625" cy="6858000"/>
          </a:xfrm>
        </p:spPr>
      </p:pic>
      <p:pic>
        <p:nvPicPr>
          <p:cNvPr id="15364" name="Рисунок 4" descr="crow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4500"/>
            <a:ext cx="3657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wgocr_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071688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5" y="0"/>
            <a:ext cx="5329238" cy="257175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Big Weddings 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A Private Wedding ceremony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Содержимое 3" descr="longest-wedding-t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286125" cy="3429000"/>
          </a:xfrm>
        </p:spPr>
      </p:pic>
      <p:pic>
        <p:nvPicPr>
          <p:cNvPr id="16388" name="Рисунок 4" descr="weddingpart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429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wedding-photography-london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425" y="1905000"/>
            <a:ext cx="34575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66FF"/>
                </a:solidFill>
              </a:rPr>
              <a:t>Vows</a:t>
            </a:r>
            <a:endParaRPr lang="ru-RU" smtClean="0">
              <a:solidFill>
                <a:srgbClr val="FF66FF"/>
              </a:solidFill>
            </a:endParaRPr>
          </a:p>
        </p:txBody>
      </p:sp>
      <p:pic>
        <p:nvPicPr>
          <p:cNvPr id="17411" name="Содержимое 3" descr="photo_frame_wedding_template_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71750"/>
            <a:ext cx="4762500" cy="4286250"/>
          </a:xfrm>
        </p:spPr>
      </p:pic>
      <p:pic>
        <p:nvPicPr>
          <p:cNvPr id="17412" name="Рисунок 4" descr="wedding-bud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714500"/>
            <a:ext cx="43576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Cake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5" name="Содержимое 3" descr="WhiteWeddingCak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3275" y="1717675"/>
            <a:ext cx="4997450" cy="4291013"/>
          </a:xfrm>
        </p:spPr>
      </p:pic>
      <p:pic>
        <p:nvPicPr>
          <p:cNvPr id="18436" name="Рисунок 4" descr="wedding_cakes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143250"/>
            <a:ext cx="20574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 descr="wedding cake pink flow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17160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274638"/>
            <a:ext cx="440055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Honeymoon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9" name="Содержимое 3" descr="4BB57A4A-07BE-4B8C-8EA6-343BCC3944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10000" cy="2857500"/>
          </a:xfrm>
        </p:spPr>
      </p:pic>
      <p:pic>
        <p:nvPicPr>
          <p:cNvPr id="19460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2413000"/>
            <a:ext cx="444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honeymoon-in-go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3071813"/>
            <a:ext cx="4143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Divorce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Adultery</a:t>
            </a:r>
          </a:p>
          <a:p>
            <a:r>
              <a:rPr lang="en-US" smtClean="0">
                <a:solidFill>
                  <a:schemeClr val="bg1"/>
                </a:solidFill>
              </a:rPr>
              <a:t>Desertion</a:t>
            </a:r>
          </a:p>
          <a:p>
            <a:r>
              <a:rPr lang="en-US" smtClean="0">
                <a:solidFill>
                  <a:schemeClr val="bg1"/>
                </a:solidFill>
              </a:rPr>
              <a:t>Drunkenness</a:t>
            </a:r>
          </a:p>
          <a:p>
            <a:r>
              <a:rPr lang="en-US" smtClean="0">
                <a:solidFill>
                  <a:schemeClr val="bg1"/>
                </a:solidFill>
              </a:rPr>
              <a:t>Conviction of a felony</a:t>
            </a:r>
          </a:p>
          <a:p>
            <a:r>
              <a:rPr lang="en-US" smtClean="0">
                <a:solidFill>
                  <a:schemeClr val="bg1"/>
                </a:solidFill>
              </a:rPr>
              <a:t>Cruel 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</a:rPr>
              <a:t>and inhuman treatment</a:t>
            </a:r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0484" name="Рисунок 3" descr="divor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428750"/>
            <a:ext cx="3786188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rgbClr val="00B050"/>
                </a:solidFill>
              </a:rPr>
              <a:t>Family </a:t>
            </a:r>
            <a:r>
              <a:rPr lang="en-US" dirty="0" smtClean="0">
                <a:solidFill>
                  <a:srgbClr val="00B050"/>
                </a:solidFill>
              </a:rPr>
              <a:t>           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mtClean="0"/>
              <a:t>People who are closely related</a:t>
            </a:r>
          </a:p>
          <a:p>
            <a:r>
              <a:rPr lang="en-US" smtClean="0"/>
              <a:t>Mother, father and their children</a:t>
            </a:r>
          </a:p>
          <a:p>
            <a:r>
              <a:rPr lang="en-US" smtClean="0"/>
              <a:t>There is no strict definition – a fabulous phenomenon constantly developing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broken-he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"/>
            <a:ext cx="4714875" cy="3571875"/>
          </a:xfrm>
        </p:spPr>
      </p:pic>
      <p:pic>
        <p:nvPicPr>
          <p:cNvPr id="21507" name="Рисунок 5" descr="divorce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714625"/>
            <a:ext cx="5357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American Family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Individualism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Retirement houses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ECONOMICALLY INDEPENDENT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Dual career families (the gender roles are redefined)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Single-parent families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 transforming institution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Рисунок 3" descr="AmericanFamily_0702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Ukrainian Family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Extended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Skills inherited from parents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husband is a master of the house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same social status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Two-parent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Nuclear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Outside the family</a:t>
            </a:r>
          </a:p>
          <a:p>
            <a:pPr>
              <a:defRPr/>
            </a:pP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Is displaced from the centre of the family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Marriage of convenience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Singular-parent is possible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4581" name="Рисунок 7" descr="5305_5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214313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 descr="5305_5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2000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Family Values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Cohesion</a:t>
            </a:r>
            <a:r>
              <a:rPr lang="en-US" dirty="0" smtClean="0"/>
              <a:t> – being together in one group and nurtured by it</a:t>
            </a:r>
          </a:p>
          <a:p>
            <a:pPr>
              <a:defRPr/>
            </a:pP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Flexibility </a:t>
            </a:r>
            <a:r>
              <a:rPr lang="en-US" dirty="0" smtClean="0"/>
              <a:t>− ability to solve different conflicts</a:t>
            </a:r>
            <a:endParaRPr lang="en-US" b="1" i="1" u="sng" dirty="0" smtClean="0"/>
          </a:p>
          <a:p>
            <a:pPr>
              <a:defRPr/>
            </a:pPr>
            <a:r>
              <a:rPr lang="en-US" b="1" i="1" u="sng" dirty="0" smtClean="0">
                <a:solidFill>
                  <a:schemeClr val="accent2">
                    <a:lumMod val="50000"/>
                  </a:schemeClr>
                </a:solidFill>
              </a:rPr>
              <a:t>Communication </a:t>
            </a:r>
            <a:r>
              <a:rPr lang="en-US" dirty="0" smtClean="0"/>
              <a:t>− to express themselves freely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mtClean="0"/>
              <a:t>Types of families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Nuclear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Extended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Blended (stepfamily)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Same-sex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Childless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Two-parent 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Singular (one) parent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1525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Nuclear Family            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Extended Family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7" name="Содержимое 3" descr="family600d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643063"/>
            <a:ext cx="3841750" cy="4668837"/>
          </a:xfrm>
        </p:spPr>
      </p:pic>
      <p:pic>
        <p:nvPicPr>
          <p:cNvPr id="6148" name="Рисунок 5" descr="family-mulitigeneratio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63"/>
            <a:ext cx="41433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Stages of creating a family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Dating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Courtship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Engagement (arranged marriage is optional)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Wedding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Divorce (if 2 individuals are not able to maintain friendly and loving relationship to each other)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8196" name="Рисунок 3" descr="Wedding Disc Jockey Melboun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CC590"/>
          </a:solidFill>
          <a:ln>
            <a:solidFill>
              <a:srgbClr val="E271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Exchanging of Rings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9" name="Содержимое 3" descr="RhodiumfingerprintWeddingB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2643188"/>
            <a:ext cx="4379912" cy="2659062"/>
          </a:xfrm>
        </p:spPr>
      </p:pic>
      <p:pic>
        <p:nvPicPr>
          <p:cNvPr id="9220" name="Рисунок 4" descr="Wedding-Rings-300-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18573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wedding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857625"/>
            <a:ext cx="3929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3" y="642938"/>
            <a:ext cx="4686300" cy="1857375"/>
          </a:xfrm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Tying of the garments,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joining of hands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43" name="Содержимое 3" descr="tyingthekn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333750" cy="2552700"/>
          </a:xfrm>
        </p:spPr>
      </p:pic>
      <p:pic>
        <p:nvPicPr>
          <p:cNvPr id="10244" name="Рисунок 4" descr="diy-wedding-flowers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357563"/>
            <a:ext cx="4000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green-wedding-dresse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94000"/>
            <a:ext cx="4929188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169</TotalTime>
  <Words>207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Family…</vt:lpstr>
      <vt:lpstr>Family              </vt:lpstr>
      <vt:lpstr>Family Values</vt:lpstr>
      <vt:lpstr>Types of families</vt:lpstr>
      <vt:lpstr>Nuclear Family              Extended Family</vt:lpstr>
      <vt:lpstr>Stages of creating a family</vt:lpstr>
      <vt:lpstr>Слайд 7</vt:lpstr>
      <vt:lpstr>Exchanging of Rings</vt:lpstr>
      <vt:lpstr>Tying of the garments,  joining of hands</vt:lpstr>
      <vt:lpstr>Circle a Sacred Fire</vt:lpstr>
      <vt:lpstr>Dressed in White</vt:lpstr>
      <vt:lpstr>Nuptial Mass</vt:lpstr>
      <vt:lpstr>Chuppah –  a Canopy</vt:lpstr>
      <vt:lpstr>Crowns Attached by a Ribbon</vt:lpstr>
      <vt:lpstr>Big Weddings and  A Private Wedding ceremony</vt:lpstr>
      <vt:lpstr>Vows</vt:lpstr>
      <vt:lpstr>Cake</vt:lpstr>
      <vt:lpstr>Honeymoon</vt:lpstr>
      <vt:lpstr>Divorce</vt:lpstr>
      <vt:lpstr>Слайд 20</vt:lpstr>
      <vt:lpstr>American Family</vt:lpstr>
      <vt:lpstr>Слайд 22</vt:lpstr>
      <vt:lpstr>Ukrainian Family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VIKA</dc:creator>
  <cp:lastModifiedBy>Юлька</cp:lastModifiedBy>
  <cp:revision>46</cp:revision>
  <dcterms:created xsi:type="dcterms:W3CDTF">2010-04-19T15:32:45Z</dcterms:created>
  <dcterms:modified xsi:type="dcterms:W3CDTF">2012-02-13T01:30:36Z</dcterms:modified>
</cp:coreProperties>
</file>