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2" r:id="rId2"/>
    <p:sldId id="275" r:id="rId3"/>
    <p:sldId id="276" r:id="rId4"/>
    <p:sldId id="273" r:id="rId5"/>
    <p:sldId id="259" r:id="rId6"/>
    <p:sldId id="260" r:id="rId7"/>
    <p:sldId id="262" r:id="rId8"/>
    <p:sldId id="284" r:id="rId9"/>
    <p:sldId id="285" r:id="rId10"/>
    <p:sldId id="287" r:id="rId11"/>
    <p:sldId id="263" r:id="rId12"/>
    <p:sldId id="267" r:id="rId13"/>
    <p:sldId id="288" r:id="rId14"/>
    <p:sldId id="289" r:id="rId15"/>
    <p:sldId id="268" r:id="rId16"/>
    <p:sldId id="269" r:id="rId17"/>
    <p:sldId id="270" r:id="rId18"/>
    <p:sldId id="290" r:id="rId19"/>
    <p:sldId id="292" r:id="rId20"/>
    <p:sldId id="271" r:id="rId21"/>
    <p:sldId id="264" r:id="rId22"/>
    <p:sldId id="277" r:id="rId23"/>
    <p:sldId id="27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CC"/>
    <a:srgbClr val="FFCCFF"/>
    <a:srgbClr val="FF3300"/>
    <a:srgbClr val="990033"/>
    <a:srgbClr val="CCECFF"/>
    <a:srgbClr val="CCCCFF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3" autoAdjust="0"/>
    <p:restoredTop sz="94728" autoAdjust="0"/>
  </p:normalViewPr>
  <p:slideViewPr>
    <p:cSldViewPr>
      <p:cViewPr varScale="1">
        <p:scale>
          <a:sx n="69" d="100"/>
          <a:sy n="69" d="100"/>
        </p:scale>
        <p:origin x="-16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2DD0BA-5D33-4E00-B3ED-0859797A6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9ADB4-229E-4AAE-A2A6-C3AEB9802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7A71E6-F2E3-4ECB-9399-CDD78DD925AD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464CF-E42F-4569-A70E-596C81CE9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6782-0EA7-43A5-BEFF-61487FC90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92F4C-F468-4037-9ED0-08D81C2AC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C06B0-E87D-411C-BEF5-624B0C72E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8850-C532-4D0A-93FA-9CC85A519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6ED5-E611-451F-9170-56C6C8D6A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D25E-2B46-4D52-BD0E-5A29FCEBB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6E3F-1966-4104-8EA0-D7236408F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DE67B-7EE6-4DA1-AC98-99FAD34A5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575F6-8807-4CCC-B29E-FF5172095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E054B-FAE3-420E-AB83-AA31016DF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31B6E-6DD4-4D0B-B04B-9D4F1371A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C6576-024D-4C33-8D98-DA5A74B0C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C4310-1192-465C-A9C7-EAFD6A596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3C4B2-84B0-4C66-9170-AC6B2431B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3C33A6-D830-419B-9232-577DF19D3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spect="1" noChangeArrowheads="1" noChangeShapeType="1" noTextEdit="1"/>
          </p:cNvSpPr>
          <p:nvPr/>
        </p:nvSpPr>
        <p:spPr bwMode="auto">
          <a:xfrm rot="-728354">
            <a:off x="1692275" y="3357563"/>
            <a:ext cx="5689600" cy="646112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6" lon="19439995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PASSIVE VOICE</a:t>
            </a:r>
            <a:endParaRPr lang="ru-RU" sz="3600" kern="10">
              <a:ln w="9525">
                <a:round/>
                <a:headEnd/>
                <a:tailEnd/>
              </a:ln>
              <a:solidFill>
                <a:srgbClr val="0000FF"/>
              </a:solidFill>
              <a:latin typeface="Impact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074738" y="5440363"/>
            <a:ext cx="8058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112" anchor="ctr">
            <a:spAutoFit/>
          </a:bodyPr>
          <a:lstStyle/>
          <a:p>
            <a:pPr eaLnBrk="0" hangingPunct="0"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Автор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Ладяева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Эльвира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Гамировна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0" hangingPunct="0">
              <a:defRPr/>
            </a:pPr>
            <a:r>
              <a:rPr lang="ru-RU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Уч.английского</a:t>
            </a:r>
            <a:r>
              <a:rPr lang="ru-RU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языка МОУ Татарской гимназии №14</a:t>
            </a:r>
          </a:p>
        </p:txBody>
      </p:sp>
      <p:pic>
        <p:nvPicPr>
          <p:cNvPr id="2052" name="Picture 14" descr="3315_18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260350"/>
            <a:ext cx="422592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CC"/>
                </a:solidFill>
              </a:rPr>
              <a:t>The newspaper  /</a:t>
            </a:r>
            <a:r>
              <a:rPr lang="en-US" sz="4000" smtClean="0">
                <a:solidFill>
                  <a:srgbClr val="CC0000"/>
                </a:solidFill>
              </a:rPr>
              <a:t>read </a:t>
            </a:r>
            <a:r>
              <a:rPr lang="en-US" sz="4000" smtClean="0">
                <a:solidFill>
                  <a:srgbClr val="0000CC"/>
                </a:solidFill>
              </a:rPr>
              <a:t>/the </a:t>
            </a:r>
            <a:r>
              <a:rPr lang="ru-RU" sz="4000" smtClean="0">
                <a:solidFill>
                  <a:srgbClr val="0000CC"/>
                </a:solidFill>
              </a:rPr>
              <a:t>unemployed person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newspaper </a:t>
            </a:r>
            <a:r>
              <a:rPr lang="en-US" smtClean="0">
                <a:solidFill>
                  <a:srgbClr val="C00000"/>
                </a:solidFill>
              </a:rPr>
              <a:t>is being read </a:t>
            </a:r>
            <a:r>
              <a:rPr lang="en-US" smtClean="0"/>
              <a:t>by the unemployed person. </a:t>
            </a:r>
            <a:endParaRPr lang="ru-RU" smtClean="0"/>
          </a:p>
        </p:txBody>
      </p:sp>
      <p:pic>
        <p:nvPicPr>
          <p:cNvPr id="11268" name="Picture 4" descr="IMAGE4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428750"/>
            <a:ext cx="62674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8AC07C-FD95-4230-B0EB-DF37AE5233F5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12362" name="Group 74"/>
          <p:cNvGraphicFramePr>
            <a:graphicFrameLocks noGrp="1"/>
          </p:cNvGraphicFramePr>
          <p:nvPr>
            <p:ph type="tbl" idx="1"/>
          </p:nvPr>
        </p:nvGraphicFramePr>
        <p:xfrm>
          <a:off x="304800" y="1600200"/>
          <a:ext cx="8229600" cy="4276662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685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228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2324" name="Rectangle 40"/>
          <p:cNvSpPr>
            <a:spLocks noChangeArrowheads="1"/>
          </p:cNvSpPr>
          <p:nvPr/>
        </p:nvSpPr>
        <p:spPr bwMode="auto">
          <a:xfrm>
            <a:off x="2057400" y="990600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 + V3 or V ed   </a:t>
            </a:r>
            <a:endParaRPr lang="ru-RU"/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4067175" y="3933825"/>
            <a:ext cx="4679950" cy="25923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Am/is/ are + V ing</a:t>
            </a:r>
          </a:p>
          <a:p>
            <a:pPr algn="ctr"/>
            <a:r>
              <a:rPr lang="en-US"/>
              <a:t>+		     to be + V3</a:t>
            </a:r>
          </a:p>
          <a:p>
            <a:pPr algn="ctr"/>
            <a:r>
              <a:rPr lang="en-US"/>
              <a:t>______________________</a:t>
            </a:r>
          </a:p>
          <a:p>
            <a:pPr algn="ctr"/>
            <a:r>
              <a:rPr lang="en-US"/>
              <a:t>        Am/is are + being + V3</a:t>
            </a:r>
          </a:p>
          <a:p>
            <a:pPr algn="ctr"/>
            <a:endParaRPr lang="en-US"/>
          </a:p>
          <a:p>
            <a:pPr algn="ctr"/>
            <a:r>
              <a:rPr lang="en-US"/>
              <a:t>Big Ben  </a:t>
            </a:r>
            <a:r>
              <a:rPr lang="en-US">
                <a:solidFill>
                  <a:srgbClr val="993300"/>
                </a:solidFill>
              </a:rPr>
              <a:t>is being reconstructed </a:t>
            </a:r>
            <a:r>
              <a:rPr lang="en-US"/>
              <a:t> now.</a:t>
            </a:r>
          </a:p>
          <a:p>
            <a:pPr algn="ctr"/>
            <a:endParaRPr lang="ru-RU"/>
          </a:p>
        </p:txBody>
      </p:sp>
      <p:sp>
        <p:nvSpPr>
          <p:cNvPr id="12326" name="AutoShape 66"/>
          <p:cNvSpPr>
            <a:spLocks noChangeArrowheads="1"/>
          </p:cNvSpPr>
          <p:nvPr/>
        </p:nvSpPr>
        <p:spPr bwMode="auto">
          <a:xfrm rot="2080747">
            <a:off x="3938588" y="2994025"/>
            <a:ext cx="1933575" cy="638175"/>
          </a:xfrm>
          <a:prstGeom prst="rightArrow">
            <a:avLst>
              <a:gd name="adj1" fmla="val 50000"/>
              <a:gd name="adj2" fmla="val 5312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2" grpId="0" animBg="1"/>
      <p:bldP spid="1235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13E1E0-ABDB-4329-B9D1-A7F517FEC0AB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21546" name="Group 42"/>
          <p:cNvGraphicFramePr>
            <a:graphicFrameLocks noGrp="1"/>
          </p:cNvGraphicFramePr>
          <p:nvPr>
            <p:ph type="tbl" idx="1"/>
          </p:nvPr>
        </p:nvGraphicFramePr>
        <p:xfrm>
          <a:off x="304800" y="1600200"/>
          <a:ext cx="8229600" cy="420522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685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+being+V3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?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3348" name="Rectangle 35"/>
          <p:cNvSpPr>
            <a:spLocks noChangeArrowheads="1"/>
          </p:cNvSpPr>
          <p:nvPr/>
        </p:nvSpPr>
        <p:spPr bwMode="auto">
          <a:xfrm>
            <a:off x="1908175" y="981075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 + V3 or V ed</a:t>
            </a:r>
            <a:endParaRPr lang="ru-RU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203575" y="2205038"/>
            <a:ext cx="6551613" cy="27352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Was /were + V ing</a:t>
            </a:r>
          </a:p>
          <a:p>
            <a:pPr algn="ctr"/>
            <a:r>
              <a:rPr lang="en-US"/>
              <a:t>+                          to be + V3</a:t>
            </a:r>
          </a:p>
          <a:p>
            <a:pPr algn="ctr"/>
            <a:r>
              <a:rPr lang="en-US"/>
              <a:t>______________________</a:t>
            </a:r>
          </a:p>
          <a:p>
            <a:pPr algn="ctr"/>
            <a:r>
              <a:rPr lang="en-US"/>
              <a:t>      Was / were + being + V3</a:t>
            </a:r>
          </a:p>
          <a:p>
            <a:pPr algn="ctr"/>
            <a:endParaRPr lang="en-US"/>
          </a:p>
          <a:p>
            <a:pPr algn="ctr"/>
            <a:r>
              <a:rPr lang="en-US"/>
              <a:t>Westminister Abbey  </a:t>
            </a:r>
            <a:r>
              <a:rPr lang="en-US">
                <a:solidFill>
                  <a:srgbClr val="993300"/>
                </a:solidFill>
              </a:rPr>
              <a:t>was being reconstructed </a:t>
            </a:r>
          </a:p>
          <a:p>
            <a:pPr algn="ctr"/>
            <a:r>
              <a:rPr lang="en-US"/>
              <a:t> when …</a:t>
            </a:r>
            <a:endParaRPr lang="ru-RU"/>
          </a:p>
        </p:txBody>
      </p:sp>
      <p:sp>
        <p:nvSpPr>
          <p:cNvPr id="13350" name="AutoShape 38"/>
          <p:cNvSpPr>
            <a:spLocks noChangeArrowheads="1"/>
          </p:cNvSpPr>
          <p:nvPr/>
        </p:nvSpPr>
        <p:spPr bwMode="auto">
          <a:xfrm rot="-2930163">
            <a:off x="4002882" y="4934744"/>
            <a:ext cx="1049337" cy="485775"/>
          </a:xfrm>
          <a:prstGeom prst="rightArrow">
            <a:avLst>
              <a:gd name="adj1" fmla="val 50000"/>
              <a:gd name="adj2" fmla="val 54003"/>
            </a:avLst>
          </a:prstGeom>
          <a:solidFill>
            <a:srgbClr val="006600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15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0" grpId="0"/>
      <p:bldP spid="21540" grpId="1" animBg="1"/>
      <p:bldP spid="21540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Let’s practise 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3B083-1BBB-4DE2-934B-B217307A5D85}" type="slidenum">
              <a:rPr lang="ru-RU" smtClean="0"/>
              <a:pPr/>
              <a:t>13</a:t>
            </a:fld>
            <a:endParaRPr lang="ru-RU" smtClean="0"/>
          </a:p>
        </p:txBody>
      </p:sp>
      <p:pic>
        <p:nvPicPr>
          <p:cNvPr id="14340" name="Picture 6" descr="C:\Documents and Settings\Дима\Рабочий стол\ГИФ\стрелка.gif"/>
          <p:cNvPicPr>
            <a:picLocks noGrp="1" noChangeAspect="1" noChangeArrowheads="1" noCrop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67188" y="3924300"/>
            <a:ext cx="809625" cy="228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Yesterday </a:t>
            </a:r>
            <a:r>
              <a:rPr lang="en-US" sz="4000" smtClean="0">
                <a:solidFill>
                  <a:srgbClr val="CC0000"/>
                </a:solidFill>
              </a:rPr>
              <a:t>from 5 till 5.30</a:t>
            </a:r>
            <a:r>
              <a:rPr lang="en-US" sz="4000" smtClean="0"/>
              <a:t> </a:t>
            </a:r>
            <a:r>
              <a:rPr lang="en-US" sz="4000" smtClean="0">
                <a:solidFill>
                  <a:srgbClr val="CC0000"/>
                </a:solidFill>
              </a:rPr>
              <a:t>p.m.</a:t>
            </a:r>
            <a:r>
              <a:rPr lang="en-US" sz="4000" smtClean="0"/>
              <a:t>Tom and Ann/</a:t>
            </a:r>
            <a:r>
              <a:rPr lang="ru-RU" sz="4000" smtClean="0">
                <a:solidFill>
                  <a:srgbClr val="CC0000"/>
                </a:solidFill>
              </a:rPr>
              <a:t>protect against the</a:t>
            </a:r>
            <a:r>
              <a:rPr lang="en-US" sz="4000" smtClean="0">
                <a:solidFill>
                  <a:srgbClr val="CC0000"/>
                </a:solidFill>
              </a:rPr>
              <a:t> rain</a:t>
            </a:r>
            <a:r>
              <a:rPr lang="ru-RU" sz="4000" smtClean="0"/>
              <a:t> </a:t>
            </a:r>
            <a:r>
              <a:rPr lang="en-US" sz="4000" smtClean="0"/>
              <a:t>/ the umbrella</a:t>
            </a:r>
            <a:endParaRPr lang="ru-RU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…Tom and Ann </a:t>
            </a:r>
            <a:r>
              <a:rPr lang="en-US" smtClean="0">
                <a:solidFill>
                  <a:srgbClr val="FF0000"/>
                </a:solidFill>
              </a:rPr>
              <a:t>were being </a:t>
            </a:r>
            <a:r>
              <a:rPr lang="en-US" smtClean="0"/>
              <a:t>protected..</a:t>
            </a:r>
            <a:endParaRPr lang="ru-RU" smtClean="0"/>
          </a:p>
        </p:txBody>
      </p:sp>
      <p:pic>
        <p:nvPicPr>
          <p:cNvPr id="15364" name="Picture 4" descr="IMAGE4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714500"/>
            <a:ext cx="7315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3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C86C4-E560-414A-9477-09188B20275D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22572" name="Group 44"/>
          <p:cNvGraphicFramePr>
            <a:graphicFrameLocks noGrp="1"/>
          </p:cNvGraphicFramePr>
          <p:nvPr>
            <p:ph type="tbl" idx="1"/>
          </p:nvPr>
        </p:nvGraphicFramePr>
        <p:xfrm>
          <a:off x="304800" y="1600200"/>
          <a:ext cx="8370888" cy="420522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82708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+being+V3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was /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being+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6420" name="Rectangle 35"/>
          <p:cNvSpPr>
            <a:spLocks noChangeArrowheads="1"/>
          </p:cNvSpPr>
          <p:nvPr/>
        </p:nvSpPr>
        <p:spPr bwMode="auto">
          <a:xfrm>
            <a:off x="2057400" y="990600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 + V3 or V ed</a:t>
            </a:r>
            <a:endParaRPr lang="ru-RU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3492500" y="3662363"/>
            <a:ext cx="5543550" cy="3195637"/>
          </a:xfrm>
          <a:prstGeom prst="rect">
            <a:avLst/>
          </a:prstGeom>
          <a:solidFill>
            <a:schemeClr val="bg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Shall/will have + V3</a:t>
            </a:r>
          </a:p>
          <a:p>
            <a:pPr algn="ctr"/>
            <a:r>
              <a:rPr lang="en-US"/>
              <a:t>+                                   to be + V3</a:t>
            </a:r>
          </a:p>
          <a:p>
            <a:pPr algn="ctr"/>
            <a:r>
              <a:rPr lang="en-US"/>
              <a:t>__________________________</a:t>
            </a:r>
          </a:p>
          <a:p>
            <a:pPr algn="ctr"/>
            <a:r>
              <a:rPr lang="en-US"/>
              <a:t>           Shall/will have  been + V3</a:t>
            </a:r>
          </a:p>
          <a:p>
            <a:pPr algn="ctr"/>
            <a:endParaRPr lang="en-US"/>
          </a:p>
          <a:p>
            <a:pPr algn="ctr"/>
            <a:r>
              <a:rPr lang="en-US"/>
              <a:t>The Tretyakov Gallery</a:t>
            </a:r>
            <a:r>
              <a:rPr lang="en-US">
                <a:solidFill>
                  <a:srgbClr val="993300"/>
                </a:solidFill>
              </a:rPr>
              <a:t> will have been opened</a:t>
            </a:r>
            <a:r>
              <a:rPr lang="en-US"/>
              <a:t> </a:t>
            </a:r>
          </a:p>
          <a:p>
            <a:pPr algn="ctr"/>
            <a:r>
              <a:rPr lang="en-US"/>
              <a:t>by the 3rd </a:t>
            </a:r>
          </a:p>
          <a:p>
            <a:pPr algn="ctr"/>
            <a:r>
              <a:rPr lang="en-US"/>
              <a:t>of June.</a:t>
            </a:r>
            <a:endParaRPr lang="ru-RU"/>
          </a:p>
        </p:txBody>
      </p:sp>
      <p:sp>
        <p:nvSpPr>
          <p:cNvPr id="16422" name="AutoShape 40"/>
          <p:cNvSpPr>
            <a:spLocks noChangeArrowheads="1"/>
          </p:cNvSpPr>
          <p:nvPr/>
        </p:nvSpPr>
        <p:spPr bwMode="auto">
          <a:xfrm rot="-2461308">
            <a:off x="5795963" y="2420938"/>
            <a:ext cx="504825" cy="936625"/>
          </a:xfrm>
          <a:prstGeom prst="downArrow">
            <a:avLst>
              <a:gd name="adj1" fmla="val 50000"/>
              <a:gd name="adj2" fmla="val 46384"/>
            </a:avLst>
          </a:prstGeom>
          <a:solidFill>
            <a:schemeClr val="bg1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6" grpId="0" animBg="1"/>
      <p:bldP spid="2256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D97A88-FCD6-427E-B4DC-F61A6A5F9310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23593" name="Group 41"/>
          <p:cNvGraphicFramePr>
            <a:graphicFrameLocks noGrp="1"/>
          </p:cNvGraphicFramePr>
          <p:nvPr>
            <p:ph type="tbl" idx="1"/>
          </p:nvPr>
        </p:nvGraphicFramePr>
        <p:xfrm>
          <a:off x="250825" y="1628775"/>
          <a:ext cx="8229600" cy="4321112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685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have   been +V3       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+being+V3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273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was /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being+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7444" name="Rectangle 35"/>
          <p:cNvSpPr>
            <a:spLocks noChangeArrowheads="1"/>
          </p:cNvSpPr>
          <p:nvPr/>
        </p:nvSpPr>
        <p:spPr bwMode="auto">
          <a:xfrm>
            <a:off x="2057400" y="990600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 + V3 or V ed</a:t>
            </a:r>
            <a:endParaRPr lang="ru-RU"/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3419475" y="3933825"/>
            <a:ext cx="4608513" cy="266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Have/has  + V3</a:t>
            </a:r>
          </a:p>
          <a:p>
            <a:pPr algn="ctr"/>
            <a:r>
              <a:rPr lang="en-US"/>
              <a:t>+                           to be + V3</a:t>
            </a:r>
          </a:p>
          <a:p>
            <a:pPr algn="ctr"/>
            <a:r>
              <a:rPr lang="en-US"/>
              <a:t>________________________</a:t>
            </a:r>
          </a:p>
          <a:p>
            <a:pPr algn="ctr"/>
            <a:r>
              <a:rPr lang="en-US"/>
              <a:t>          Have /has + been + V3</a:t>
            </a:r>
          </a:p>
          <a:p>
            <a:pPr algn="ctr"/>
            <a:endParaRPr lang="en-US"/>
          </a:p>
          <a:p>
            <a:pPr algn="ctr"/>
            <a:r>
              <a:rPr lang="en-US"/>
              <a:t>The British Museum </a:t>
            </a:r>
            <a:r>
              <a:rPr lang="en-US">
                <a:solidFill>
                  <a:srgbClr val="FF3300"/>
                </a:solidFill>
              </a:rPr>
              <a:t>was founded</a:t>
            </a:r>
            <a:r>
              <a:rPr lang="en-US"/>
              <a:t> in 1753 .</a:t>
            </a:r>
            <a:endParaRPr lang="ru-RU"/>
          </a:p>
        </p:txBody>
      </p:sp>
      <p:sp>
        <p:nvSpPr>
          <p:cNvPr id="17446" name="AutoShape 37"/>
          <p:cNvSpPr>
            <a:spLocks noChangeArrowheads="1"/>
          </p:cNvSpPr>
          <p:nvPr/>
        </p:nvSpPr>
        <p:spPr bwMode="auto">
          <a:xfrm rot="1427036">
            <a:off x="6877050" y="34290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8" grpId="0" animBg="1"/>
      <p:bldP spid="2358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D57DE-273E-4696-82A6-AFC0481B1143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24618" name="Group 42"/>
          <p:cNvGraphicFramePr>
            <a:graphicFrameLocks noGrp="1"/>
          </p:cNvGraphicFramePr>
          <p:nvPr>
            <p:ph type="tbl" idx="1"/>
          </p:nvPr>
        </p:nvGraphicFramePr>
        <p:xfrm>
          <a:off x="304800" y="1600200"/>
          <a:ext cx="8229600" cy="4349687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685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have   been +V3       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+being+V3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Have / has been 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was /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being+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8468" name="Rectangle 35"/>
          <p:cNvSpPr>
            <a:spLocks noChangeArrowheads="1"/>
          </p:cNvSpPr>
          <p:nvPr/>
        </p:nvSpPr>
        <p:spPr bwMode="auto">
          <a:xfrm>
            <a:off x="2071688" y="1000125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To be + V3 or V ed</a:t>
            </a:r>
            <a:endParaRPr lang="ru-RU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1857375" y="2928938"/>
            <a:ext cx="5451475" cy="3235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B050"/>
                </a:solidFill>
              </a:rPr>
              <a:t>SHE</a:t>
            </a:r>
            <a:r>
              <a:rPr lang="en-US"/>
              <a:t> or </a:t>
            </a:r>
            <a:r>
              <a:rPr lang="en-US">
                <a:solidFill>
                  <a:srgbClr val="00B0F0"/>
                </a:solidFill>
              </a:rPr>
              <a:t>He</a:t>
            </a:r>
            <a:r>
              <a:rPr lang="en-US"/>
              <a:t> Or </a:t>
            </a:r>
            <a:r>
              <a:rPr lang="en-US">
                <a:solidFill>
                  <a:srgbClr val="7030A0"/>
                </a:solidFill>
              </a:rPr>
              <a:t>She </a:t>
            </a:r>
            <a:r>
              <a:rPr lang="en-US"/>
              <a:t> </a:t>
            </a:r>
            <a:r>
              <a:rPr lang="en-US" b="1" u="sng">
                <a:solidFill>
                  <a:srgbClr val="0070C0"/>
                </a:solidFill>
              </a:rPr>
              <a:t>has</a:t>
            </a:r>
            <a:r>
              <a:rPr lang="en-US"/>
              <a:t>  + been + V3or V ed</a:t>
            </a:r>
            <a:endParaRPr lang="ru-RU"/>
          </a:p>
          <a:p>
            <a:pPr algn="ctr"/>
            <a:endParaRPr lang="en-US"/>
          </a:p>
          <a:p>
            <a:pPr algn="ctr"/>
            <a:r>
              <a:rPr lang="en-US">
                <a:solidFill>
                  <a:srgbClr val="002060"/>
                </a:solidFill>
              </a:rPr>
              <a:t>I , we, you, they </a:t>
            </a:r>
            <a:r>
              <a:rPr lang="en-US"/>
              <a:t>+</a:t>
            </a:r>
            <a:r>
              <a:rPr lang="en-US" b="1" u="sng">
                <a:solidFill>
                  <a:srgbClr val="C00000"/>
                </a:solidFill>
              </a:rPr>
              <a:t>have</a:t>
            </a:r>
            <a:r>
              <a:rPr lang="en-US"/>
              <a:t>+ been + V3or V ed</a:t>
            </a:r>
            <a:endParaRPr lang="ru-RU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The room </a:t>
            </a:r>
            <a:r>
              <a:rPr lang="en-US" b="1" u="sng">
                <a:solidFill>
                  <a:srgbClr val="0070C0"/>
                </a:solidFill>
              </a:rPr>
              <a:t>has</a:t>
            </a:r>
            <a:r>
              <a:rPr lang="en-US" b="1" u="sng">
                <a:solidFill>
                  <a:srgbClr val="00B0F0"/>
                </a:solidFill>
              </a:rPr>
              <a:t> </a:t>
            </a:r>
            <a:r>
              <a:rPr lang="en-US" b="1">
                <a:solidFill>
                  <a:srgbClr val="00B0F0"/>
                </a:solidFill>
              </a:rPr>
              <a:t>been </a:t>
            </a:r>
            <a:r>
              <a:rPr lang="en-US"/>
              <a:t>just </a:t>
            </a:r>
            <a:r>
              <a:rPr lang="en-US">
                <a:solidFill>
                  <a:srgbClr val="0070C0"/>
                </a:solidFill>
              </a:rPr>
              <a:t>cleaned</a:t>
            </a:r>
            <a:r>
              <a:rPr lang="en-US"/>
              <a:t> by Tom.</a:t>
            </a:r>
            <a:endParaRPr lang="ru-RU"/>
          </a:p>
        </p:txBody>
      </p:sp>
      <p:sp>
        <p:nvSpPr>
          <p:cNvPr id="18470" name="AutoShape 37"/>
          <p:cNvSpPr>
            <a:spLocks noChangeArrowheads="1"/>
          </p:cNvSpPr>
          <p:nvPr/>
        </p:nvSpPr>
        <p:spPr bwMode="auto">
          <a:xfrm rot="-1119067">
            <a:off x="6694488" y="4078288"/>
            <a:ext cx="1014412" cy="485775"/>
          </a:xfrm>
          <a:prstGeom prst="leftArrow">
            <a:avLst>
              <a:gd name="adj1" fmla="val 50000"/>
              <a:gd name="adj2" fmla="val 52206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2" grpId="0" animBg="1"/>
      <p:bldP spid="246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Let’s practise!</a:t>
            </a:r>
            <a:endParaRPr lang="ru-RU" b="1" smtClean="0">
              <a:solidFill>
                <a:srgbClr val="C00000"/>
              </a:solidFill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34919-2731-4749-B13E-52D6C30A05E4}" type="slidenum">
              <a:rPr lang="ru-RU" smtClean="0"/>
              <a:pPr/>
              <a:t>18</a:t>
            </a:fld>
            <a:endParaRPr lang="ru-RU" smtClean="0"/>
          </a:p>
        </p:txBody>
      </p:sp>
      <p:pic>
        <p:nvPicPr>
          <p:cNvPr id="19460" name="Picture 2" descr="C:\Documents and Settings\Дима\Рабочий стол\ГИФ\из окна.gif"/>
          <p:cNvPicPr>
            <a:picLocks noGrp="1" noChangeAspect="1" noChangeArrowheads="1" noCrop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0" y="1419225"/>
            <a:ext cx="4286250" cy="3143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C0000"/>
                </a:solidFill>
              </a:rPr>
              <a:t>Not long ago</a:t>
            </a:r>
            <a:r>
              <a:rPr lang="en-US" smtClean="0"/>
              <a:t> the key/</a:t>
            </a:r>
            <a:r>
              <a:rPr lang="en-US" smtClean="0">
                <a:solidFill>
                  <a:srgbClr val="CC0000"/>
                </a:solidFill>
              </a:rPr>
              <a:t>lose</a:t>
            </a:r>
            <a:r>
              <a:rPr lang="en-US" smtClean="0"/>
              <a:t>/ Jack</a:t>
            </a:r>
            <a:endParaRPr lang="ru-R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9220" name="Picture 4" descr="IMAGE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62293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6CE01-E6D8-45F0-A6F8-12244C9C9E0D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143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solidFill>
                  <a:srgbClr val="FF3300"/>
                </a:solidFill>
              </a:rPr>
              <a:t/>
            </a:r>
            <a:br>
              <a:rPr lang="ru-RU" sz="4000" smtClean="0">
                <a:solidFill>
                  <a:srgbClr val="FF3300"/>
                </a:solidFill>
              </a:rPr>
            </a:br>
            <a:r>
              <a:rPr lang="ru-RU" sz="4000" smtClean="0">
                <a:solidFill>
                  <a:srgbClr val="FF3300"/>
                </a:solidFill>
              </a:rPr>
              <a:t>Как часто вы используете пассивный залог в своей речи? </a:t>
            </a:r>
            <a:br>
              <a:rPr lang="ru-RU" sz="4000" smtClean="0">
                <a:solidFill>
                  <a:srgbClr val="FF3300"/>
                </a:solidFill>
              </a:rPr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b="1" smtClean="0">
                <a:solidFill>
                  <a:srgbClr val="0070C0"/>
                </a:solidFill>
              </a:rPr>
              <a:t>How often do you use Passive Voice in your speech?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75" y="3429000"/>
            <a:ext cx="7170738" cy="3178175"/>
          </a:xfrm>
        </p:spPr>
        <p:txBody>
          <a:bodyPr/>
          <a:lstStyle/>
          <a:p>
            <a:pPr eaLnBrk="1" hangingPunct="1"/>
            <a:endParaRPr lang="ru-RU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F800C-352B-4589-AF37-83579AFBD1B8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PASSIVE   VOICE</a:t>
            </a:r>
            <a:endParaRPr lang="ru-RU" smtClean="0">
              <a:solidFill>
                <a:srgbClr val="660033"/>
              </a:solidFill>
            </a:endParaRPr>
          </a:p>
        </p:txBody>
      </p:sp>
      <p:graphicFrame>
        <p:nvGraphicFramePr>
          <p:cNvPr id="25645" name="Group 45"/>
          <p:cNvGraphicFramePr>
            <a:graphicFrameLocks noGrp="1"/>
          </p:cNvGraphicFramePr>
          <p:nvPr>
            <p:ph type="tbl" idx="1"/>
          </p:nvPr>
        </p:nvGraphicFramePr>
        <p:xfrm>
          <a:off x="304800" y="1773238"/>
          <a:ext cx="8229600" cy="4207447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133600"/>
                <a:gridCol w="2438400"/>
                <a:gridCol w="6858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P.P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be  +  V3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have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been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+V3       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22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Am/is/are 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being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+V3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Have / has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been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53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Was/were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was /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being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Had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been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2057400" y="990600"/>
            <a:ext cx="480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 + V3 or V ed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5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1835E-759C-4993-BACB-3E701F7B3421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762000"/>
          </a:xfrm>
          <a:solidFill>
            <a:srgbClr val="FFCCFF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PAY   ATTENTION</a:t>
            </a: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933825"/>
            <a:ext cx="8447087" cy="223837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I</a:t>
            </a:r>
            <a:r>
              <a:rPr lang="en-US" sz="2000" smtClean="0">
                <a:solidFill>
                  <a:srgbClr val="993300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have redecorated</a:t>
            </a:r>
            <a:r>
              <a:rPr lang="en-US" sz="2400" smtClean="0">
                <a:solidFill>
                  <a:srgbClr val="993300"/>
                </a:solidFill>
              </a:rPr>
              <a:t> </a:t>
            </a:r>
            <a:r>
              <a:rPr lang="en-US" sz="2400" smtClean="0"/>
              <a:t>my apartment.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The apartment</a:t>
            </a:r>
            <a:r>
              <a:rPr lang="en-US" sz="2400" smtClean="0">
                <a:solidFill>
                  <a:srgbClr val="FF0066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has been redecorated</a:t>
            </a:r>
            <a:r>
              <a:rPr lang="en-US" sz="2400" smtClean="0">
                <a:solidFill>
                  <a:srgbClr val="993300"/>
                </a:solidFill>
              </a:rPr>
              <a:t> by me.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	</a:t>
            </a:r>
            <a:r>
              <a:rPr lang="en-US" sz="2000" b="1" smtClean="0"/>
              <a:t>THE SUBJECT AND THE OBJECT  REPLACED EACH OTHER</a:t>
            </a:r>
            <a:endParaRPr lang="ru-RU" sz="2000" b="1" smtClean="0"/>
          </a:p>
        </p:txBody>
      </p:sp>
      <p:sp>
        <p:nvSpPr>
          <p:cNvPr id="22533" name="Line 8"/>
          <p:cNvSpPr>
            <a:spLocks noChangeShapeType="1"/>
          </p:cNvSpPr>
          <p:nvPr/>
        </p:nvSpPr>
        <p:spPr bwMode="auto">
          <a:xfrm>
            <a:off x="3132138" y="4221163"/>
            <a:ext cx="3598862" cy="503237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 flipH="1">
            <a:off x="3708400" y="4292600"/>
            <a:ext cx="1655763" cy="39528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20487" name="Picture 94" descr="IMAGE455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8175" y="1125538"/>
            <a:ext cx="3810000" cy="28082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13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A0BAA5-6276-4AC7-8674-6CA56B4BE475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en-US" sz="4000" b="1" smtClean="0">
                <a:solidFill>
                  <a:srgbClr val="0070C0"/>
                </a:solidFill>
              </a:rPr>
              <a:t>We have learned ,that Passive Voice is everywhere.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Мы доказали, что употребление страдательного залога –явление частое.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738687"/>
          </a:xfrm>
        </p:spPr>
        <p:txBody>
          <a:bodyPr/>
          <a:lstStyle/>
          <a:p>
            <a:pPr eaLnBrk="1" hangingPunct="1"/>
            <a:endParaRPr lang="ru-RU" sz="3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DAC19-D521-429F-8EBD-9095624072B9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GOOD LUCK!</a:t>
            </a:r>
            <a:endParaRPr lang="ru-RU" smtClean="0"/>
          </a:p>
        </p:txBody>
      </p:sp>
      <p:pic>
        <p:nvPicPr>
          <p:cNvPr id="24581" name="Picture 4" descr="smail_6961915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492375"/>
            <a:ext cx="28575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74CAA9-6C1F-496D-B90A-D9E06A4A90C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70C0"/>
                </a:solidFill>
              </a:rPr>
              <a:t>Нужен ли Страдательный залог в грамматике английского языка?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357188"/>
            <a:ext cx="7772400" cy="1146175"/>
          </a:xfrm>
        </p:spPr>
        <p:txBody>
          <a:bodyPr/>
          <a:lstStyle/>
          <a:p>
            <a:pPr algn="ctr" eaLnBrk="1" hangingPunct="1"/>
            <a:r>
              <a:rPr lang="en-US" smtClean="0">
                <a:solidFill>
                  <a:srgbClr val="FF3300"/>
                </a:solidFill>
              </a:rPr>
              <a:t>Is it necessary to learn the theme Passive Voice?</a:t>
            </a:r>
            <a:endParaRPr lang="ru-RU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7F6BB6-2B68-4172-AA49-863C3AA9C3D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3300"/>
                </a:solidFill>
              </a:rPr>
              <a:t>PASSIVE VOICE</a:t>
            </a:r>
            <a:r>
              <a:rPr lang="en-US" smtClean="0">
                <a:solidFill>
                  <a:srgbClr val="FF3300"/>
                </a:solidFill>
              </a:rPr>
              <a:t> is used when something is done to the subject</a:t>
            </a:r>
            <a:endParaRPr lang="ru-RU" smtClean="0">
              <a:solidFill>
                <a:srgbClr val="FF33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5373688"/>
            <a:ext cx="7772400" cy="792162"/>
          </a:xfrm>
          <a:solidFill>
            <a:srgbClr val="DDDDDD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993300"/>
                </a:solidFill>
              </a:rPr>
              <a:t>    </a:t>
            </a:r>
            <a:r>
              <a:rPr lang="en-US" sz="2400" smtClean="0"/>
              <a:t>The tomato soup </a:t>
            </a:r>
            <a:r>
              <a:rPr lang="en-US" sz="2400" smtClean="0">
                <a:solidFill>
                  <a:srgbClr val="FF3300"/>
                </a:solidFill>
              </a:rPr>
              <a:t>IS BEING EATEN</a:t>
            </a:r>
            <a:r>
              <a:rPr lang="en-US" sz="2400" smtClean="0"/>
              <a:t> with the spoon</a:t>
            </a:r>
            <a:endParaRPr lang="ru-RU" sz="2400" smtClean="0"/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3300"/>
              </a:solidFill>
            </a:endParaRPr>
          </a:p>
        </p:txBody>
      </p:sp>
      <p:pic>
        <p:nvPicPr>
          <p:cNvPr id="5125" name="Picture 8" descr="IMAGE442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2133600"/>
            <a:ext cx="5113337" cy="26558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  <p:bldP spid="512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49229A-0FE9-4413-942B-4D788513167B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333375"/>
            <a:ext cx="7772400" cy="1143000"/>
          </a:xfr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z="3600" smtClean="0"/>
              <a:t>Not long ago the key </a:t>
            </a:r>
            <a:r>
              <a:rPr lang="en-US" sz="3600" smtClean="0">
                <a:solidFill>
                  <a:srgbClr val="FF3300"/>
                </a:solidFill>
              </a:rPr>
              <a:t>has been lost by</a:t>
            </a:r>
            <a:r>
              <a:rPr lang="en-US" sz="3600" smtClean="0"/>
              <a:t> Mr.Fill.</a:t>
            </a:r>
            <a:endParaRPr lang="ru-RU" sz="3600" smtClean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sz="quarter" idx="3"/>
          </p:nvPr>
        </p:nvSpPr>
        <p:spPr>
          <a:xfrm>
            <a:off x="4067175" y="4221163"/>
            <a:ext cx="3810000" cy="1981200"/>
          </a:xfrm>
        </p:spPr>
        <p:txBody>
          <a:bodyPr/>
          <a:lstStyle/>
          <a:p>
            <a:pPr eaLnBrk="1" hangingPunct="1"/>
            <a:endParaRPr lang="ru-RU" sz="2400" smtClean="0"/>
          </a:p>
        </p:txBody>
      </p:sp>
      <p:pic>
        <p:nvPicPr>
          <p:cNvPr id="6149" name="Picture 16" descr="IMAGE450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205038"/>
            <a:ext cx="4608512" cy="2746375"/>
          </a:xfrm>
          <a:noFill/>
        </p:spPr>
      </p:pic>
      <p:sp>
        <p:nvSpPr>
          <p:cNvPr id="6150" name="Rectangle 18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415E57-2C42-46E4-8AC3-B7F650A222A4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THE GENERAL FORMULA</a:t>
            </a:r>
            <a:endParaRPr lang="ru-RU" smtClean="0">
              <a:solidFill>
                <a:srgbClr val="660033"/>
              </a:solidFill>
            </a:endParaRPr>
          </a:p>
        </p:txBody>
      </p:sp>
      <p:sp>
        <p:nvSpPr>
          <p:cNvPr id="7172" name="Rectangle 3" descr="Белый мрамор"/>
          <p:cNvSpPr>
            <a:spLocks noGrp="1" noChangeArrowheads="1"/>
          </p:cNvSpPr>
          <p:nvPr>
            <p:ph sz="half" idx="1"/>
          </p:nvPr>
        </p:nvSpPr>
        <p:spPr>
          <a:xfrm>
            <a:off x="762000" y="1371600"/>
            <a:ext cx="7772400" cy="990600"/>
          </a:xfrm>
          <a:blipFill dpi="0" rotWithShape="0">
            <a:blip r:embed="rId2" cstate="print"/>
            <a:srcRect/>
            <a:tile tx="0" ty="0" sx="100000" sy="100000" flip="none" algn="tl"/>
          </a:blip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660033"/>
                </a:solidFill>
              </a:rPr>
              <a:t>                    </a:t>
            </a:r>
            <a:r>
              <a:rPr lang="en-US" sz="4800" smtClean="0">
                <a:solidFill>
                  <a:srgbClr val="660033"/>
                </a:solidFill>
              </a:rPr>
              <a:t>to BE +  V</a:t>
            </a:r>
            <a:r>
              <a:rPr lang="en-US" sz="4800" b="1" baseline="-25000" smtClean="0">
                <a:solidFill>
                  <a:srgbClr val="660033"/>
                </a:solidFill>
              </a:rPr>
              <a:t>  3  or V ed</a:t>
            </a:r>
          </a:p>
          <a:p>
            <a:pPr eaLnBrk="1" hangingPunct="1">
              <a:buFontTx/>
              <a:buNone/>
            </a:pPr>
            <a:r>
              <a:rPr lang="en-US" sz="2800" b="1" baseline="-25000" smtClean="0">
                <a:solidFill>
                  <a:srgbClr val="660033"/>
                </a:solidFill>
                <a:latin typeface="UniversalMath1 BT" pitchFamily="18" charset="2"/>
              </a:rPr>
              <a:t> </a:t>
            </a:r>
            <a:endParaRPr lang="ru-RU" sz="2800" b="1" baseline="-25000" smtClean="0">
              <a:solidFill>
                <a:srgbClr val="660033"/>
              </a:solidFill>
              <a:latin typeface="UniversalMath1 BT" pitchFamily="18" charset="2"/>
            </a:endParaRPr>
          </a:p>
        </p:txBody>
      </p:sp>
      <p:sp>
        <p:nvSpPr>
          <p:cNvPr id="7173" name="Rectangle 4" descr="Белый мрамор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2590800"/>
            <a:ext cx="7391400" cy="3962400"/>
          </a:xfrm>
          <a:blipFill dpi="0" rotWithShape="0">
            <a:blip r:embed="rId2" cstate="print"/>
            <a:srcRect/>
            <a:tile tx="0" ty="0" sx="100000" sy="100000" flip="none" algn="tl"/>
          </a:blip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 </a:t>
            </a:r>
            <a:r>
              <a:rPr lang="en-US" sz="2400" b="1" smtClean="0">
                <a:solidFill>
                  <a:srgbClr val="660033"/>
                </a:solidFill>
              </a:rPr>
              <a:t>to be </a:t>
            </a:r>
            <a:r>
              <a:rPr lang="en-US" sz="2400" smtClean="0"/>
              <a:t>  is changed according to the tense and the subject :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66"/>
                </a:solidFill>
              </a:rPr>
              <a:t>Present Simple: to be = am / is / are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The flowers are watered by him every day.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66"/>
                </a:solidFill>
              </a:rPr>
              <a:t>Past Simple: to be = was / were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 The flowers were watered by him yesterday.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66"/>
                </a:solidFill>
              </a:rPr>
              <a:t>Future Simple: to be = shall / will be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 The flowers will be  watered by him tomorrow.</a:t>
            </a: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5DEBB3-472B-4494-8030-7F318B397CE3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838200"/>
          </a:xfrm>
          <a:solidFill>
            <a:schemeClr val="bg1"/>
          </a:solidFill>
          <a:ln w="38100">
            <a:solidFill>
              <a:srgbClr val="660033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660033"/>
                </a:solidFill>
              </a:rPr>
              <a:t>ACTIVE   VOICE</a:t>
            </a:r>
            <a:endParaRPr lang="ru-RU" smtClean="0">
              <a:solidFill>
                <a:srgbClr val="660033"/>
              </a:solidFill>
            </a:endParaRPr>
          </a:p>
        </p:txBody>
      </p:sp>
      <p:sp>
        <p:nvSpPr>
          <p:cNvPr id="8196" name="Rectangle 119"/>
          <p:cNvSpPr>
            <a:spLocks noChangeArrowheads="1"/>
          </p:cNvSpPr>
          <p:nvPr/>
        </p:nvSpPr>
        <p:spPr bwMode="auto">
          <a:xfrm>
            <a:off x="1828800" y="6019800"/>
            <a:ext cx="59436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do not exist in Passive Voice</a:t>
            </a:r>
            <a:endParaRPr lang="ru-RU"/>
          </a:p>
        </p:txBody>
      </p:sp>
      <p:graphicFrame>
        <p:nvGraphicFramePr>
          <p:cNvPr id="11548" name="Group 284"/>
          <p:cNvGraphicFramePr>
            <a:graphicFrameLocks noGrp="1"/>
          </p:cNvGraphicFramePr>
          <p:nvPr>
            <p:ph type="tbl" idx="1"/>
          </p:nvPr>
        </p:nvGraphicFramePr>
        <p:xfrm>
          <a:off x="304800" y="1676400"/>
          <a:ext cx="8229600" cy="4119372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  <a:gridCol w="2057400"/>
                <a:gridCol w="1905000"/>
                <a:gridCol w="12192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Simple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Progressive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Perfect  Progr.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Future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V  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Shall/will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have  V3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Present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V (s)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Am/is/are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+ V ing 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Have /has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Past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V 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was / were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+ V ing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Had  V3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Let’s practise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921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AD6E1A-EEEF-4646-9C2F-031408B37BD1}" type="slidenum">
              <a:rPr lang="ru-RU" smtClean="0"/>
              <a:pPr/>
              <a:t>8</a:t>
            </a:fld>
            <a:endParaRPr lang="ru-RU" smtClean="0"/>
          </a:p>
        </p:txBody>
      </p:sp>
      <p:pic>
        <p:nvPicPr>
          <p:cNvPr id="9220" name="Picture 2" descr="C:\Documents and Settings\Дима\Рабочий стол\ГИФ\на книге.gif"/>
          <p:cNvPicPr>
            <a:picLocks noGrp="1" noChangeAspect="1" noChangeArrowheads="1" noCrop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71813" y="2286000"/>
            <a:ext cx="2928937" cy="32019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Music/ listen/ Hippi</a:t>
            </a:r>
            <a:endParaRPr lang="ru-RU" smtClean="0">
              <a:solidFill>
                <a:srgbClr val="0000CC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0"/>
            <a:ext cx="8001000" cy="1554163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buFontTx/>
              <a:buNone/>
              <a:defRPr/>
            </a:pPr>
            <a:r>
              <a:rPr lang="en-US" dirty="0" smtClean="0"/>
              <a:t>Music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is being listened </a:t>
            </a:r>
            <a:r>
              <a:rPr lang="en-US" dirty="0" smtClean="0"/>
              <a:t>by </a:t>
            </a:r>
            <a:r>
              <a:rPr lang="en-US" dirty="0" err="1" smtClean="0"/>
              <a:t>Hippi</a:t>
            </a:r>
            <a:r>
              <a:rPr lang="en-US" dirty="0" smtClean="0"/>
              <a:t> .</a:t>
            </a:r>
            <a:endParaRPr lang="ru-RU" dirty="0" smtClean="0"/>
          </a:p>
        </p:txBody>
      </p:sp>
      <p:pic>
        <p:nvPicPr>
          <p:cNvPr id="10244" name="Picture 4" descr="IMAGE4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838950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7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2" grpId="1"/>
      <p:bldP spid="10243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645</Words>
  <Application>Microsoft Office PowerPoint</Application>
  <PresentationFormat>Экран (4:3)</PresentationFormat>
  <Paragraphs>247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Times New Roman</vt:lpstr>
      <vt:lpstr>Arial</vt:lpstr>
      <vt:lpstr>UniversalMath1 BT</vt:lpstr>
      <vt:lpstr>Оформление по умолчанию</vt:lpstr>
      <vt:lpstr>Слайд 1</vt:lpstr>
      <vt:lpstr>    Как часто вы используете пассивный залог в своей речи?   How often do you use Passive Voice in your speech?</vt:lpstr>
      <vt:lpstr>Нужен ли Страдательный залог в грамматике английского языка?</vt:lpstr>
      <vt:lpstr>PASSIVE VOICE is used when something is done to the subject</vt:lpstr>
      <vt:lpstr>Not long ago the key has been lost by Mr.Fill.</vt:lpstr>
      <vt:lpstr>THE GENERAL FORMULA</vt:lpstr>
      <vt:lpstr>ACTIVE   VOICE</vt:lpstr>
      <vt:lpstr>Let’s practise</vt:lpstr>
      <vt:lpstr>Music/ listen/ Hippi</vt:lpstr>
      <vt:lpstr>The newspaper  /read /the unemployed person</vt:lpstr>
      <vt:lpstr>PASSIVE   VOICE</vt:lpstr>
      <vt:lpstr>PASSIVE   VOICE</vt:lpstr>
      <vt:lpstr>Let’s practise </vt:lpstr>
      <vt:lpstr>Yesterday from 5 till 5.30 p.m.Tom and Ann/protect against the rain / the umbrella</vt:lpstr>
      <vt:lpstr>PASSIVE   VOICE</vt:lpstr>
      <vt:lpstr>PASSIVE   VOICE</vt:lpstr>
      <vt:lpstr>PASSIVE   VOICE</vt:lpstr>
      <vt:lpstr>Let’s practise!</vt:lpstr>
      <vt:lpstr>Not long ago the key/lose/ Jack</vt:lpstr>
      <vt:lpstr>PASSIVE   VOICE</vt:lpstr>
      <vt:lpstr>PAY   ATTENTION</vt:lpstr>
      <vt:lpstr>  We have learned ,that Passive Voice is everywhere.  Мы доказали, что употребление страдательного залога –явление частое.</vt:lpstr>
      <vt:lpstr>Слайд 23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TAS</dc:creator>
  <cp:lastModifiedBy>1</cp:lastModifiedBy>
  <cp:revision>67</cp:revision>
  <dcterms:created xsi:type="dcterms:W3CDTF">2005-10-16T05:06:29Z</dcterms:created>
  <dcterms:modified xsi:type="dcterms:W3CDTF">2011-09-21T00:34:26Z</dcterms:modified>
</cp:coreProperties>
</file>