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2" r:id="rId15"/>
    <p:sldId id="299" r:id="rId16"/>
    <p:sldId id="301" r:id="rId17"/>
    <p:sldId id="303" r:id="rId18"/>
    <p:sldId id="304" r:id="rId19"/>
    <p:sldId id="290" r:id="rId20"/>
    <p:sldId id="276" r:id="rId21"/>
    <p:sldId id="305" r:id="rId22"/>
    <p:sldId id="278" r:id="rId23"/>
    <p:sldId id="279" r:id="rId24"/>
    <p:sldId id="280" r:id="rId25"/>
    <p:sldId id="281" r:id="rId26"/>
    <p:sldId id="291" r:id="rId27"/>
    <p:sldId id="282" r:id="rId28"/>
    <p:sldId id="292" r:id="rId29"/>
    <p:sldId id="284" r:id="rId30"/>
    <p:sldId id="286" r:id="rId31"/>
    <p:sldId id="287" r:id="rId32"/>
    <p:sldId id="298" r:id="rId33"/>
    <p:sldId id="288" r:id="rId34"/>
    <p:sldId id="289" r:id="rId35"/>
    <p:sldId id="293" r:id="rId36"/>
    <p:sldId id="297" r:id="rId37"/>
    <p:sldId id="294" r:id="rId38"/>
    <p:sldId id="295" r:id="rId39"/>
    <p:sldId id="296" r:id="rId40"/>
    <p:sldId id="306" r:id="rId4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0066"/>
    <a:srgbClr val="A50021"/>
    <a:srgbClr val="800000"/>
    <a:srgbClr val="BA2418"/>
    <a:srgbClr val="D2F9C3"/>
    <a:srgbClr val="D3FDC7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60"/>
  </p:normalViewPr>
  <p:slideViewPr>
    <p:cSldViewPr>
      <p:cViewPr varScale="1">
        <p:scale>
          <a:sx n="86" d="100"/>
          <a:sy n="86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15231-8079-4B88-94A5-BE06354FD837}" type="datetimeFigureOut">
              <a:rPr lang="ru-RU"/>
              <a:pPr>
                <a:defRPr/>
              </a:pPr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CB5C4-C0E5-433B-B2B0-84509AA5F8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646B3-736C-409E-B9A3-E78BE08E68F9}" type="datetimeFigureOut">
              <a:rPr lang="ru-RU"/>
              <a:pPr>
                <a:defRPr/>
              </a:pPr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F4026-C0B6-4951-B75A-7F7CD861CB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24AE4-C129-48D2-BB85-6E54F7446DBF}" type="datetimeFigureOut">
              <a:rPr lang="ru-RU"/>
              <a:pPr>
                <a:defRPr/>
              </a:pPr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6E1D-39E9-4F62-8B6E-ECDEB7265E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F2965-B6F7-4C3B-B54A-8715E962FB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769CF-BEA4-4628-9D20-1D511A45C1CE}" type="datetimeFigureOut">
              <a:rPr lang="ru-RU"/>
              <a:pPr>
                <a:defRPr/>
              </a:pPr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B629A-85B1-4E48-9A38-6ECD23411F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E5F30-EAD8-42B5-8FE1-BEFD3534A12C}" type="datetimeFigureOut">
              <a:rPr lang="ru-RU"/>
              <a:pPr>
                <a:defRPr/>
              </a:pPr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2684D-8801-4595-9EBA-39CE3C5C8F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5D724-F913-4FA4-993A-53C2ED730BFB}" type="datetimeFigureOut">
              <a:rPr lang="ru-RU"/>
              <a:pPr>
                <a:defRPr/>
              </a:pPr>
              <a:t>13.02.2013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581F4-E94C-4AAD-A179-939DCB5534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B0DA6-1A35-4803-9055-5BA3402FF66E}" type="datetimeFigureOut">
              <a:rPr lang="ru-RU"/>
              <a:pPr>
                <a:defRPr/>
              </a:pPr>
              <a:t>13.02.2013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B5A07-9DAD-46C5-A4E6-9C161780E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CA741-EF2E-4B0F-836C-B02CCDE741CA}" type="datetimeFigureOut">
              <a:rPr lang="ru-RU"/>
              <a:pPr>
                <a:defRPr/>
              </a:pPr>
              <a:t>13.02.2013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8743C-DF09-40DC-90E7-1998B2E85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D2CAE-103A-4C71-A418-7CED67FBD8CF}" type="datetimeFigureOut">
              <a:rPr lang="ru-RU"/>
              <a:pPr>
                <a:defRPr/>
              </a:pPr>
              <a:t>13.02.2013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00FE2-8566-4C75-8254-5746A2A4AC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C0E7E-50EA-447C-AD41-07C7FF6D975D}" type="datetimeFigureOut">
              <a:rPr lang="ru-RU"/>
              <a:pPr>
                <a:defRPr/>
              </a:pPr>
              <a:t>13.02.2013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88335-4E9E-4CD9-8DFE-501585374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2F30E-016F-4A0F-9DED-96889D126AFD}" type="datetimeFigureOut">
              <a:rPr lang="ru-RU"/>
              <a:pPr>
                <a:defRPr/>
              </a:pPr>
              <a:t>13.02.2013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0836E-D39C-4F25-B5E8-A7F9A2106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ABE3C6-9FF4-423F-B49C-3553DFBBCF49}" type="datetimeFigureOut">
              <a:rPr lang="ru-RU"/>
              <a:pPr>
                <a:defRPr/>
              </a:pPr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885A02B-5F43-4417-9B8B-1656195456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1" r:id="rId2"/>
    <p:sldLayoutId id="2147484020" r:id="rId3"/>
    <p:sldLayoutId id="2147484019" r:id="rId4"/>
    <p:sldLayoutId id="2147484018" r:id="rId5"/>
    <p:sldLayoutId id="2147484017" r:id="rId6"/>
    <p:sldLayoutId id="2147484016" r:id="rId7"/>
    <p:sldLayoutId id="2147484015" r:id="rId8"/>
    <p:sldLayoutId id="2147484014" r:id="rId9"/>
    <p:sldLayoutId id="2147484013" r:id="rId10"/>
    <p:sldLayoutId id="2147484012" r:id="rId11"/>
    <p:sldLayoutId id="2147484023" r:id="rId12"/>
  </p:sldLayoutIdLst>
  <p:transition>
    <p:cover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5.xml"/><Relationship Id="rId7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8.xml"/><Relationship Id="rId5" Type="http://schemas.openxmlformats.org/officeDocument/2006/relationships/slide" Target="slide17.xml"/><Relationship Id="rId4" Type="http://schemas.openxmlformats.org/officeDocument/2006/relationships/slide" Target="slide16.xml"/><Relationship Id="rId9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7" Type="http://schemas.openxmlformats.org/officeDocument/2006/relationships/slide" Target="slide1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slide" Target="slide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29.xml"/><Relationship Id="rId7" Type="http://schemas.openxmlformats.org/officeDocument/2006/relationships/slide" Target="slide35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4.xml"/><Relationship Id="rId5" Type="http://schemas.openxmlformats.org/officeDocument/2006/relationships/slide" Target="slide33.xml"/><Relationship Id="rId4" Type="http://schemas.openxmlformats.org/officeDocument/2006/relationships/slide" Target="slide3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2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684213" y="188913"/>
            <a:ext cx="7772400" cy="2286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800000"/>
                </a:solidFill>
                <a:latin typeface="Arial" charset="0"/>
              </a:rPr>
              <a:t>НЕЛИЧНЫЕ ФОРМЫ ГЛАГОЛА</a:t>
            </a:r>
            <a:endParaRPr lang="ru-RU" sz="3600" b="1" smtClean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25" y="2786063"/>
            <a:ext cx="7820025" cy="3786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632523"/>
                </a:solidFill>
                <a:latin typeface="Franklin Gothic Medium" pitchFamily="34" charset="0"/>
                <a:hlinkClick r:id="rId2" action="ppaction://hlinksldjump"/>
              </a:rPr>
              <a:t>Инфинитив</a:t>
            </a:r>
            <a:endParaRPr lang="ru-RU" sz="2800" b="1" smtClean="0">
              <a:solidFill>
                <a:srgbClr val="632523"/>
              </a:solidFill>
              <a:latin typeface="Franklin Gothic Medium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632523"/>
                </a:solidFill>
                <a:latin typeface="Franklin Gothic Medium" pitchFamily="34" charset="0"/>
                <a:hlinkClick r:id="rId3" action="ppaction://hlinksldjump"/>
              </a:rPr>
              <a:t>Герундий</a:t>
            </a:r>
            <a:endParaRPr lang="ru-RU" sz="2800" b="1" smtClean="0">
              <a:solidFill>
                <a:srgbClr val="632523"/>
              </a:solidFill>
              <a:latin typeface="Franklin Gothic Medium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rgbClr val="632523"/>
                </a:solidFill>
                <a:latin typeface="Franklin Gothic Medium" pitchFamily="34" charset="0"/>
                <a:hlinkClick r:id="rId4" action="ppaction://hlinksldjump"/>
              </a:rPr>
              <a:t>Причастие</a:t>
            </a:r>
            <a:endParaRPr lang="ru-RU" sz="2800" b="1" smtClean="0">
              <a:solidFill>
                <a:srgbClr val="632523"/>
              </a:solidFill>
              <a:latin typeface="Franklin Gothic Medium" pitchFamily="34" charset="0"/>
            </a:endParaRPr>
          </a:p>
          <a:p>
            <a:pPr lvl="1" algn="r" eaLnBrk="1" hangingPunct="1">
              <a:lnSpc>
                <a:spcPct val="90000"/>
              </a:lnSpc>
            </a:pPr>
            <a:r>
              <a:rPr lang="ru-RU" b="1" smtClean="0">
                <a:solidFill>
                  <a:srgbClr val="632523"/>
                </a:solidFill>
                <a:latin typeface="Franklin Gothic Medium" pitchFamily="34" charset="0"/>
              </a:rPr>
              <a:t>                                                                 </a:t>
            </a:r>
            <a:r>
              <a:rPr lang="ru-RU" sz="1600" b="1" smtClean="0">
                <a:solidFill>
                  <a:schemeClr val="tx1"/>
                </a:solidFill>
                <a:latin typeface="Arial" charset="0"/>
              </a:rPr>
              <a:t>Выполнили: </a:t>
            </a:r>
          </a:p>
          <a:p>
            <a:pPr lvl="1" algn="r" eaLnBrk="1" hangingPunct="1">
              <a:lnSpc>
                <a:spcPct val="90000"/>
              </a:lnSpc>
            </a:pPr>
            <a:r>
              <a:rPr lang="ru-RU" sz="1600" b="1" smtClean="0">
                <a:solidFill>
                  <a:schemeClr val="tx1"/>
                </a:solidFill>
                <a:latin typeface="Arial" charset="0"/>
              </a:rPr>
              <a:t>  Учителя английского языка</a:t>
            </a:r>
          </a:p>
          <a:p>
            <a:pPr lvl="1" algn="r" eaLnBrk="1" hangingPunct="1">
              <a:lnSpc>
                <a:spcPct val="90000"/>
              </a:lnSpc>
            </a:pPr>
            <a:r>
              <a:rPr lang="ru-RU" sz="1600" b="1" smtClean="0">
                <a:solidFill>
                  <a:schemeClr val="tx1"/>
                </a:solidFill>
                <a:latin typeface="Arial" charset="0"/>
              </a:rPr>
              <a:t>МАОУ «Гимназия «Исток»</a:t>
            </a:r>
          </a:p>
          <a:p>
            <a:pPr lvl="1" algn="r" eaLnBrk="1" hangingPunct="1">
              <a:lnSpc>
                <a:spcPct val="90000"/>
              </a:lnSpc>
            </a:pPr>
            <a:r>
              <a:rPr lang="ru-RU" sz="1600" b="1" smtClean="0">
                <a:solidFill>
                  <a:schemeClr val="tx1"/>
                </a:solidFill>
                <a:latin typeface="Arial" charset="0"/>
              </a:rPr>
              <a:t>г. Великий Новгород </a:t>
            </a:r>
          </a:p>
          <a:p>
            <a:pPr lvl="1" algn="r" eaLnBrk="1" hangingPunct="1">
              <a:lnSpc>
                <a:spcPct val="90000"/>
              </a:lnSpc>
            </a:pPr>
            <a:r>
              <a:rPr lang="ru-RU" sz="1600" b="1" smtClean="0">
                <a:solidFill>
                  <a:schemeClr val="tx1"/>
                </a:solidFill>
                <a:latin typeface="Arial" charset="0"/>
              </a:rPr>
              <a:t>Марфицина С.В</a:t>
            </a:r>
          </a:p>
          <a:p>
            <a:pPr lvl="1" algn="r" eaLnBrk="1" hangingPunct="1">
              <a:lnSpc>
                <a:spcPct val="90000"/>
              </a:lnSpc>
            </a:pPr>
            <a:r>
              <a:rPr lang="ru-RU" sz="1600" b="1" smtClean="0">
                <a:solidFill>
                  <a:schemeClr val="tx1"/>
                </a:solidFill>
                <a:latin typeface="Arial" charset="0"/>
              </a:rPr>
              <a:t>  Седых Е.В.</a:t>
            </a:r>
          </a:p>
          <a:p>
            <a:pPr lvl="1" algn="r" eaLnBrk="1" hangingPunct="1">
              <a:lnSpc>
                <a:spcPct val="90000"/>
              </a:lnSpc>
            </a:pPr>
            <a:r>
              <a:rPr lang="ru-RU" sz="1600" b="1" smtClean="0">
                <a:solidFill>
                  <a:schemeClr val="tx1"/>
                </a:solidFill>
                <a:latin typeface="Arial" charset="0"/>
              </a:rPr>
              <a:t>Смелкова О.Н.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800000"/>
                </a:solidFill>
                <a:latin typeface="Arial" charset="0"/>
              </a:rPr>
              <a:t>USE THE REQUIRED FORM OF THE INFINITIVE</a:t>
            </a:r>
            <a:br>
              <a:rPr lang="en-US" sz="3200" b="1" smtClean="0">
                <a:solidFill>
                  <a:srgbClr val="800000"/>
                </a:solidFill>
                <a:latin typeface="Arial" charset="0"/>
              </a:rPr>
            </a:br>
            <a:endParaRPr lang="ru-RU" sz="3200" b="1" smtClean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3684" y="1535099"/>
            <a:ext cx="8229600" cy="4878885"/>
          </a:xfrm>
        </p:spPr>
        <p:txBody>
          <a:bodyPr rtlCol="0">
            <a:normAutofit fontScale="25000" lnSpcReduction="20000"/>
          </a:bodyPr>
          <a:lstStyle/>
          <a:p>
            <a:pPr marL="457200" lvl="8" indent="-457200" fontAlgn="base">
              <a:spcAft>
                <a:spcPct val="0"/>
              </a:spcAft>
              <a:buFont typeface="Arial" pitchFamily="34" charset="0"/>
              <a:buNone/>
              <a:defRPr/>
            </a:pPr>
            <a:r>
              <a:rPr lang="en-US" sz="9600" dirty="0" smtClean="0">
                <a:latin typeface="Cambria" pitchFamily="18" charset="0"/>
              </a:rPr>
              <a:t>1.They seemed …  I could hear angry voices from behind the door.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 smtClean="0">
                <a:latin typeface="Cambria" pitchFamily="18" charset="0"/>
              </a:rPr>
              <a:t>                                                b) to quarrel      c) to be quarreled</a:t>
            </a:r>
          </a:p>
          <a:p>
            <a:pPr marL="457200" lvl="1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 smtClean="0">
                <a:latin typeface="Cambria" pitchFamily="18" charset="0"/>
              </a:rPr>
              <a:t>2.They are supposed … at the problem for the last tow months.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 smtClean="0">
                <a:latin typeface="Cambria" pitchFamily="18" charset="0"/>
              </a:rPr>
              <a:t>    a)to have worked                                                      c) to work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 smtClean="0">
                <a:latin typeface="Cambria" pitchFamily="18" charset="0"/>
              </a:rPr>
              <a:t>3. The only sound … was the snoring grandfather in the bedroom.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 smtClean="0">
                <a:latin typeface="Cambria" pitchFamily="18" charset="0"/>
              </a:rPr>
              <a:t>    a)to hear          b) to have heard  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 smtClean="0">
                <a:latin typeface="Cambria" pitchFamily="18" charset="0"/>
              </a:rPr>
              <a:t>4.  You seem … for trouble.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 smtClean="0">
                <a:latin typeface="Cambria" pitchFamily="18" charset="0"/>
              </a:rPr>
              <a:t>    a)to look                                                      c) to have been looking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 smtClean="0">
                <a:latin typeface="Cambria" pitchFamily="18" charset="0"/>
              </a:rPr>
              <a:t>5. I hope … you soon.</a:t>
            </a:r>
          </a:p>
          <a:p>
            <a:pPr marL="457200" lvl="1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dirty="0" smtClean="0">
                <a:latin typeface="Cambria" pitchFamily="18" charset="0"/>
              </a:rPr>
              <a:t>                                      b) to be seen          to have seen</a:t>
            </a:r>
            <a:endParaRPr lang="ru-RU" sz="9600" dirty="0" smtClean="0">
              <a:latin typeface="Cambria" pitchFamily="18" charset="0"/>
            </a:endParaRPr>
          </a:p>
          <a:p>
            <a:pPr marL="457200" lvl="1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 smtClean="0"/>
          </a:p>
          <a:p>
            <a:pPr marL="457200" lvl="1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 smtClean="0"/>
          </a:p>
          <a:p>
            <a:pPr marL="457200" lvl="1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9600" dirty="0" smtClean="0">
                <a:latin typeface="Cambria" pitchFamily="18" charset="0"/>
                <a:hlinkClick r:id="rId2" action="ppaction://hlinksldjump"/>
              </a:rPr>
              <a:t>Упражнения</a:t>
            </a:r>
            <a:endParaRPr lang="ru-RU" sz="9600" dirty="0" smtClean="0">
              <a:latin typeface="Cambria" pitchFamily="18" charset="0"/>
            </a:endParaRPr>
          </a:p>
          <a:p>
            <a:pPr marL="457200" lvl="1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 smtClean="0"/>
          </a:p>
          <a:p>
            <a:pPr marL="457200" lvl="1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14375" y="2071688"/>
            <a:ext cx="2857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a) to be quarrelling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143250" y="3143250"/>
            <a:ext cx="3643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  b)to have been working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12294" name="TextBox 6"/>
          <p:cNvSpPr txBox="1">
            <a:spLocks noChangeArrowheads="1"/>
          </p:cNvSpPr>
          <p:nvPr/>
        </p:nvSpPr>
        <p:spPr bwMode="auto">
          <a:xfrm>
            <a:off x="9572625" y="3929063"/>
            <a:ext cx="184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40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72063" y="4143375"/>
            <a:ext cx="2500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c)to be heard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0313" y="4857750"/>
            <a:ext cx="2974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b) to be looking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12297" name="TextBox 9"/>
          <p:cNvSpPr txBox="1">
            <a:spLocks noChangeArrowheads="1"/>
          </p:cNvSpPr>
          <p:nvPr/>
        </p:nvSpPr>
        <p:spPr bwMode="auto">
          <a:xfrm>
            <a:off x="9429750" y="5572125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40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 flipH="1">
            <a:off x="928688" y="5643563"/>
            <a:ext cx="2571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a) to see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12" name="Стрелка вправо 11">
            <a:hlinkClick r:id="rId3" action="ppaction://hlinksldjump"/>
          </p:cNvPr>
          <p:cNvSpPr/>
          <p:nvPr/>
        </p:nvSpPr>
        <p:spPr>
          <a:xfrm>
            <a:off x="7786688" y="6143625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156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156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156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156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156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357188" y="214313"/>
            <a:ext cx="8229600" cy="1584325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800000"/>
                </a:solidFill>
                <a:latin typeface="Arial" charset="0"/>
              </a:rPr>
              <a:t>STATE THE SYNTACTIC FUNCTION OF </a:t>
            </a:r>
            <a:br>
              <a:rPr lang="en-US" sz="3200" b="1" smtClean="0">
                <a:solidFill>
                  <a:srgbClr val="800000"/>
                </a:solidFill>
                <a:latin typeface="Arial" charset="0"/>
              </a:rPr>
            </a:br>
            <a:r>
              <a:rPr lang="en-US" sz="3200" b="1" smtClean="0">
                <a:solidFill>
                  <a:srgbClr val="800000"/>
                </a:solidFill>
                <a:latin typeface="Arial" charset="0"/>
              </a:rPr>
              <a:t>THE INFINITIVE:</a:t>
            </a:r>
            <a:r>
              <a:rPr lang="ru-RU" sz="3200" b="1" smtClean="0">
                <a:latin typeface="Arial" charset="0"/>
              </a:rPr>
              <a:t/>
            </a:r>
            <a:br>
              <a:rPr lang="ru-RU" sz="3200" b="1" smtClean="0">
                <a:latin typeface="Arial" charset="0"/>
              </a:rPr>
            </a:br>
            <a:endParaRPr lang="ru-RU" sz="3200" b="1" smtClean="0">
              <a:latin typeface="Arial" charset="0"/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357188" y="3571875"/>
            <a:ext cx="8329612" cy="2000250"/>
          </a:xfrm>
        </p:spPr>
        <p:txBody>
          <a:bodyPr/>
          <a:lstStyle/>
          <a:p>
            <a:pPr marL="457200" indent="-457200" eaLnBrk="1" hangingPunct="1">
              <a:buFont typeface="Arial" charset="0"/>
              <a:buNone/>
              <a:defRPr/>
            </a:pPr>
            <a:r>
              <a:rPr lang="ru-RU" sz="2400" dirty="0" smtClean="0">
                <a:latin typeface="Cambria" pitchFamily="18" charset="0"/>
              </a:rPr>
              <a:t>6. </a:t>
            </a:r>
            <a:r>
              <a:rPr lang="en-US" sz="2400" dirty="0" smtClean="0">
                <a:latin typeface="Cambria" pitchFamily="18" charset="0"/>
              </a:rPr>
              <a:t>She needs a place </a:t>
            </a:r>
            <a:r>
              <a:rPr lang="en-US" sz="2400" u="sng" dirty="0" smtClean="0">
                <a:latin typeface="Cambria" pitchFamily="18" charset="0"/>
              </a:rPr>
              <a:t>to live i</a:t>
            </a:r>
            <a:r>
              <a:rPr lang="en-US" sz="2400" dirty="0" smtClean="0">
                <a:latin typeface="Cambria" pitchFamily="18" charset="0"/>
              </a:rPr>
              <a:t>n.</a:t>
            </a:r>
            <a:r>
              <a:rPr lang="ru-RU" sz="2400" dirty="0" smtClean="0">
                <a:latin typeface="Cambria" pitchFamily="18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(определение)</a:t>
            </a:r>
            <a:endParaRPr lang="ru-RU" sz="2000" dirty="0" smtClean="0">
              <a:latin typeface="Arial" charset="0"/>
            </a:endParaRPr>
          </a:p>
          <a:p>
            <a:pPr marL="457200" indent="-457200" eaLnBrk="1" hangingPunct="1">
              <a:buFont typeface="Arial" charset="0"/>
              <a:buNone/>
              <a:defRPr/>
            </a:pPr>
            <a:endParaRPr lang="ru-RU" sz="2000" dirty="0" smtClean="0">
              <a:latin typeface="Arial" charset="0"/>
            </a:endParaRPr>
          </a:p>
          <a:p>
            <a:pPr marL="457200" indent="-457200" eaLnBrk="1" hangingPunct="1">
              <a:buFont typeface="Arial" charset="0"/>
              <a:buNone/>
              <a:defRPr/>
            </a:pPr>
            <a:endParaRPr lang="ru-RU" sz="2000" dirty="0" smtClean="0"/>
          </a:p>
          <a:p>
            <a:pPr marL="457200" indent="-457200" eaLnBrk="1" hangingPunct="1">
              <a:buFont typeface="Arial" charset="0"/>
              <a:buNone/>
              <a:defRPr/>
            </a:pPr>
            <a:endParaRPr lang="ru-RU" sz="2400" dirty="0" smtClean="0">
              <a:latin typeface="Cambria" pitchFamily="18" charset="0"/>
              <a:hlinkClick r:id="rId2" action="ppaction://hlinksldjump"/>
            </a:endParaRPr>
          </a:p>
          <a:p>
            <a:pPr marL="457200" indent="-457200" eaLnBrk="1" hangingPunct="1">
              <a:buFont typeface="Arial" charset="0"/>
              <a:buNone/>
              <a:defRPr/>
            </a:pPr>
            <a:endParaRPr lang="ru-RU" sz="2400" dirty="0" smtClean="0">
              <a:latin typeface="Cambria" pitchFamily="18" charset="0"/>
              <a:hlinkClick r:id="rId2" action="ppaction://hlinksldjump"/>
            </a:endParaRPr>
          </a:p>
          <a:p>
            <a:pPr marL="457200" indent="-457200" eaLnBrk="1" hangingPunct="1">
              <a:buFont typeface="Arial" charset="0"/>
              <a:buNone/>
              <a:defRPr/>
            </a:pPr>
            <a:endParaRPr lang="ru-RU" sz="2400" dirty="0" smtClean="0">
              <a:latin typeface="Cambria" pitchFamily="18" charset="0"/>
              <a:hlinkClick r:id="rId2" action="ppaction://hlinksldjump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57188" y="1785938"/>
            <a:ext cx="73675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ru-RU" sz="2400">
                <a:latin typeface="Cambria" pitchFamily="18" charset="0"/>
              </a:rPr>
              <a:t>2. </a:t>
            </a:r>
            <a:r>
              <a:rPr lang="en-US" sz="2400">
                <a:latin typeface="Cambria" pitchFamily="18" charset="0"/>
              </a:rPr>
              <a:t>I asked him </a:t>
            </a:r>
            <a:r>
              <a:rPr lang="en-US" sz="2400" u="sng">
                <a:latin typeface="Cambria" pitchFamily="18" charset="0"/>
              </a:rPr>
              <a:t>to give </a:t>
            </a:r>
            <a:r>
              <a:rPr lang="en-US" sz="2400">
                <a:latin typeface="Cambria" pitchFamily="18" charset="0"/>
              </a:rPr>
              <a:t>me a magazine.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188" y="1357313"/>
            <a:ext cx="75199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latin typeface="Cambria" pitchFamily="18" charset="0"/>
              </a:rPr>
              <a:t>1 </a:t>
            </a:r>
            <a:r>
              <a:rPr lang="en-US" sz="2400" u="sng" dirty="0">
                <a:latin typeface="Cambria" pitchFamily="18" charset="0"/>
              </a:rPr>
              <a:t>To</a:t>
            </a:r>
            <a:r>
              <a:rPr lang="ru-RU" sz="2400" u="sng" dirty="0">
                <a:latin typeface="Cambria" pitchFamily="18" charset="0"/>
              </a:rPr>
              <a:t> </a:t>
            </a:r>
            <a:r>
              <a:rPr lang="en-US" sz="2400" u="sng" dirty="0">
                <a:latin typeface="Cambria" pitchFamily="18" charset="0"/>
              </a:rPr>
              <a:t>see </a:t>
            </a:r>
            <a:r>
              <a:rPr lang="en-US" sz="2400" dirty="0">
                <a:latin typeface="Cambria" pitchFamily="18" charset="0"/>
              </a:rPr>
              <a:t>means to believe.</a:t>
            </a:r>
            <a:r>
              <a:rPr lang="ru-RU" sz="2400" dirty="0">
                <a:latin typeface="Cambria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(подлежащее)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7188" y="1357313"/>
            <a:ext cx="76723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ru-RU" sz="2400">
                <a:latin typeface="Cambria" pitchFamily="18" charset="0"/>
              </a:rPr>
              <a:t>1. </a:t>
            </a:r>
            <a:r>
              <a:rPr lang="en-US" sz="2400" u="sng">
                <a:latin typeface="Cambria" pitchFamily="18" charset="0"/>
              </a:rPr>
              <a:t>To</a:t>
            </a:r>
            <a:r>
              <a:rPr lang="ru-RU" sz="2400" u="sng">
                <a:latin typeface="Cambria" pitchFamily="18" charset="0"/>
              </a:rPr>
              <a:t> </a:t>
            </a:r>
            <a:r>
              <a:rPr lang="en-US" sz="2400" u="sng">
                <a:latin typeface="Cambria" pitchFamily="18" charset="0"/>
              </a:rPr>
              <a:t>see </a:t>
            </a:r>
            <a:r>
              <a:rPr lang="en-US" sz="2400">
                <a:latin typeface="Cambria" pitchFamily="18" charset="0"/>
              </a:rPr>
              <a:t>means to believe.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7188" y="1785938"/>
            <a:ext cx="87868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latin typeface="Cambria" pitchFamily="18" charset="0"/>
              </a:rPr>
              <a:t>2.</a:t>
            </a:r>
            <a:r>
              <a:rPr lang="en-US" sz="2400" dirty="0">
                <a:latin typeface="Cambria" pitchFamily="18" charset="0"/>
              </a:rPr>
              <a:t>I asked him </a:t>
            </a:r>
            <a:r>
              <a:rPr lang="en-US" sz="2400" u="sng" dirty="0">
                <a:latin typeface="Cambria" pitchFamily="18" charset="0"/>
              </a:rPr>
              <a:t>to give </a:t>
            </a:r>
            <a:r>
              <a:rPr lang="en-US" sz="2400" dirty="0">
                <a:latin typeface="Cambria" pitchFamily="18" charset="0"/>
              </a:rPr>
              <a:t>me a magazine.</a:t>
            </a:r>
            <a:r>
              <a:rPr lang="ru-RU" sz="2400" dirty="0">
                <a:latin typeface="Cambria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(прямое дополнение)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7188" y="2500313"/>
            <a:ext cx="7358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endParaRPr lang="en-US" sz="2400">
              <a:latin typeface="Cambr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2286000"/>
            <a:ext cx="792956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latin typeface="Cambria" pitchFamily="18" charset="0"/>
              </a:rPr>
              <a:t>3.</a:t>
            </a:r>
            <a:r>
              <a:rPr lang="en-US" sz="2400" dirty="0">
                <a:latin typeface="Cambria" pitchFamily="18" charset="0"/>
              </a:rPr>
              <a:t>Our aim was </a:t>
            </a:r>
            <a:r>
              <a:rPr lang="en-US" sz="2400" u="sng" dirty="0">
                <a:latin typeface="Cambria" pitchFamily="18" charset="0"/>
              </a:rPr>
              <a:t>to find </a:t>
            </a:r>
            <a:r>
              <a:rPr lang="en-US" sz="2400" dirty="0">
                <a:latin typeface="Cambria" pitchFamily="18" charset="0"/>
              </a:rPr>
              <a:t>Pete’s house.</a:t>
            </a:r>
            <a:r>
              <a:rPr lang="ru-RU" sz="2400" dirty="0">
                <a:latin typeface="Cambria" pitchFamily="18" charset="0"/>
              </a:rPr>
              <a:t> 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188" y="2214563"/>
            <a:ext cx="87868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latin typeface="Cambria" pitchFamily="18" charset="0"/>
              </a:rPr>
              <a:t>3.</a:t>
            </a:r>
            <a:r>
              <a:rPr lang="en-US" sz="2400" dirty="0">
                <a:latin typeface="Cambria" pitchFamily="18" charset="0"/>
              </a:rPr>
              <a:t>Our aim was </a:t>
            </a:r>
            <a:r>
              <a:rPr lang="en-US" sz="2400" u="sng" dirty="0">
                <a:latin typeface="Cambria" pitchFamily="18" charset="0"/>
              </a:rPr>
              <a:t>to find </a:t>
            </a:r>
            <a:r>
              <a:rPr lang="en-US" sz="2400" dirty="0">
                <a:latin typeface="Cambria" pitchFamily="18" charset="0"/>
              </a:rPr>
              <a:t>Pete’s house.</a:t>
            </a:r>
            <a:r>
              <a:rPr lang="ru-RU" sz="2400" dirty="0">
                <a:latin typeface="Cambria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(часть именного сказуемого)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7188" y="2643188"/>
            <a:ext cx="87868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latin typeface="Cambria" pitchFamily="18" charset="0"/>
              </a:rPr>
              <a:t>4.</a:t>
            </a:r>
            <a:r>
              <a:rPr lang="en-US" sz="2400" u="sng" dirty="0">
                <a:latin typeface="Cambria" pitchFamily="18" charset="0"/>
              </a:rPr>
              <a:t>To be </a:t>
            </a:r>
            <a:r>
              <a:rPr lang="en-US" sz="2400" dirty="0">
                <a:latin typeface="Cambria" pitchFamily="18" charset="0"/>
              </a:rPr>
              <a:t>there on time we must hurry.</a:t>
            </a:r>
            <a:r>
              <a:rPr lang="ru-RU" sz="2400" dirty="0">
                <a:latin typeface="Cambria" pitchFamily="18" charset="0"/>
              </a:rPr>
              <a:t> (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обстоятельство цели)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 flipH="1">
            <a:off x="357188" y="2714625"/>
            <a:ext cx="7286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ru-RU" sz="2400">
                <a:latin typeface="Cambria" pitchFamily="18" charset="0"/>
              </a:rPr>
              <a:t>4.</a:t>
            </a:r>
            <a:r>
              <a:rPr lang="en-US" sz="2400" u="sng">
                <a:latin typeface="Cambria" pitchFamily="18" charset="0"/>
              </a:rPr>
              <a:t>To be </a:t>
            </a:r>
            <a:r>
              <a:rPr lang="en-US" sz="2400">
                <a:latin typeface="Cambria" pitchFamily="18" charset="0"/>
              </a:rPr>
              <a:t>there on time we must hurry.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57188" y="3143250"/>
            <a:ext cx="5643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ru-RU" sz="2400">
                <a:latin typeface="Cambria" pitchFamily="18" charset="0"/>
              </a:rPr>
              <a:t>5. </a:t>
            </a:r>
            <a:r>
              <a:rPr lang="en-US" sz="2400">
                <a:latin typeface="Cambria" pitchFamily="18" charset="0"/>
              </a:rPr>
              <a:t>She agreed </a:t>
            </a:r>
            <a:r>
              <a:rPr lang="en-US" sz="2400" u="sng">
                <a:latin typeface="Cambria" pitchFamily="18" charset="0"/>
              </a:rPr>
              <a:t>to come </a:t>
            </a:r>
            <a:r>
              <a:rPr lang="en-US" sz="2400">
                <a:latin typeface="Cambria" pitchFamily="18" charset="0"/>
              </a:rPr>
              <a:t>at ten.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7188" y="3071813"/>
            <a:ext cx="64293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latin typeface="Cambria" pitchFamily="18" charset="0"/>
              </a:rPr>
              <a:t>5. </a:t>
            </a:r>
            <a:r>
              <a:rPr lang="en-US" sz="2400" dirty="0">
                <a:latin typeface="Cambria" pitchFamily="18" charset="0"/>
              </a:rPr>
              <a:t>She agreed </a:t>
            </a:r>
            <a:r>
              <a:rPr lang="en-US" sz="2400" u="sng" dirty="0">
                <a:latin typeface="Cambria" pitchFamily="18" charset="0"/>
              </a:rPr>
              <a:t>to come </a:t>
            </a:r>
            <a:r>
              <a:rPr lang="en-US" sz="2400" dirty="0">
                <a:latin typeface="Cambria" pitchFamily="18" charset="0"/>
              </a:rPr>
              <a:t>at ten.</a:t>
            </a:r>
            <a:r>
              <a:rPr lang="ru-RU" sz="2400" dirty="0">
                <a:latin typeface="Cambria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(дополнение)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57188" y="3571875"/>
            <a:ext cx="7358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6. </a:t>
            </a:r>
            <a:r>
              <a:rPr lang="en-US" sz="2400">
                <a:latin typeface="Cambria" pitchFamily="18" charset="0"/>
              </a:rPr>
              <a:t>She needs a place </a:t>
            </a:r>
            <a:r>
              <a:rPr lang="en-US" sz="2400" u="sng">
                <a:latin typeface="Cambria" pitchFamily="18" charset="0"/>
              </a:rPr>
              <a:t>to live in.</a:t>
            </a:r>
            <a:endParaRPr lang="ru-RU" sz="2400" u="sng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57188" y="4429125"/>
            <a:ext cx="7215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8</a:t>
            </a:r>
            <a:r>
              <a:rPr lang="en-US" sz="2400">
                <a:latin typeface="Cambria" pitchFamily="18" charset="0"/>
              </a:rPr>
              <a:t>.You should </a:t>
            </a:r>
            <a:r>
              <a:rPr lang="en-US" sz="2400" u="sng">
                <a:latin typeface="Cambria" pitchFamily="18" charset="0"/>
              </a:rPr>
              <a:t>follow</a:t>
            </a:r>
            <a:r>
              <a:rPr lang="en-US" sz="2400">
                <a:latin typeface="Cambria" pitchFamily="18" charset="0"/>
              </a:rPr>
              <a:t> a healthy diet.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0063" y="4357688"/>
            <a:ext cx="8643937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latin typeface="Cambria" pitchFamily="18" charset="0"/>
              </a:rPr>
              <a:t>8</a:t>
            </a:r>
            <a:r>
              <a:rPr lang="en-US" sz="2400" dirty="0">
                <a:latin typeface="Cambria" pitchFamily="18" charset="0"/>
              </a:rPr>
              <a:t>.You should </a:t>
            </a:r>
            <a:r>
              <a:rPr lang="en-US" sz="2400" u="sng" dirty="0">
                <a:latin typeface="Cambria" pitchFamily="18" charset="0"/>
              </a:rPr>
              <a:t>follow</a:t>
            </a:r>
            <a:r>
              <a:rPr lang="en-US" sz="2400" dirty="0">
                <a:latin typeface="Cambria" pitchFamily="18" charset="0"/>
              </a:rPr>
              <a:t> a healthy diet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.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(составное глагольное сказуемое)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57188" y="4071938"/>
            <a:ext cx="6786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7.I asked him </a:t>
            </a:r>
            <a:r>
              <a:rPr lang="en-US" sz="2400" u="sng">
                <a:latin typeface="Cambria" pitchFamily="18" charset="0"/>
              </a:rPr>
              <a:t>to give </a:t>
            </a:r>
            <a:r>
              <a:rPr lang="en-US" sz="2400">
                <a:latin typeface="Cambria" pitchFamily="18" charset="0"/>
              </a:rPr>
              <a:t>me a book.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7188" y="4000500"/>
            <a:ext cx="78581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Cambria" pitchFamily="18" charset="0"/>
              </a:rPr>
              <a:t>7.I asked him </a:t>
            </a:r>
            <a:r>
              <a:rPr lang="en-US" sz="2400" u="sng" dirty="0">
                <a:latin typeface="Cambria" pitchFamily="18" charset="0"/>
              </a:rPr>
              <a:t>to give </a:t>
            </a:r>
            <a:r>
              <a:rPr lang="en-US" sz="2400" dirty="0">
                <a:latin typeface="Cambria" pitchFamily="18" charset="0"/>
              </a:rPr>
              <a:t>me a book.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(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прямое дополнение)</a:t>
            </a:r>
          </a:p>
        </p:txBody>
      </p:sp>
      <p:sp>
        <p:nvSpPr>
          <p:cNvPr id="13332" name="TextBox 27"/>
          <p:cNvSpPr txBox="1">
            <a:spLocks noChangeArrowheads="1"/>
          </p:cNvSpPr>
          <p:nvPr/>
        </p:nvSpPr>
        <p:spPr bwMode="auto">
          <a:xfrm>
            <a:off x="142875" y="6143625"/>
            <a:ext cx="2357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  <a:hlinkClick r:id="rId2" action="ppaction://hlinksldjump"/>
              </a:rPr>
              <a:t>Упражнения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3" name="Стрелка вправо 22">
            <a:hlinkClick r:id="rId3" action="ppaction://hlinksldjump"/>
          </p:cNvPr>
          <p:cNvSpPr/>
          <p:nvPr/>
        </p:nvSpPr>
        <p:spPr>
          <a:xfrm>
            <a:off x="7858125" y="6143625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9" grpId="0"/>
      <p:bldP spid="10" grpId="0"/>
      <p:bldP spid="12" grpId="0"/>
      <p:bldP spid="13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79613" y="214313"/>
            <a:ext cx="5113337" cy="642937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800000"/>
                </a:solidFill>
                <a:latin typeface="Arial" charset="0"/>
              </a:rPr>
              <a:t>ГЕРУНДИЙ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4294967295"/>
          </p:nvPr>
        </p:nvSpPr>
        <p:spPr>
          <a:xfrm>
            <a:off x="285750" y="1484313"/>
            <a:ext cx="8572500" cy="4249737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ru-RU" sz="2400" smtClean="0">
                <a:latin typeface="Cambria" pitchFamily="18" charset="0"/>
                <a:hlinkClick r:id="rId2" action="ppaction://hlinksldjump"/>
              </a:rPr>
              <a:t>ФОРМЫ ГЕРУНДИЯ</a:t>
            </a:r>
            <a:endParaRPr lang="ru-RU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ru-RU" sz="2400" smtClean="0">
                <a:latin typeface="Cambria" pitchFamily="18" charset="0"/>
                <a:hlinkClick r:id="rId3" action="ppaction://hlinksldjump"/>
              </a:rPr>
              <a:t>СВОЙСТВА ГЕРУНДИЯ</a:t>
            </a:r>
            <a:endParaRPr lang="en-US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ru-RU" sz="2400" smtClean="0">
                <a:latin typeface="Cambria" pitchFamily="18" charset="0"/>
                <a:hlinkClick r:id="rId4" action="ppaction://hlinksldjump"/>
              </a:rPr>
              <a:t>ГЛАГОЛЫ И ВЫРАЖЕНИЯ, ТРЕБУЮЩИЕ ПОСЛЕ СЕБЯ       ГЕРУНДИЙ</a:t>
            </a:r>
            <a:endParaRPr lang="ru-RU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ru-RU" sz="2400" smtClean="0">
                <a:latin typeface="Cambria" pitchFamily="18" charset="0"/>
                <a:hlinkClick r:id="rId5" action="ppaction://hlinksldjump"/>
              </a:rPr>
              <a:t>ГЛАГОЛЫ И ВЫРАЖЕНИЯ, ТРЕБУЮЩИЕ ПОСЛЕ СЕБЯ ГЕРУНДИЙ С ОПРЕДЕЛЁННЫМ ПРЕДЛОГОМ</a:t>
            </a:r>
            <a:endParaRPr lang="ru-RU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ru-RU" sz="2400" smtClean="0">
                <a:latin typeface="Cambria" pitchFamily="18" charset="0"/>
                <a:hlinkClick r:id="rId6" action="ppaction://hlinksldjump"/>
              </a:rPr>
              <a:t>ГЛАГОЛЫ С КОТОРЫМИ ИСПОЛЬЗУЕТСЯ КАК ГЕРУНДИЙ ТАК И ИНФИНИТИВ</a:t>
            </a:r>
            <a:endParaRPr lang="ru-RU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ru-RU" sz="2400" smtClean="0">
                <a:latin typeface="Cambria" pitchFamily="18" charset="0"/>
                <a:hlinkClick r:id="rId7" action="ppaction://hlinksldjump"/>
              </a:rPr>
              <a:t>СИНТАКСИЧЕСКИЕ ФУНКЦИИ ГЕРУНДИЯ</a:t>
            </a:r>
            <a:endParaRPr lang="ru-RU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ru-RU" sz="2400" smtClean="0">
                <a:latin typeface="Arial" charset="0"/>
              </a:rPr>
              <a:t> </a:t>
            </a:r>
            <a:r>
              <a:rPr lang="ru-RU" sz="2400" smtClean="0">
                <a:latin typeface="Cambria" pitchFamily="18" charset="0"/>
                <a:hlinkClick r:id="rId8" action="ppaction://hlinksldjump"/>
              </a:rPr>
              <a:t>УПРАЖНЕНИЯ</a:t>
            </a:r>
            <a:endParaRPr lang="ru-RU" sz="2400" smtClean="0">
              <a:latin typeface="Cambria" pitchFamily="18" charset="0"/>
            </a:endParaRPr>
          </a:p>
        </p:txBody>
      </p:sp>
      <p:sp>
        <p:nvSpPr>
          <p:cNvPr id="4" name="Стрелка влево 3">
            <a:hlinkClick r:id="rId9" action="ppaction://hlinksldjump"/>
          </p:cNvPr>
          <p:cNvSpPr/>
          <p:nvPr/>
        </p:nvSpPr>
        <p:spPr>
          <a:xfrm>
            <a:off x="250825" y="6237288"/>
            <a:ext cx="977900" cy="4841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60350"/>
            <a:ext cx="7772400" cy="1008063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800000"/>
                </a:solidFill>
                <a:latin typeface="Arial" charset="0"/>
              </a:rPr>
              <a:t>ГЕРУНДИЙ  (</a:t>
            </a:r>
            <a:r>
              <a:rPr lang="en-US" sz="3200" b="1" smtClean="0">
                <a:solidFill>
                  <a:srgbClr val="800000"/>
                </a:solidFill>
                <a:latin typeface="Arial" charset="0"/>
              </a:rPr>
              <a:t>THE GERUND</a:t>
            </a:r>
            <a:r>
              <a:rPr lang="ru-RU" sz="3200" b="1" smtClean="0">
                <a:solidFill>
                  <a:srgbClr val="800000"/>
                </a:solidFill>
                <a:latin typeface="Arial" charset="0"/>
              </a:rPr>
              <a:t>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989138"/>
            <a:ext cx="8353425" cy="3168650"/>
          </a:xfrm>
        </p:spPr>
        <p:txBody>
          <a:bodyPr/>
          <a:lstStyle/>
          <a:p>
            <a:pPr algn="l" eaLnBrk="1" hangingPunct="1"/>
            <a:r>
              <a:rPr lang="ru-RU" b="1" smtClean="0">
                <a:solidFill>
                  <a:schemeClr val="tx1"/>
                </a:solidFill>
                <a:latin typeface="Arial" charset="0"/>
              </a:rPr>
              <a:t>ГЕРУНДИЙ</a:t>
            </a:r>
            <a:r>
              <a:rPr lang="ru-RU" sz="3600" b="1" smtClean="0">
                <a:solidFill>
                  <a:schemeClr val="tx1"/>
                </a:solidFill>
              </a:rPr>
              <a:t> </a:t>
            </a:r>
            <a:r>
              <a:rPr lang="ru-RU" smtClean="0">
                <a:solidFill>
                  <a:schemeClr val="tx1"/>
                </a:solidFill>
                <a:latin typeface="Cambria" pitchFamily="18" charset="0"/>
              </a:rPr>
              <a:t>-</a:t>
            </a:r>
            <a:r>
              <a:rPr lang="ru-RU" smtClean="0">
                <a:solidFill>
                  <a:srgbClr val="632523"/>
                </a:solidFill>
                <a:latin typeface="Cambria" pitchFamily="18" charset="0"/>
              </a:rPr>
              <a:t> </a:t>
            </a:r>
            <a:r>
              <a:rPr lang="ru-RU" i="1" smtClean="0">
                <a:solidFill>
                  <a:schemeClr val="tx1"/>
                </a:solidFill>
                <a:latin typeface="Cambria" pitchFamily="18" charset="0"/>
              </a:rPr>
              <a:t>неличная форма глагола, имеющая грамматические особенности как глагола так и существительного и всегда выражающая действие как процесс.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800000"/>
                </a:solidFill>
                <a:latin typeface="Arial" charset="0"/>
              </a:rPr>
              <a:t>ФОРМЫ ГЕРУНДИЯ</a:t>
            </a:r>
            <a:endParaRPr lang="ru-RU" sz="3600" b="1" smtClean="0">
              <a:solidFill>
                <a:srgbClr val="800000"/>
              </a:solidFill>
              <a:latin typeface="Arial" charset="0"/>
            </a:endParaRPr>
          </a:p>
        </p:txBody>
      </p:sp>
      <p:graphicFrame>
        <p:nvGraphicFramePr>
          <p:cNvPr id="16409" name="Group 25"/>
          <p:cNvGraphicFramePr>
            <a:graphicFrameLocks noGrp="1"/>
          </p:cNvGraphicFramePr>
          <p:nvPr/>
        </p:nvGraphicFramePr>
        <p:xfrm>
          <a:off x="395288" y="2276475"/>
          <a:ext cx="8302625" cy="2846388"/>
        </p:xfrm>
        <a:graphic>
          <a:graphicData uri="http://schemas.openxmlformats.org/drawingml/2006/table">
            <a:tbl>
              <a:tblPr/>
              <a:tblGrid>
                <a:gridCol w="1800225"/>
                <a:gridCol w="2808287"/>
                <a:gridCol w="3694113"/>
              </a:tblGrid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Active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Passive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</a:tr>
              <a:tr h="161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Simple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Perfect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writing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having written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being written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having been written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</a:tr>
            </a:tbl>
          </a:graphicData>
        </a:graphic>
      </p:graphicFrame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14313" y="6072188"/>
            <a:ext cx="977900" cy="6429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1979613" y="404813"/>
            <a:ext cx="6592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800000"/>
                </a:solidFill>
              </a:rPr>
              <a:t>СВОЙСТВА ГЕРУНДИЯ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539750" y="1503363"/>
            <a:ext cx="7064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400">
                <a:latin typeface="Cambria" pitchFamily="18" charset="0"/>
              </a:rPr>
              <a:t>Может употребляться после предлога.</a:t>
            </a:r>
          </a:p>
          <a:p>
            <a:pPr marL="342900" indent="-342900"/>
            <a:r>
              <a:rPr lang="ru-RU" sz="2400">
                <a:latin typeface="Cambria" pitchFamily="18" charset="0"/>
              </a:rPr>
              <a:t>                                              </a:t>
            </a:r>
            <a:r>
              <a:rPr lang="en-US" sz="2400">
                <a:latin typeface="Cambria" pitchFamily="18" charset="0"/>
              </a:rPr>
              <a:t>He is fond of reading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539750" y="2708275"/>
            <a:ext cx="8280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2. </a:t>
            </a:r>
            <a:r>
              <a:rPr lang="ru-RU" sz="2400">
                <a:latin typeface="Cambria" pitchFamily="18" charset="0"/>
              </a:rPr>
              <a:t>Может определяться притяжательным местоимением</a:t>
            </a:r>
          </a:p>
          <a:p>
            <a:r>
              <a:rPr lang="ru-RU" sz="2400">
                <a:latin typeface="Cambria" pitchFamily="18" charset="0"/>
              </a:rPr>
              <a:t>    и существительным в притяжательном или общем</a:t>
            </a:r>
          </a:p>
          <a:p>
            <a:r>
              <a:rPr lang="ru-RU" sz="2400">
                <a:latin typeface="Cambria" pitchFamily="18" charset="0"/>
              </a:rPr>
              <a:t>    падеже.</a:t>
            </a:r>
          </a:p>
          <a:p>
            <a:r>
              <a:rPr lang="ru-RU" sz="2400">
                <a:latin typeface="Cambria" pitchFamily="18" charset="0"/>
              </a:rPr>
              <a:t>                               </a:t>
            </a:r>
            <a:r>
              <a:rPr lang="en-US" sz="2400">
                <a:latin typeface="Cambria" pitchFamily="18" charset="0"/>
              </a:rPr>
              <a:t>He insisted on my leaving at once.</a:t>
            </a:r>
          </a:p>
          <a:p>
            <a:r>
              <a:rPr lang="en-US" sz="2400">
                <a:latin typeface="Cambria" pitchFamily="18" charset="0"/>
              </a:rPr>
              <a:t>                               </a:t>
            </a:r>
            <a:r>
              <a:rPr lang="ru-RU" sz="2400">
                <a:solidFill>
                  <a:srgbClr val="800000"/>
                </a:solidFill>
                <a:latin typeface="Cambria" pitchFamily="18" charset="0"/>
              </a:rPr>
              <a:t>Он настаивал, чтобы я ушел.</a:t>
            </a:r>
            <a:endParaRPr lang="en-US" sz="2400">
              <a:solidFill>
                <a:srgbClr val="800000"/>
              </a:solidFill>
              <a:latin typeface="Cambria" pitchFamily="18" charset="0"/>
            </a:endParaRPr>
          </a:p>
          <a:p>
            <a:r>
              <a:rPr lang="en-US" sz="2400">
                <a:latin typeface="Cambria" pitchFamily="18" charset="0"/>
              </a:rPr>
              <a:t>                   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539750" y="5175250"/>
            <a:ext cx="75104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3. </a:t>
            </a:r>
            <a:r>
              <a:rPr lang="ru-RU" sz="2400">
                <a:latin typeface="Cambria" pitchFamily="18" charset="0"/>
              </a:rPr>
              <a:t>В предложении выполняет те же функции, что и</a:t>
            </a:r>
          </a:p>
          <a:p>
            <a:r>
              <a:rPr lang="ru-RU" sz="2400">
                <a:latin typeface="Cambria" pitchFamily="18" charset="0"/>
              </a:rPr>
              <a:t>     существительное.</a:t>
            </a:r>
          </a:p>
          <a:p>
            <a:endParaRPr lang="ru-RU" sz="2400">
              <a:latin typeface="Cambria" pitchFamily="18" charset="0"/>
            </a:endParaRPr>
          </a:p>
          <a:p>
            <a:endParaRPr lang="ru-RU" sz="2400">
              <a:latin typeface="Cambria" pitchFamily="18" charset="0"/>
            </a:endParaRPr>
          </a:p>
        </p:txBody>
      </p:sp>
      <p:sp>
        <p:nvSpPr>
          <p:cNvPr id="6" name="Стрелка влево 5">
            <a:hlinkClick r:id="rId2" action="ppaction://hlinksldjump"/>
          </p:cNvPr>
          <p:cNvSpPr/>
          <p:nvPr/>
        </p:nvSpPr>
        <p:spPr>
          <a:xfrm>
            <a:off x="428625" y="6143625"/>
            <a:ext cx="1143000" cy="5556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785813" y="285750"/>
            <a:ext cx="750093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800000"/>
                </a:solidFill>
              </a:rPr>
              <a:t>ГЛАГОЛЫ И ВЫРАЖЕНИЯ, ТРЕБУЮЩИЕ</a:t>
            </a:r>
            <a:br>
              <a:rPr lang="ru-RU" sz="3200" b="1">
                <a:solidFill>
                  <a:srgbClr val="800000"/>
                </a:solidFill>
              </a:rPr>
            </a:br>
            <a:r>
              <a:rPr lang="ru-RU" sz="3200" b="1">
                <a:solidFill>
                  <a:srgbClr val="800000"/>
                </a:solidFill>
              </a:rPr>
              <a:t> ПОСЛЕ СЕБЯ ГЕРУНДИЙ:</a:t>
            </a:r>
            <a:endParaRPr lang="ru-RU" sz="3200"/>
          </a:p>
        </p:txBody>
      </p:sp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357188" y="1928813"/>
            <a:ext cx="414337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avoid</a:t>
            </a:r>
            <a:r>
              <a:rPr lang="ru-RU" sz="2400">
                <a:latin typeface="Cambria" pitchFamily="18" charset="0"/>
              </a:rPr>
              <a:t> –избегать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deny</a:t>
            </a:r>
            <a:r>
              <a:rPr lang="ru-RU" sz="2400">
                <a:latin typeface="Cambria" pitchFamily="18" charset="0"/>
              </a:rPr>
              <a:t> -отрицать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enjoy</a:t>
            </a:r>
            <a:r>
              <a:rPr lang="ru-RU" sz="2400">
                <a:latin typeface="Cambria" pitchFamily="18" charset="0"/>
              </a:rPr>
              <a:t> -получать удовольствие от чего-либо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excuse</a:t>
            </a:r>
            <a:r>
              <a:rPr lang="ru-RU" sz="2400">
                <a:latin typeface="Cambria" pitchFamily="18" charset="0"/>
              </a:rPr>
              <a:t> -извинить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finish</a:t>
            </a:r>
            <a:r>
              <a:rPr lang="ru-RU" sz="2400">
                <a:latin typeface="Cambria" pitchFamily="18" charset="0"/>
              </a:rPr>
              <a:t> -оканчивать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forgive</a:t>
            </a:r>
            <a:r>
              <a:rPr lang="ru-RU" sz="2400">
                <a:latin typeface="Cambria" pitchFamily="18" charset="0"/>
              </a:rPr>
              <a:t> -прощать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be worth</a:t>
            </a:r>
            <a:r>
              <a:rPr lang="ru-RU" sz="2400">
                <a:latin typeface="Cambria" pitchFamily="18" charset="0"/>
              </a:rPr>
              <a:t> -стоить</a:t>
            </a:r>
          </a:p>
          <a:p>
            <a:pPr>
              <a:buFont typeface="Arial" charset="0"/>
              <a:buChar char="•"/>
            </a:pPr>
            <a:r>
              <a:rPr lang="ru-RU" sz="2400" b="1">
                <a:latin typeface="Cambria" pitchFamily="18" charset="0"/>
              </a:rPr>
              <a:t>с</a:t>
            </a:r>
            <a:r>
              <a:rPr lang="en-US" sz="2400" b="1">
                <a:latin typeface="Cambria" pitchFamily="18" charset="0"/>
              </a:rPr>
              <a:t>annot help</a:t>
            </a:r>
            <a:r>
              <a:rPr lang="ru-RU" sz="2400">
                <a:latin typeface="Cambria" pitchFamily="18" charset="0"/>
              </a:rPr>
              <a:t> </a:t>
            </a:r>
            <a:r>
              <a:rPr lang="en-US" sz="2400">
                <a:latin typeface="Cambria" pitchFamily="18" charset="0"/>
              </a:rPr>
              <a:t>-</a:t>
            </a:r>
            <a:r>
              <a:rPr lang="ru-RU" sz="2400">
                <a:latin typeface="Cambria" pitchFamily="18" charset="0"/>
              </a:rPr>
              <a:t>не могу не</a:t>
            </a:r>
          </a:p>
        </p:txBody>
      </p:sp>
      <p:sp>
        <p:nvSpPr>
          <p:cNvPr id="18436" name="Прямоугольник 3"/>
          <p:cNvSpPr>
            <a:spLocks noChangeArrowheads="1"/>
          </p:cNvSpPr>
          <p:nvPr/>
        </p:nvSpPr>
        <p:spPr bwMode="auto">
          <a:xfrm>
            <a:off x="4500563" y="1928813"/>
            <a:ext cx="39290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avoid</a:t>
            </a:r>
            <a:r>
              <a:rPr lang="ru-RU" sz="2400">
                <a:latin typeface="Cambria" pitchFamily="18" charset="0"/>
              </a:rPr>
              <a:t> –избегать</a:t>
            </a: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deny</a:t>
            </a:r>
            <a:r>
              <a:rPr lang="ru-RU" sz="2400">
                <a:latin typeface="Cambria" pitchFamily="18" charset="0"/>
              </a:rPr>
              <a:t> -отрицать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enjoy</a:t>
            </a:r>
            <a:r>
              <a:rPr lang="ru-RU" sz="2400">
                <a:latin typeface="Cambria" pitchFamily="18" charset="0"/>
              </a:rPr>
              <a:t> -получать удовольствие от чего-либо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excuse</a:t>
            </a:r>
            <a:r>
              <a:rPr lang="ru-RU" sz="2400">
                <a:latin typeface="Cambria" pitchFamily="18" charset="0"/>
              </a:rPr>
              <a:t> -извинить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finish</a:t>
            </a:r>
            <a:r>
              <a:rPr lang="ru-RU" sz="2400">
                <a:latin typeface="Cambria" pitchFamily="18" charset="0"/>
              </a:rPr>
              <a:t> -оканчивать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forgive</a:t>
            </a:r>
            <a:r>
              <a:rPr lang="ru-RU" sz="2400">
                <a:latin typeface="Cambria" pitchFamily="18" charset="0"/>
              </a:rPr>
              <a:t> -прощать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be worth</a:t>
            </a:r>
            <a:r>
              <a:rPr lang="ru-RU" sz="2400">
                <a:latin typeface="Cambria" pitchFamily="18" charset="0"/>
              </a:rPr>
              <a:t> -стоить</a:t>
            </a:r>
          </a:p>
          <a:p>
            <a:r>
              <a:rPr lang="ru-RU" sz="2400" b="1">
                <a:latin typeface="Cambria" pitchFamily="18" charset="0"/>
              </a:rPr>
              <a:t>с</a:t>
            </a:r>
            <a:r>
              <a:rPr lang="en-US" sz="2400" b="1">
                <a:latin typeface="Cambria" pitchFamily="18" charset="0"/>
              </a:rPr>
              <a:t>annot help</a:t>
            </a:r>
            <a:r>
              <a:rPr lang="ru-RU" sz="2400">
                <a:latin typeface="Cambria" pitchFamily="18" charset="0"/>
              </a:rPr>
              <a:t> </a:t>
            </a:r>
            <a:r>
              <a:rPr lang="en-US" sz="2400">
                <a:latin typeface="Cambria" pitchFamily="18" charset="0"/>
              </a:rPr>
              <a:t>-</a:t>
            </a:r>
            <a:r>
              <a:rPr lang="ru-RU" sz="2400">
                <a:latin typeface="Cambria" pitchFamily="18" charset="0"/>
              </a:rPr>
              <a:t>не могу не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214313" y="6072188"/>
            <a:ext cx="977900" cy="4841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214313" y="285750"/>
            <a:ext cx="83581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800000"/>
                </a:solidFill>
              </a:rPr>
              <a:t>ГЛАГОЛЫ И ВЫРАЖЕНИЯ, ТРЕБУЮЩИЕ</a:t>
            </a:r>
            <a:br>
              <a:rPr lang="ru-RU" sz="2800" b="1">
                <a:solidFill>
                  <a:srgbClr val="800000"/>
                </a:solidFill>
              </a:rPr>
            </a:br>
            <a:r>
              <a:rPr lang="ru-RU" sz="2800" b="1">
                <a:solidFill>
                  <a:srgbClr val="800000"/>
                </a:solidFill>
              </a:rPr>
              <a:t> ПОСЛЕ СЕБЯ ГЕРУНДИЙ С ОПРЕДЕЛЕННЫМИ ПРЕДЛОГАМИ</a:t>
            </a:r>
            <a:r>
              <a:rPr lang="ru-RU" sz="2400" b="1">
                <a:solidFill>
                  <a:srgbClr val="800000"/>
                </a:solidFill>
              </a:rPr>
              <a:t>:</a:t>
            </a:r>
            <a:endParaRPr lang="ru-RU" sz="2800"/>
          </a:p>
        </p:txBody>
      </p:sp>
      <p:sp>
        <p:nvSpPr>
          <p:cNvPr id="19459" name="Прямоугольник 3"/>
          <p:cNvSpPr>
            <a:spLocks noChangeArrowheads="1"/>
          </p:cNvSpPr>
          <p:nvPr/>
        </p:nvSpPr>
        <p:spPr bwMode="auto">
          <a:xfrm>
            <a:off x="214313" y="1785938"/>
            <a:ext cx="4143375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depend of</a:t>
            </a:r>
            <a:r>
              <a:rPr lang="ru-RU" sz="2800" b="1">
                <a:latin typeface="Cambria" pitchFamily="18" charset="0"/>
              </a:rPr>
              <a:t> </a:t>
            </a:r>
            <a:r>
              <a:rPr lang="ru-RU">
                <a:latin typeface="Cambria" pitchFamily="18" charset="0"/>
              </a:rPr>
              <a:t>-зависеть от</a:t>
            </a:r>
            <a:endParaRPr lang="en-US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rely on</a:t>
            </a:r>
            <a:r>
              <a:rPr lang="ru-RU" sz="2800" b="1">
                <a:latin typeface="Cambria" pitchFamily="18" charset="0"/>
              </a:rPr>
              <a:t> </a:t>
            </a:r>
            <a:r>
              <a:rPr lang="ru-RU">
                <a:latin typeface="Cambria" pitchFamily="18" charset="0"/>
              </a:rPr>
              <a:t>-полагаться на</a:t>
            </a:r>
            <a:endParaRPr lang="en-US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insist on</a:t>
            </a:r>
            <a:r>
              <a:rPr lang="ru-RU" sz="2800" b="1">
                <a:latin typeface="Cambria" pitchFamily="18" charset="0"/>
              </a:rPr>
              <a:t> </a:t>
            </a:r>
            <a:r>
              <a:rPr lang="ru-RU">
                <a:latin typeface="Cambria" pitchFamily="18" charset="0"/>
              </a:rPr>
              <a:t>-настаивать на</a:t>
            </a:r>
            <a:endParaRPr lang="en-US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object to</a:t>
            </a:r>
            <a:r>
              <a:rPr lang="ru-RU" sz="2800" b="1">
                <a:latin typeface="Cambria" pitchFamily="18" charset="0"/>
              </a:rPr>
              <a:t> </a:t>
            </a:r>
            <a:r>
              <a:rPr lang="ru-RU">
                <a:latin typeface="Cambria" pitchFamily="18" charset="0"/>
              </a:rPr>
              <a:t>-возражать против</a:t>
            </a:r>
            <a:endParaRPr lang="en-US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agree to</a:t>
            </a:r>
            <a:r>
              <a:rPr lang="ru-RU" sz="2800" b="1">
                <a:latin typeface="Cambria" pitchFamily="18" charset="0"/>
              </a:rPr>
              <a:t> </a:t>
            </a:r>
            <a:r>
              <a:rPr lang="ru-RU">
                <a:latin typeface="Cambria" pitchFamily="18" charset="0"/>
              </a:rPr>
              <a:t>-соглашаться на</a:t>
            </a:r>
            <a:endParaRPr lang="en-US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hear of</a:t>
            </a:r>
            <a:r>
              <a:rPr lang="ru-RU" sz="2800" b="1">
                <a:latin typeface="Cambria" pitchFamily="18" charset="0"/>
              </a:rPr>
              <a:t> </a:t>
            </a:r>
            <a:r>
              <a:rPr lang="ru-RU">
                <a:latin typeface="Cambria" pitchFamily="18" charset="0"/>
              </a:rPr>
              <a:t>-слышать о</a:t>
            </a:r>
            <a:endParaRPr lang="en-US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think of</a:t>
            </a:r>
            <a:r>
              <a:rPr lang="ru-RU" sz="2800" b="1">
                <a:latin typeface="Cambria" pitchFamily="18" charset="0"/>
              </a:rPr>
              <a:t> </a:t>
            </a:r>
            <a:r>
              <a:rPr lang="ru-RU">
                <a:latin typeface="Cambria" pitchFamily="18" charset="0"/>
              </a:rPr>
              <a:t>-думать о</a:t>
            </a:r>
            <a:endParaRPr lang="en-US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thank for</a:t>
            </a:r>
            <a:r>
              <a:rPr lang="ru-RU" sz="2800" b="1">
                <a:latin typeface="Cambria" pitchFamily="18" charset="0"/>
              </a:rPr>
              <a:t> </a:t>
            </a:r>
            <a:r>
              <a:rPr lang="ru-RU">
                <a:latin typeface="Cambria" pitchFamily="18" charset="0"/>
              </a:rPr>
              <a:t>-благодарить за</a:t>
            </a: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</a:t>
            </a:r>
            <a:r>
              <a:rPr lang="ru-RU" sz="2400" b="1">
                <a:latin typeface="Cambria" pitchFamily="18" charset="0"/>
              </a:rPr>
              <a:t> </a:t>
            </a:r>
            <a:r>
              <a:rPr lang="en-US" sz="2400" b="1">
                <a:latin typeface="Cambria" pitchFamily="18" charset="0"/>
              </a:rPr>
              <a:t>prevent from</a:t>
            </a:r>
            <a:r>
              <a:rPr lang="ru-RU" sz="2400" b="1">
                <a:latin typeface="Cambria" pitchFamily="18" charset="0"/>
              </a:rPr>
              <a:t> </a:t>
            </a:r>
            <a:r>
              <a:rPr lang="ru-RU" sz="2400">
                <a:latin typeface="Cambria" pitchFamily="18" charset="0"/>
              </a:rPr>
              <a:t>-</a:t>
            </a:r>
            <a:r>
              <a:rPr lang="ru-RU">
                <a:latin typeface="Cambria" pitchFamily="18" charset="0"/>
              </a:rPr>
              <a:t>препятствовать</a:t>
            </a:r>
            <a:r>
              <a:rPr lang="en-US">
                <a:latin typeface="Cambria" pitchFamily="18" charset="0"/>
              </a:rPr>
              <a:t> 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19460" name="Прямоугольник 4"/>
          <p:cNvSpPr>
            <a:spLocks noChangeArrowheads="1"/>
          </p:cNvSpPr>
          <p:nvPr/>
        </p:nvSpPr>
        <p:spPr bwMode="auto">
          <a:xfrm>
            <a:off x="4572000" y="1785938"/>
            <a:ext cx="4286250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be fond of</a:t>
            </a:r>
            <a:r>
              <a:rPr lang="ru-RU" sz="2800" b="1">
                <a:latin typeface="Cambria" pitchFamily="18" charset="0"/>
              </a:rPr>
              <a:t> </a:t>
            </a:r>
            <a:r>
              <a:rPr lang="ru-RU">
                <a:latin typeface="Cambria" pitchFamily="18" charset="0"/>
              </a:rPr>
              <a:t>-любить</a:t>
            </a:r>
            <a:endParaRPr lang="en-US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be sure of</a:t>
            </a:r>
            <a:r>
              <a:rPr lang="ru-RU" sz="2800" b="1">
                <a:latin typeface="Cambria" pitchFamily="18" charset="0"/>
              </a:rPr>
              <a:t> </a:t>
            </a:r>
            <a:r>
              <a:rPr lang="ru-RU">
                <a:latin typeface="Cambria" pitchFamily="18" charset="0"/>
              </a:rPr>
              <a:t>-быть уверенным в чем-либо</a:t>
            </a:r>
            <a:endParaRPr lang="en-US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be pleased at</a:t>
            </a:r>
            <a:r>
              <a:rPr lang="ru-RU" sz="2800" b="1">
                <a:latin typeface="Cambria" pitchFamily="18" charset="0"/>
              </a:rPr>
              <a:t> </a:t>
            </a:r>
            <a:r>
              <a:rPr lang="ru-RU" sz="2400">
                <a:latin typeface="Cambria" pitchFamily="18" charset="0"/>
              </a:rPr>
              <a:t>-</a:t>
            </a:r>
            <a:r>
              <a:rPr lang="ru-RU">
                <a:latin typeface="Cambria" pitchFamily="18" charset="0"/>
              </a:rPr>
              <a:t>быть довольным чем-либо</a:t>
            </a:r>
            <a:endParaRPr lang="en-US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be surprised at</a:t>
            </a:r>
            <a:r>
              <a:rPr lang="ru-RU" sz="2800" b="1">
                <a:latin typeface="Cambria" pitchFamily="18" charset="0"/>
              </a:rPr>
              <a:t> </a:t>
            </a:r>
            <a:r>
              <a:rPr lang="ru-RU">
                <a:latin typeface="Cambria" pitchFamily="18" charset="0"/>
              </a:rPr>
              <a:t>-удивляться чему-либо</a:t>
            </a:r>
            <a:endParaRPr lang="en-US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be interested in</a:t>
            </a:r>
            <a:r>
              <a:rPr lang="ru-RU" sz="2800" b="1">
                <a:latin typeface="Cambria" pitchFamily="18" charset="0"/>
              </a:rPr>
              <a:t> </a:t>
            </a:r>
            <a:r>
              <a:rPr lang="ru-RU">
                <a:latin typeface="Cambria" pitchFamily="18" charset="0"/>
              </a:rPr>
              <a:t>-интересоваться чем-либо</a:t>
            </a:r>
            <a:endParaRPr lang="en-US" sz="18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be afraid of</a:t>
            </a:r>
            <a:r>
              <a:rPr lang="ru-RU" sz="2400" b="1">
                <a:latin typeface="Cambria" pitchFamily="18" charset="0"/>
              </a:rPr>
              <a:t> </a:t>
            </a:r>
            <a:r>
              <a:rPr lang="ru-RU" sz="1800">
                <a:latin typeface="Cambria" pitchFamily="18" charset="0"/>
              </a:rPr>
              <a:t>-бояться чего-либо</a:t>
            </a:r>
            <a:endParaRPr lang="en-US" sz="18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to look forward to</a:t>
            </a:r>
            <a:r>
              <a:rPr lang="ru-RU" sz="2400" b="1">
                <a:latin typeface="Cambria" pitchFamily="18" charset="0"/>
              </a:rPr>
              <a:t> </a:t>
            </a:r>
            <a:r>
              <a:rPr lang="ru-RU" sz="1800">
                <a:latin typeface="Cambria" pitchFamily="18" charset="0"/>
              </a:rPr>
              <a:t>-ждать с </a:t>
            </a:r>
            <a:r>
              <a:rPr lang="ru-RU" sz="1800"/>
              <a:t>нетерпением</a:t>
            </a:r>
            <a:r>
              <a:rPr lang="en-US" sz="1800"/>
              <a:t> </a:t>
            </a:r>
            <a:endParaRPr lang="ru-RU" sz="1800"/>
          </a:p>
        </p:txBody>
      </p:sp>
      <p:sp>
        <p:nvSpPr>
          <p:cNvPr id="6" name="Стрелка влево 5">
            <a:hlinkClick r:id="rId2" action="ppaction://hlinksldjump"/>
          </p:cNvPr>
          <p:cNvSpPr/>
          <p:nvPr/>
        </p:nvSpPr>
        <p:spPr>
          <a:xfrm>
            <a:off x="214313" y="6143625"/>
            <a:ext cx="977900" cy="484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428625" y="214313"/>
            <a:ext cx="79295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800000"/>
                </a:solidFill>
              </a:rPr>
              <a:t>С НЕКОТОРЫМИ ГЛАГОЛАМИ ИСПОЛЬЗУЕТСЯ КАК ГЕРУНДИЙ, ТАК И ИНФИНИТИВ:</a:t>
            </a:r>
            <a:endParaRPr lang="ru-RU" sz="3200"/>
          </a:p>
        </p:txBody>
      </p:sp>
      <p:sp>
        <p:nvSpPr>
          <p:cNvPr id="20483" name="Прямоугольник 2"/>
          <p:cNvSpPr>
            <a:spLocks noChangeArrowheads="1"/>
          </p:cNvSpPr>
          <p:nvPr/>
        </p:nvSpPr>
        <p:spPr bwMode="auto">
          <a:xfrm>
            <a:off x="428625" y="2071688"/>
            <a:ext cx="364331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400" b="1">
                <a:latin typeface="Cambria" pitchFamily="18" charset="0"/>
              </a:rPr>
              <a:t> </a:t>
            </a:r>
            <a:r>
              <a:rPr lang="en-US" sz="2400" b="1">
                <a:latin typeface="Cambria" pitchFamily="18" charset="0"/>
              </a:rPr>
              <a:t>to begin</a:t>
            </a:r>
            <a:r>
              <a:rPr lang="ru-RU" sz="2400" b="1">
                <a:latin typeface="Cambria" pitchFamily="18" charset="0"/>
              </a:rPr>
              <a:t> </a:t>
            </a:r>
            <a:r>
              <a:rPr lang="ru-RU" sz="2400">
                <a:latin typeface="Cambria" pitchFamily="18" charset="0"/>
              </a:rPr>
              <a:t>- начинать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ru-RU" sz="2400" b="1">
                <a:latin typeface="Cambria" pitchFamily="18" charset="0"/>
              </a:rPr>
              <a:t> </a:t>
            </a:r>
            <a:r>
              <a:rPr lang="en-US" sz="2400" b="1">
                <a:latin typeface="Cambria" pitchFamily="18" charset="0"/>
              </a:rPr>
              <a:t>to start</a:t>
            </a:r>
            <a:r>
              <a:rPr lang="ru-RU" sz="2400" b="1">
                <a:latin typeface="Cambria" pitchFamily="18" charset="0"/>
              </a:rPr>
              <a:t> </a:t>
            </a:r>
            <a:r>
              <a:rPr lang="ru-RU" sz="2400">
                <a:latin typeface="Cambria" pitchFamily="18" charset="0"/>
              </a:rPr>
              <a:t>- начинать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ru-RU" sz="2400" b="1">
                <a:latin typeface="Cambria" pitchFamily="18" charset="0"/>
              </a:rPr>
              <a:t> </a:t>
            </a:r>
            <a:r>
              <a:rPr lang="en-US" sz="2400" b="1">
                <a:latin typeface="Cambria" pitchFamily="18" charset="0"/>
              </a:rPr>
              <a:t>to like</a:t>
            </a:r>
            <a:r>
              <a:rPr lang="ru-RU" sz="2400" b="1">
                <a:latin typeface="Cambria" pitchFamily="18" charset="0"/>
              </a:rPr>
              <a:t> </a:t>
            </a:r>
            <a:r>
              <a:rPr lang="ru-RU" sz="2400">
                <a:latin typeface="Cambria" pitchFamily="18" charset="0"/>
              </a:rPr>
              <a:t>- нравиться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ru-RU" sz="2400" b="1">
                <a:latin typeface="Cambria" pitchFamily="18" charset="0"/>
              </a:rPr>
              <a:t> </a:t>
            </a:r>
            <a:r>
              <a:rPr lang="en-US" sz="2400" b="1">
                <a:latin typeface="Cambria" pitchFamily="18" charset="0"/>
              </a:rPr>
              <a:t>to hate</a:t>
            </a:r>
            <a:r>
              <a:rPr lang="ru-RU" sz="2400" b="1">
                <a:latin typeface="Cambria" pitchFamily="18" charset="0"/>
              </a:rPr>
              <a:t> </a:t>
            </a:r>
            <a:r>
              <a:rPr lang="ru-RU" sz="2400">
                <a:latin typeface="Cambria" pitchFamily="18" charset="0"/>
              </a:rPr>
              <a:t>- ненавидеть</a:t>
            </a:r>
          </a:p>
        </p:txBody>
      </p:sp>
      <p:sp>
        <p:nvSpPr>
          <p:cNvPr id="20484" name="Прямоугольник 3"/>
          <p:cNvSpPr>
            <a:spLocks noChangeArrowheads="1"/>
          </p:cNvSpPr>
          <p:nvPr/>
        </p:nvSpPr>
        <p:spPr bwMode="auto">
          <a:xfrm>
            <a:off x="4286250" y="2071688"/>
            <a:ext cx="40719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 to prefer</a:t>
            </a:r>
            <a:r>
              <a:rPr lang="ru-RU" sz="2400" b="1">
                <a:latin typeface="Cambria" pitchFamily="18" charset="0"/>
              </a:rPr>
              <a:t> </a:t>
            </a:r>
            <a:r>
              <a:rPr lang="ru-RU" sz="2400">
                <a:latin typeface="Cambria" pitchFamily="18" charset="0"/>
              </a:rPr>
              <a:t>- предпочитать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 to love</a:t>
            </a:r>
            <a:r>
              <a:rPr lang="ru-RU" sz="2400" b="1">
                <a:latin typeface="Cambria" pitchFamily="18" charset="0"/>
              </a:rPr>
              <a:t> </a:t>
            </a:r>
            <a:r>
              <a:rPr lang="ru-RU" sz="2400">
                <a:latin typeface="Cambria" pitchFamily="18" charset="0"/>
              </a:rPr>
              <a:t>- любить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 to stop</a:t>
            </a:r>
            <a:r>
              <a:rPr lang="ru-RU" sz="2400" b="1">
                <a:latin typeface="Cambria" pitchFamily="18" charset="0"/>
              </a:rPr>
              <a:t> </a:t>
            </a:r>
            <a:r>
              <a:rPr lang="ru-RU" sz="2400">
                <a:latin typeface="Cambria" pitchFamily="18" charset="0"/>
              </a:rPr>
              <a:t>- прекратить</a:t>
            </a:r>
            <a:endParaRPr lang="en-US" sz="2400">
              <a:latin typeface="Cambr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400" b="1">
                <a:latin typeface="Cambria" pitchFamily="18" charset="0"/>
              </a:rPr>
              <a:t> to continue</a:t>
            </a:r>
            <a:r>
              <a:rPr lang="en-US" sz="2400">
                <a:latin typeface="Cambria" pitchFamily="18" charset="0"/>
              </a:rPr>
              <a:t> </a:t>
            </a:r>
            <a:r>
              <a:rPr lang="ru-RU" sz="2400">
                <a:latin typeface="Cambria" pitchFamily="18" charset="0"/>
              </a:rPr>
              <a:t>-продолжать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214313" y="6072188"/>
            <a:ext cx="977900" cy="4841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0"/>
            <a:ext cx="8572500" cy="1417638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800000"/>
                </a:solidFill>
                <a:latin typeface="Arial" charset="0"/>
              </a:rPr>
              <a:t>СИНТАКСИЧЕСКИЕ ФУНКЦИИ ГЕРУНДИЯ</a:t>
            </a:r>
            <a:br>
              <a:rPr lang="ru-RU" sz="3200" b="1" smtClean="0">
                <a:solidFill>
                  <a:srgbClr val="800000"/>
                </a:solidFill>
                <a:latin typeface="Arial" charset="0"/>
              </a:rPr>
            </a:br>
            <a:r>
              <a:rPr lang="ru-RU" sz="3200" b="1" smtClean="0">
                <a:solidFill>
                  <a:srgbClr val="800000"/>
                </a:solidFill>
                <a:latin typeface="Arial" charset="0"/>
              </a:rPr>
              <a:t>В ПРЕДЛОЖЕНИИ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214438"/>
            <a:ext cx="8497888" cy="482441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400" i="1" smtClean="0">
                <a:latin typeface="Arial" charset="0"/>
              </a:rPr>
              <a:t>ГЕРУНДИЙ МОЖЕТ УПОТРЕБЛЯЕТСЯ В ПРЕДЛОЖЕНИИ КАК: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i="1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b="1" i="1" smtClean="0">
                <a:latin typeface="Arial" charset="0"/>
              </a:rPr>
              <a:t>*   </a:t>
            </a:r>
            <a:r>
              <a:rPr lang="ru-RU" sz="1800" b="1" i="1" smtClean="0">
                <a:latin typeface="Cambria" pitchFamily="18" charset="0"/>
              </a:rPr>
              <a:t>ПОДЛЕЖАЩЕЕ: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i="1" smtClean="0">
                <a:latin typeface="Cambria" pitchFamily="18" charset="0"/>
              </a:rPr>
              <a:t>                                         </a:t>
            </a:r>
            <a:r>
              <a:rPr lang="en-US" sz="1800" smtClean="0">
                <a:latin typeface="Cambria" pitchFamily="18" charset="0"/>
              </a:rPr>
              <a:t>Reading is useful. </a:t>
            </a:r>
            <a:r>
              <a:rPr lang="ru-RU" sz="1800" smtClean="0">
                <a:solidFill>
                  <a:srgbClr val="A50021"/>
                </a:solidFill>
                <a:latin typeface="Cambria" pitchFamily="18" charset="0"/>
              </a:rPr>
              <a:t>Чтение полезно.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b="1" i="1" smtClean="0">
                <a:latin typeface="Cambria" pitchFamily="18" charset="0"/>
              </a:rPr>
              <a:t>*   КАК ЧАСТЬ СКАЗУЕМОГО ПОСЛЕ ГЛАГОЛОВ </a:t>
            </a:r>
            <a:r>
              <a:rPr lang="en-US" sz="1800" b="1" i="1" smtClean="0">
                <a:latin typeface="Cambria" pitchFamily="18" charset="0"/>
              </a:rPr>
              <a:t>to finish, to start, to continue, to go on, to keep </a:t>
            </a:r>
            <a:r>
              <a:rPr lang="ru-RU" sz="1800" b="1" i="1" smtClean="0">
                <a:latin typeface="Cambria" pitchFamily="18" charset="0"/>
              </a:rPr>
              <a:t>и др.: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>
                <a:latin typeface="Cambria" pitchFamily="18" charset="0"/>
              </a:rPr>
              <a:t>                                                  </a:t>
            </a:r>
            <a:r>
              <a:rPr lang="en-US" sz="1800" smtClean="0">
                <a:latin typeface="Cambria" pitchFamily="18" charset="0"/>
              </a:rPr>
              <a:t>He started reading the book. </a:t>
            </a:r>
            <a:r>
              <a:rPr lang="ru-RU" sz="1800" smtClean="0">
                <a:solidFill>
                  <a:srgbClr val="A50021"/>
                </a:solidFill>
                <a:latin typeface="Cambria" pitchFamily="18" charset="0"/>
              </a:rPr>
              <a:t>Он начал читать книгу.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latin typeface="Cambria" pitchFamily="18" charset="0"/>
              </a:rPr>
              <a:t>*   </a:t>
            </a:r>
            <a:r>
              <a:rPr lang="ru-RU" sz="1800" b="1" i="1" smtClean="0">
                <a:latin typeface="Cambria" pitchFamily="18" charset="0"/>
              </a:rPr>
              <a:t>КАК ПРЕДЛОЖНОЕ ДОПОЛНЕНИЕ: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>
                <a:latin typeface="Cambria" pitchFamily="18" charset="0"/>
              </a:rPr>
              <a:t>                                                  </a:t>
            </a:r>
            <a:r>
              <a:rPr lang="en-US" sz="1800" smtClean="0">
                <a:latin typeface="Cambria" pitchFamily="18" charset="0"/>
              </a:rPr>
              <a:t>I am fond of reading</a:t>
            </a:r>
            <a:r>
              <a:rPr lang="en-US" sz="1800" smtClean="0">
                <a:solidFill>
                  <a:srgbClr val="A50021"/>
                </a:solidFill>
                <a:latin typeface="Cambria" pitchFamily="18" charset="0"/>
              </a:rPr>
              <a:t>. </a:t>
            </a:r>
            <a:r>
              <a:rPr lang="ru-RU" sz="1800" smtClean="0">
                <a:solidFill>
                  <a:srgbClr val="A50021"/>
                </a:solidFill>
                <a:latin typeface="Cambria" pitchFamily="18" charset="0"/>
              </a:rPr>
              <a:t>Я люблю читать.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latin typeface="Cambria" pitchFamily="18" charset="0"/>
              </a:rPr>
              <a:t>*   </a:t>
            </a:r>
            <a:r>
              <a:rPr lang="ru-RU" sz="1800" b="1" i="1" smtClean="0">
                <a:latin typeface="Cambria" pitchFamily="18" charset="0"/>
              </a:rPr>
              <a:t>КАК ПРЯМОЕ ДОПОЛНЕНИЕ: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>
                <a:latin typeface="Cambria" pitchFamily="18" charset="0"/>
              </a:rPr>
              <a:t>                      </a:t>
            </a:r>
            <a:r>
              <a:rPr lang="en-US" sz="1800" smtClean="0">
                <a:latin typeface="Cambria" pitchFamily="18" charset="0"/>
              </a:rPr>
              <a:t>Do you mind my reading here? </a:t>
            </a:r>
            <a:r>
              <a:rPr lang="ru-RU" sz="1800" smtClean="0">
                <a:solidFill>
                  <a:srgbClr val="A50021"/>
                </a:solidFill>
                <a:latin typeface="Cambria" pitchFamily="18" charset="0"/>
              </a:rPr>
              <a:t>Вы не против моего чтения здесь?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latin typeface="Cambria" pitchFamily="18" charset="0"/>
              </a:rPr>
              <a:t>*   </a:t>
            </a:r>
            <a:r>
              <a:rPr lang="ru-RU" sz="1800" b="1" i="1" smtClean="0">
                <a:latin typeface="Cambria" pitchFamily="18" charset="0"/>
              </a:rPr>
              <a:t>КАК ОБСТОЯТЕЛЬСТВО ВРЕМЕНИ: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>
                <a:latin typeface="Cambria" pitchFamily="18" charset="0"/>
              </a:rPr>
              <a:t>                         </a:t>
            </a:r>
            <a:r>
              <a:rPr lang="en-US" sz="1800" smtClean="0">
                <a:latin typeface="Cambria" pitchFamily="18" charset="0"/>
              </a:rPr>
              <a:t>After reading he closed the book</a:t>
            </a:r>
            <a:r>
              <a:rPr lang="en-US" sz="1800" smtClean="0">
                <a:solidFill>
                  <a:srgbClr val="A50021"/>
                </a:solidFill>
                <a:latin typeface="Cambria" pitchFamily="18" charset="0"/>
              </a:rPr>
              <a:t>. </a:t>
            </a:r>
            <a:r>
              <a:rPr lang="ru-RU" sz="1800" smtClean="0">
                <a:solidFill>
                  <a:srgbClr val="A50021"/>
                </a:solidFill>
                <a:latin typeface="Cambria" pitchFamily="18" charset="0"/>
              </a:rPr>
              <a:t>После чтения он закрыл книгу.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1800" b="1" smtClean="0">
                <a:latin typeface="Cambria" pitchFamily="18" charset="0"/>
              </a:rPr>
              <a:t>*    </a:t>
            </a:r>
            <a:r>
              <a:rPr lang="ru-RU" sz="1800" b="1" i="1" smtClean="0">
                <a:latin typeface="Cambria" pitchFamily="18" charset="0"/>
              </a:rPr>
              <a:t>КАК ОБСТОЯТЕЛЬСТВО ОБРАЗА ДЕЙСТВИЯ: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smtClean="0">
                <a:latin typeface="Cambria" pitchFamily="18" charset="0"/>
              </a:rPr>
              <a:t>   </a:t>
            </a:r>
            <a:r>
              <a:rPr lang="en-US" sz="1800" smtClean="0">
                <a:latin typeface="Cambria" pitchFamily="18" charset="0"/>
              </a:rPr>
              <a:t>Instead of reading he went to the movies. </a:t>
            </a:r>
            <a:r>
              <a:rPr lang="ru-RU" sz="1800" smtClean="0">
                <a:solidFill>
                  <a:srgbClr val="A50021"/>
                </a:solidFill>
                <a:latin typeface="Cambria" pitchFamily="18" charset="0"/>
              </a:rPr>
              <a:t>Вместо чтения он пошел в кино.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85750" y="6143625"/>
            <a:ext cx="977900" cy="484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800000"/>
                </a:solidFill>
                <a:latin typeface="Arial" charset="0"/>
              </a:rPr>
              <a:t>ИНФИНИТИВ</a:t>
            </a:r>
            <a:r>
              <a:rPr lang="ru-RU" sz="3200" b="1" smtClean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ru-RU" sz="3200" b="1" smtClean="0">
                <a:solidFill>
                  <a:srgbClr val="800000"/>
                </a:solidFill>
                <a:latin typeface="Arial" charset="0"/>
              </a:rPr>
              <a:t>(</a:t>
            </a:r>
            <a:r>
              <a:rPr lang="en-US" sz="3200" b="1" smtClean="0">
                <a:solidFill>
                  <a:srgbClr val="800000"/>
                </a:solidFill>
                <a:latin typeface="Arial" charset="0"/>
              </a:rPr>
              <a:t>THE INFINITIVE)</a:t>
            </a:r>
            <a:endParaRPr lang="ru-RU" sz="3200" b="1" smtClean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ru-RU" sz="2400" smtClean="0">
                <a:latin typeface="Cambria" pitchFamily="18" charset="0"/>
                <a:hlinkClick r:id="rId2" action="ppaction://hlinksldjump"/>
              </a:rPr>
              <a:t>ФОРМЫ ИНФИНИТИВА</a:t>
            </a:r>
            <a:endParaRPr lang="ru-RU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v"/>
            </a:pPr>
            <a:endParaRPr lang="ru-RU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ru-RU" sz="2400" smtClean="0">
                <a:latin typeface="Cambria" pitchFamily="18" charset="0"/>
                <a:hlinkClick r:id="rId3" action="ppaction://hlinksldjump"/>
              </a:rPr>
              <a:t>ИНФИНИТИВ БЕЗ ЧАСТИЦЫ </a:t>
            </a:r>
            <a:r>
              <a:rPr lang="en-US" sz="2400" smtClean="0">
                <a:latin typeface="Cambria" pitchFamily="18" charset="0"/>
                <a:hlinkClick r:id="rId3" action="ppaction://hlinksldjump"/>
              </a:rPr>
              <a:t>“TO”</a:t>
            </a:r>
            <a:endParaRPr lang="ru-RU" sz="2400" smtClean="0">
              <a:latin typeface="Cambria" pitchFamily="18" charset="0"/>
            </a:endParaRPr>
          </a:p>
          <a:p>
            <a:pPr eaLnBrk="1" hangingPunct="1">
              <a:buFont typeface="Arial" charset="0"/>
              <a:buNone/>
            </a:pPr>
            <a:endParaRPr lang="en-US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ru-RU" sz="2400" smtClean="0">
                <a:latin typeface="Cambria" pitchFamily="18" charset="0"/>
                <a:hlinkClick r:id="rId4" action="ppaction://hlinksldjump"/>
              </a:rPr>
              <a:t>СИНТАКСИЧЕСКИЕ ФУНКЦИИ ИНФИНИТИВА</a:t>
            </a:r>
            <a:endParaRPr lang="ru-RU" sz="2400" smtClean="0">
              <a:latin typeface="Cambria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ru-RU" sz="2400" smtClean="0">
                <a:latin typeface="Cambria" pitchFamily="18" charset="0"/>
                <a:hlinkClick r:id="rId5" action="ppaction://hlinksldjump"/>
              </a:rPr>
              <a:t>УПРАЖНЕНИЯ</a:t>
            </a:r>
            <a:endParaRPr lang="ru-RU" sz="2400" smtClean="0">
              <a:latin typeface="Cambria" pitchFamily="18" charset="0"/>
            </a:endParaRPr>
          </a:p>
        </p:txBody>
      </p:sp>
      <p:sp>
        <p:nvSpPr>
          <p:cNvPr id="4" name="Стрелка влево 3">
            <a:hlinkClick r:id="rId6" action="ppaction://hlinksldjump"/>
          </p:cNvPr>
          <p:cNvSpPr/>
          <p:nvPr/>
        </p:nvSpPr>
        <p:spPr>
          <a:xfrm>
            <a:off x="214313" y="6215063"/>
            <a:ext cx="977900" cy="4841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260350"/>
            <a:ext cx="7329488" cy="865188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800000"/>
                </a:solidFill>
                <a:latin typeface="Arial" charset="0"/>
              </a:rPr>
              <a:t>УПРАЖНЕНИЯ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4294967295"/>
          </p:nvPr>
        </p:nvSpPr>
        <p:spPr>
          <a:xfrm>
            <a:off x="914400" y="1571625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400" smtClean="0">
                <a:latin typeface="Cambria" pitchFamily="18" charset="0"/>
                <a:hlinkClick r:id="rId2" action="ppaction://hlinksldjump"/>
              </a:rPr>
              <a:t> Translate into Russian</a:t>
            </a:r>
            <a:r>
              <a:rPr lang="ru-RU" sz="2000" smtClean="0">
                <a:latin typeface="Cambria" pitchFamily="18" charset="0"/>
                <a:hlinkClick r:id="rId2" action="ppaction://hlinksldjump"/>
              </a:rPr>
              <a:t>. </a:t>
            </a:r>
            <a:r>
              <a:rPr lang="en-US" sz="2400" smtClean="0">
                <a:latin typeface="Cambria" pitchFamily="18" charset="0"/>
                <a:hlinkClick r:id="rId2" action="ppaction://hlinksldjump"/>
              </a:rPr>
              <a:t>Pay attention to the Gerund. Define its function</a:t>
            </a:r>
            <a:r>
              <a:rPr lang="ru-RU" sz="2000" b="1" smtClean="0">
                <a:latin typeface="Cambria" pitchFamily="18" charset="0"/>
                <a:hlinkClick r:id="rId2" action="ppaction://hlinksldjump"/>
              </a:rPr>
              <a:t>.</a:t>
            </a:r>
            <a:endParaRPr lang="en-US" sz="2000" b="1" smtClean="0">
              <a:latin typeface="Cambria" pitchFamily="18" charset="0"/>
            </a:endParaRPr>
          </a:p>
          <a:p>
            <a:pPr eaLnBrk="1" hangingPunct="1">
              <a:buFontTx/>
              <a:buChar char="•"/>
            </a:pPr>
            <a:endParaRPr lang="en-US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>
                <a:latin typeface="Cambria" pitchFamily="18" charset="0"/>
              </a:rPr>
              <a:t>  </a:t>
            </a:r>
            <a:r>
              <a:rPr lang="en-US" sz="2400" smtClean="0">
                <a:latin typeface="Cambria" pitchFamily="18" charset="0"/>
                <a:hlinkClick r:id="rId3" action="ppaction://hlinksldjump"/>
              </a:rPr>
              <a:t>Use the Gerund or the Infinitive</a:t>
            </a:r>
            <a:endParaRPr lang="en-US" sz="2400" smtClean="0">
              <a:latin typeface="Cambria" pitchFamily="18" charset="0"/>
            </a:endParaRPr>
          </a:p>
          <a:p>
            <a:pPr eaLnBrk="1" hangingPunct="1">
              <a:buFont typeface="Arial" charset="0"/>
              <a:buNone/>
            </a:pPr>
            <a:endParaRPr lang="en-US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>
                <a:latin typeface="Cambria" pitchFamily="18" charset="0"/>
                <a:hlinkClick r:id="rId4" action="ppaction://hlinksldjump"/>
              </a:rPr>
              <a:t>Use the gerund in active or passive form</a:t>
            </a:r>
            <a:r>
              <a:rPr lang="ru-RU" sz="2000" b="1" smtClean="0">
                <a:latin typeface="Cambria" pitchFamily="18" charset="0"/>
                <a:hlinkClick r:id="rId4" action="ppaction://hlinksldjump"/>
              </a:rPr>
              <a:t>.</a:t>
            </a:r>
            <a:endParaRPr lang="en-US" sz="2000" b="1" smtClean="0">
              <a:latin typeface="Cambria" pitchFamily="18" charset="0"/>
            </a:endParaRPr>
          </a:p>
          <a:p>
            <a:pPr eaLnBrk="1" hangingPunct="1"/>
            <a:endParaRPr lang="en-US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>
                <a:latin typeface="Cambria" pitchFamily="18" charset="0"/>
              </a:rPr>
              <a:t> </a:t>
            </a:r>
            <a:r>
              <a:rPr lang="en-US" sz="2400" smtClean="0">
                <a:latin typeface="Cambria" pitchFamily="18" charset="0"/>
                <a:hlinkClick r:id="rId5" action="ppaction://hlinksldjump"/>
              </a:rPr>
              <a:t>Translate into English</a:t>
            </a:r>
            <a:endParaRPr lang="en-US" sz="2400" smtClean="0">
              <a:latin typeface="Cambria" pitchFamily="18" charset="0"/>
            </a:endParaRPr>
          </a:p>
          <a:p>
            <a:pPr eaLnBrk="1" hangingPunct="1"/>
            <a:endParaRPr lang="ru-RU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>
                <a:latin typeface="Cambria" pitchFamily="18" charset="0"/>
              </a:rPr>
              <a:t>  </a:t>
            </a:r>
            <a:r>
              <a:rPr lang="en-US" sz="2400" smtClean="0">
                <a:latin typeface="Cambria" pitchFamily="18" charset="0"/>
                <a:hlinkClick r:id="rId6" action="ppaction://hlinksldjump"/>
              </a:rPr>
              <a:t>Answer the questions</a:t>
            </a:r>
            <a:endParaRPr lang="ru-RU" sz="2400" smtClean="0">
              <a:latin typeface="Cambria" pitchFamily="18" charset="0"/>
            </a:endParaRPr>
          </a:p>
        </p:txBody>
      </p:sp>
      <p:sp>
        <p:nvSpPr>
          <p:cNvPr id="4" name="Стрелка влево 3">
            <a:hlinkClick r:id="rId7" action="ppaction://hlinksldjump"/>
          </p:cNvPr>
          <p:cNvSpPr/>
          <p:nvPr/>
        </p:nvSpPr>
        <p:spPr>
          <a:xfrm>
            <a:off x="214313" y="6143625"/>
            <a:ext cx="977900" cy="484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052513"/>
          </a:xfrm>
        </p:spPr>
        <p:txBody>
          <a:bodyPr/>
          <a:lstStyle/>
          <a:p>
            <a:r>
              <a:rPr lang="en-US" sz="2400" b="1" smtClean="0">
                <a:solidFill>
                  <a:srgbClr val="800000"/>
                </a:solidFill>
                <a:latin typeface="Arial" charset="0"/>
              </a:rPr>
              <a:t>STATE THE SYNTACTIC FUNCTION OF </a:t>
            </a:r>
            <a:br>
              <a:rPr lang="en-US" sz="2400" b="1" smtClean="0">
                <a:solidFill>
                  <a:srgbClr val="800000"/>
                </a:solidFill>
                <a:latin typeface="Arial" charset="0"/>
              </a:rPr>
            </a:br>
            <a:r>
              <a:rPr lang="en-US" sz="2400" b="1" smtClean="0">
                <a:solidFill>
                  <a:srgbClr val="800000"/>
                </a:solidFill>
                <a:latin typeface="Arial" charset="0"/>
              </a:rPr>
              <a:t>THE GERUND</a:t>
            </a:r>
            <a:r>
              <a:rPr lang="ru-RU" sz="2400" b="1" smtClean="0">
                <a:solidFill>
                  <a:srgbClr val="800000"/>
                </a:solidFill>
                <a:latin typeface="Arial" charset="0"/>
              </a:rPr>
              <a:t>: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611188" y="1268413"/>
            <a:ext cx="6048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endParaRPr lang="ru-RU" sz="2400"/>
          </a:p>
          <a:p>
            <a:pPr marL="457200" indent="-457200"/>
            <a:endParaRPr lang="ru-RU" sz="240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611188" y="1574800"/>
            <a:ext cx="71294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sz="2400"/>
              <a:t> </a:t>
            </a:r>
            <a:endParaRPr lang="ru-RU" sz="2400"/>
          </a:p>
          <a:p>
            <a:pPr marL="457200" indent="-457200"/>
            <a:endParaRPr lang="ru-RU" sz="240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611188" y="855663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1. </a:t>
            </a:r>
            <a:r>
              <a:rPr lang="en-US" u="sng">
                <a:latin typeface="Cambria" pitchFamily="18" charset="0"/>
              </a:rPr>
              <a:t>Repairing</a:t>
            </a:r>
            <a:r>
              <a:rPr lang="en-US">
                <a:latin typeface="Cambria" pitchFamily="18" charset="0"/>
              </a:rPr>
              <a:t> cars is his business.</a:t>
            </a:r>
            <a:r>
              <a:rPr lang="ru-RU">
                <a:latin typeface="Cambria" pitchFamily="18" charset="0"/>
              </a:rPr>
              <a:t> 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65150" y="11969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40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611188" y="836613"/>
            <a:ext cx="741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>
                <a:latin typeface="Cambria" pitchFamily="18" charset="0"/>
              </a:rPr>
              <a:t>1. </a:t>
            </a:r>
            <a:r>
              <a:rPr lang="en-US" u="sng">
                <a:latin typeface="Cambria" pitchFamily="18" charset="0"/>
              </a:rPr>
              <a:t>Repairing</a:t>
            </a:r>
            <a:r>
              <a:rPr lang="en-US">
                <a:latin typeface="Cambria" pitchFamily="18" charset="0"/>
              </a:rPr>
              <a:t> cars is his business.</a:t>
            </a:r>
            <a:r>
              <a:rPr lang="ru-RU">
                <a:latin typeface="Cambria" pitchFamily="18" charset="0"/>
              </a:rPr>
              <a:t> </a:t>
            </a:r>
            <a:r>
              <a:rPr lang="en-US">
                <a:solidFill>
                  <a:srgbClr val="BA2418"/>
                </a:solidFill>
                <a:latin typeface="Cambria" pitchFamily="18" charset="0"/>
              </a:rPr>
              <a:t>(</a:t>
            </a:r>
            <a:r>
              <a:rPr lang="ru-RU">
                <a:solidFill>
                  <a:srgbClr val="BA2418"/>
                </a:solidFill>
                <a:latin typeface="Cambria" pitchFamily="18" charset="0"/>
              </a:rPr>
              <a:t>Подлежащее</a:t>
            </a:r>
            <a:r>
              <a:rPr lang="en-US">
                <a:solidFill>
                  <a:srgbClr val="BA2418"/>
                </a:solidFill>
                <a:latin typeface="Cambria" pitchFamily="18" charset="0"/>
              </a:rPr>
              <a:t>)</a:t>
            </a:r>
            <a:endParaRPr lang="ru-RU">
              <a:solidFill>
                <a:srgbClr val="BA2418"/>
              </a:solidFill>
              <a:latin typeface="Cambria" pitchFamily="18" charset="0"/>
            </a:endParaRPr>
          </a:p>
          <a:p>
            <a:pPr marL="457200" indent="-457200"/>
            <a:endParaRPr lang="ru-RU">
              <a:latin typeface="Cambria" pitchFamily="18" charset="0"/>
            </a:endParaRP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611188" y="1196975"/>
            <a:ext cx="8064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2. </a:t>
            </a:r>
            <a:r>
              <a:rPr lang="en-US">
                <a:latin typeface="Cambria" pitchFamily="18" charset="0"/>
              </a:rPr>
              <a:t>Have you finished </a:t>
            </a:r>
            <a:r>
              <a:rPr lang="en-US" u="sng">
                <a:latin typeface="Cambria" pitchFamily="18" charset="0"/>
              </a:rPr>
              <a:t>writing</a:t>
            </a:r>
            <a:r>
              <a:rPr lang="en-US">
                <a:latin typeface="Cambria" pitchFamily="18" charset="0"/>
              </a:rPr>
              <a:t>? </a:t>
            </a:r>
            <a:endParaRPr lang="ru-RU">
              <a:latin typeface="Cambria" pitchFamily="18" charset="0"/>
            </a:endParaRP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611188" y="1196975"/>
            <a:ext cx="7993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2. </a:t>
            </a:r>
            <a:r>
              <a:rPr lang="en-US">
                <a:latin typeface="Cambria" pitchFamily="18" charset="0"/>
              </a:rPr>
              <a:t>Have you finished </a:t>
            </a:r>
            <a:r>
              <a:rPr lang="en-US" u="sng">
                <a:latin typeface="Cambria" pitchFamily="18" charset="0"/>
              </a:rPr>
              <a:t>writing</a:t>
            </a:r>
            <a:r>
              <a:rPr lang="en-US">
                <a:latin typeface="Cambria" pitchFamily="18" charset="0"/>
              </a:rPr>
              <a:t>? </a:t>
            </a:r>
            <a:r>
              <a:rPr lang="ru-RU">
                <a:solidFill>
                  <a:srgbClr val="BA2418"/>
                </a:solidFill>
                <a:latin typeface="Cambria" pitchFamily="18" charset="0"/>
              </a:rPr>
              <a:t>(Часть сказуемого)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611188" y="1557338"/>
            <a:ext cx="7489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3. </a:t>
            </a:r>
            <a:r>
              <a:rPr lang="en-US" u="sng">
                <a:latin typeface="Cambria" pitchFamily="18" charset="0"/>
              </a:rPr>
              <a:t>Taking</a:t>
            </a:r>
            <a:r>
              <a:rPr lang="en-US">
                <a:latin typeface="Cambria" pitchFamily="18" charset="0"/>
              </a:rPr>
              <a:t> a cold shower in the morning is very healthy. </a:t>
            </a:r>
            <a:endParaRPr lang="ru-RU">
              <a:latin typeface="Cambria" pitchFamily="18" charset="0"/>
            </a:endParaRP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611188" y="1557338"/>
            <a:ext cx="8137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3. </a:t>
            </a:r>
            <a:r>
              <a:rPr lang="en-US" u="sng">
                <a:latin typeface="Cambria" pitchFamily="18" charset="0"/>
              </a:rPr>
              <a:t>Taking</a:t>
            </a:r>
            <a:r>
              <a:rPr lang="en-US">
                <a:latin typeface="Cambria" pitchFamily="18" charset="0"/>
              </a:rPr>
              <a:t> a cold shower in the morning is very healthy. </a:t>
            </a:r>
            <a:r>
              <a:rPr lang="ru-RU">
                <a:solidFill>
                  <a:srgbClr val="BA2418"/>
                </a:solidFill>
                <a:latin typeface="Cambria" pitchFamily="18" charset="0"/>
              </a:rPr>
              <a:t>(Подлежащее)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611188" y="1935163"/>
            <a:ext cx="8532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4. </a:t>
            </a:r>
            <a:r>
              <a:rPr lang="en-US">
                <a:latin typeface="Cambria" pitchFamily="18" charset="0"/>
              </a:rPr>
              <a:t>I am fond of </a:t>
            </a:r>
            <a:r>
              <a:rPr lang="en-US" u="sng">
                <a:latin typeface="Cambria" pitchFamily="18" charset="0"/>
              </a:rPr>
              <a:t>skiing</a:t>
            </a:r>
            <a:r>
              <a:rPr lang="en-US">
                <a:latin typeface="Cambria" pitchFamily="18" charset="0"/>
              </a:rPr>
              <a:t>, but my sister prefers </a:t>
            </a:r>
            <a:r>
              <a:rPr lang="en-US" u="sng">
                <a:latin typeface="Cambria" pitchFamily="18" charset="0"/>
              </a:rPr>
              <a:t>skating</a:t>
            </a:r>
            <a:r>
              <a:rPr lang="en-US">
                <a:latin typeface="Cambria" pitchFamily="18" charset="0"/>
              </a:rPr>
              <a:t>.</a:t>
            </a:r>
            <a:r>
              <a:rPr lang="ru-RU" sz="2400"/>
              <a:t> 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611188" y="1989138"/>
            <a:ext cx="85328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>
                <a:latin typeface="Cambria" pitchFamily="18" charset="0"/>
              </a:rPr>
              <a:t>4. </a:t>
            </a:r>
            <a:r>
              <a:rPr lang="en-US">
                <a:latin typeface="Cambria" pitchFamily="18" charset="0"/>
              </a:rPr>
              <a:t>I am fond of </a:t>
            </a:r>
            <a:r>
              <a:rPr lang="en-US" u="sng">
                <a:latin typeface="Cambria" pitchFamily="18" charset="0"/>
              </a:rPr>
              <a:t>skiing</a:t>
            </a:r>
            <a:r>
              <a:rPr lang="en-US">
                <a:latin typeface="Cambria" pitchFamily="18" charset="0"/>
              </a:rPr>
              <a:t>, but my sister prefers </a:t>
            </a:r>
            <a:r>
              <a:rPr lang="en-US" u="sng">
                <a:latin typeface="Cambria" pitchFamily="18" charset="0"/>
              </a:rPr>
              <a:t>skating</a:t>
            </a:r>
            <a:r>
              <a:rPr lang="en-US">
                <a:latin typeface="Cambria" pitchFamily="18" charset="0"/>
              </a:rPr>
              <a:t>.</a:t>
            </a:r>
            <a:endParaRPr lang="ru-RU">
              <a:latin typeface="Cambria" pitchFamily="18" charset="0"/>
            </a:endParaRPr>
          </a:p>
          <a:p>
            <a:pPr marL="457200" indent="-457200"/>
            <a:r>
              <a:rPr lang="ru-RU">
                <a:solidFill>
                  <a:srgbClr val="BA2418"/>
                </a:solidFill>
                <a:latin typeface="Cambria" pitchFamily="18" charset="0"/>
              </a:rPr>
              <a:t>(Предложное дополнение/прямое дополнение)</a:t>
            </a:r>
          </a:p>
          <a:p>
            <a:pPr marL="457200" indent="-457200"/>
            <a:endParaRPr lang="ru-RU" sz="2400"/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611188" y="2636838"/>
            <a:ext cx="835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5. </a:t>
            </a:r>
            <a:r>
              <a:rPr lang="en-US">
                <a:latin typeface="Cambria" pitchFamily="18" charset="0"/>
              </a:rPr>
              <a:t>The teacher said, “Go on </a:t>
            </a:r>
            <a:r>
              <a:rPr lang="en-US" u="sng">
                <a:latin typeface="Cambria" pitchFamily="18" charset="0"/>
              </a:rPr>
              <a:t>translating</a:t>
            </a:r>
            <a:r>
              <a:rPr lang="en-US">
                <a:latin typeface="Cambria" pitchFamily="18" charset="0"/>
              </a:rPr>
              <a:t>, George.” </a:t>
            </a:r>
            <a:endParaRPr lang="ru-RU">
              <a:latin typeface="Cambria" pitchFamily="18" charset="0"/>
            </a:endParaRP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611188" y="2636838"/>
            <a:ext cx="8281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>
                <a:latin typeface="Cambria" pitchFamily="18" charset="0"/>
              </a:rPr>
              <a:t>5. </a:t>
            </a:r>
            <a:r>
              <a:rPr lang="en-US">
                <a:latin typeface="Cambria" pitchFamily="18" charset="0"/>
              </a:rPr>
              <a:t>The teacher said, “Go on </a:t>
            </a:r>
            <a:r>
              <a:rPr lang="en-US" u="sng">
                <a:latin typeface="Cambria" pitchFamily="18" charset="0"/>
              </a:rPr>
              <a:t>translating</a:t>
            </a:r>
            <a:r>
              <a:rPr lang="en-US">
                <a:latin typeface="Cambria" pitchFamily="18" charset="0"/>
              </a:rPr>
              <a:t>, George.” </a:t>
            </a:r>
            <a:r>
              <a:rPr lang="ru-RU">
                <a:solidFill>
                  <a:srgbClr val="BA2418"/>
                </a:solidFill>
                <a:latin typeface="Cambria" pitchFamily="18" charset="0"/>
              </a:rPr>
              <a:t>(Часть сказуемого)</a:t>
            </a:r>
          </a:p>
          <a:p>
            <a:pPr marL="457200" indent="-457200"/>
            <a:endParaRPr lang="ru-RU">
              <a:latin typeface="Cambria" pitchFamily="18" charset="0"/>
            </a:endParaRPr>
          </a:p>
        </p:txBody>
      </p:sp>
      <p:sp>
        <p:nvSpPr>
          <p:cNvPr id="58391" name="Text Box 23"/>
          <p:cNvSpPr txBox="1">
            <a:spLocks noChangeArrowheads="1"/>
          </p:cNvSpPr>
          <p:nvPr/>
        </p:nvSpPr>
        <p:spPr bwMode="auto">
          <a:xfrm>
            <a:off x="611188" y="2997200"/>
            <a:ext cx="8532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6. </a:t>
            </a:r>
            <a:r>
              <a:rPr lang="en-US">
                <a:latin typeface="Cambria" pitchFamily="18" charset="0"/>
              </a:rPr>
              <a:t>He gave up </a:t>
            </a:r>
            <a:r>
              <a:rPr lang="en-US" u="sng">
                <a:latin typeface="Cambria" pitchFamily="18" charset="0"/>
              </a:rPr>
              <a:t>smoking</a:t>
            </a:r>
            <a:r>
              <a:rPr lang="en-US">
                <a:latin typeface="Cambria" pitchFamily="18" charset="0"/>
              </a:rPr>
              <a:t> when he was 30.</a:t>
            </a:r>
            <a:r>
              <a:rPr lang="en-US" sz="2400"/>
              <a:t> </a:t>
            </a:r>
            <a:endParaRPr lang="ru-RU" sz="2400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611188" y="3068638"/>
            <a:ext cx="77771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>
                <a:latin typeface="Cambria" pitchFamily="18" charset="0"/>
              </a:rPr>
              <a:t>6. </a:t>
            </a:r>
            <a:r>
              <a:rPr lang="en-US">
                <a:latin typeface="Cambria" pitchFamily="18" charset="0"/>
              </a:rPr>
              <a:t>He gave up </a:t>
            </a:r>
            <a:r>
              <a:rPr lang="en-US" u="sng">
                <a:latin typeface="Cambria" pitchFamily="18" charset="0"/>
              </a:rPr>
              <a:t>smoking</a:t>
            </a:r>
            <a:r>
              <a:rPr lang="en-US">
                <a:latin typeface="Cambria" pitchFamily="18" charset="0"/>
              </a:rPr>
              <a:t> when he was 30. </a:t>
            </a:r>
            <a:r>
              <a:rPr lang="ru-RU">
                <a:solidFill>
                  <a:srgbClr val="BA2418"/>
                </a:solidFill>
                <a:latin typeface="Cambria" pitchFamily="18" charset="0"/>
              </a:rPr>
              <a:t>(Предложное дополнение)</a:t>
            </a:r>
          </a:p>
          <a:p>
            <a:pPr marL="457200" indent="-457200"/>
            <a:endParaRPr lang="ru-RU">
              <a:latin typeface="Cambria" pitchFamily="18" charset="0"/>
            </a:endParaRP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611188" y="3429000"/>
            <a:ext cx="7777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7. </a:t>
            </a:r>
            <a:r>
              <a:rPr lang="en-US">
                <a:latin typeface="Cambria" pitchFamily="18" charset="0"/>
              </a:rPr>
              <a:t>He doesn’t mind his </a:t>
            </a:r>
            <a:r>
              <a:rPr lang="en-US" u="sng">
                <a:latin typeface="Cambria" pitchFamily="18" charset="0"/>
              </a:rPr>
              <a:t>staying</a:t>
            </a:r>
            <a:r>
              <a:rPr lang="en-US">
                <a:latin typeface="Cambria" pitchFamily="18" charset="0"/>
              </a:rPr>
              <a:t> with his friend’s family. </a:t>
            </a:r>
            <a:endParaRPr lang="ru-RU">
              <a:latin typeface="Cambria" pitchFamily="18" charset="0"/>
            </a:endParaRP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611188" y="3429000"/>
            <a:ext cx="82089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>
                <a:latin typeface="Cambria" pitchFamily="18" charset="0"/>
              </a:rPr>
              <a:t>7. </a:t>
            </a:r>
            <a:r>
              <a:rPr lang="en-US">
                <a:latin typeface="Cambria" pitchFamily="18" charset="0"/>
              </a:rPr>
              <a:t>He doesn’t mind his </a:t>
            </a:r>
            <a:r>
              <a:rPr lang="en-US" u="sng">
                <a:latin typeface="Cambria" pitchFamily="18" charset="0"/>
              </a:rPr>
              <a:t>staying</a:t>
            </a:r>
            <a:r>
              <a:rPr lang="en-US">
                <a:latin typeface="Cambria" pitchFamily="18" charset="0"/>
              </a:rPr>
              <a:t> with his friend’s family. </a:t>
            </a:r>
            <a:endParaRPr lang="ru-RU">
              <a:latin typeface="Cambria" pitchFamily="18" charset="0"/>
            </a:endParaRPr>
          </a:p>
          <a:p>
            <a:pPr marL="457200" indent="-457200"/>
            <a:r>
              <a:rPr lang="ru-RU">
                <a:solidFill>
                  <a:srgbClr val="BA2418"/>
                </a:solidFill>
                <a:latin typeface="Cambria" pitchFamily="18" charset="0"/>
              </a:rPr>
              <a:t>(Прямое дополнение)</a:t>
            </a:r>
          </a:p>
          <a:p>
            <a:pPr marL="457200" indent="-457200"/>
            <a:endParaRPr lang="ru-RU">
              <a:latin typeface="Cambria" pitchFamily="18" charset="0"/>
            </a:endParaRP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611188" y="4076700"/>
            <a:ext cx="8532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8. </a:t>
            </a:r>
            <a:r>
              <a:rPr lang="en-US">
                <a:latin typeface="Cambria" pitchFamily="18" charset="0"/>
              </a:rPr>
              <a:t>The new film is worth </a:t>
            </a:r>
            <a:r>
              <a:rPr lang="en-US" u="sng">
                <a:latin typeface="Cambria" pitchFamily="18" charset="0"/>
              </a:rPr>
              <a:t>seeing</a:t>
            </a:r>
            <a:r>
              <a:rPr lang="en-US">
                <a:latin typeface="Cambria" pitchFamily="18" charset="0"/>
              </a:rPr>
              <a:t>.</a:t>
            </a:r>
            <a:r>
              <a:rPr lang="en-US" sz="2400"/>
              <a:t> </a:t>
            </a:r>
            <a:endParaRPr lang="ru-RU" sz="240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611188" y="4149725"/>
            <a:ext cx="8137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>
                <a:latin typeface="Cambria" pitchFamily="18" charset="0"/>
              </a:rPr>
              <a:t>8. </a:t>
            </a:r>
            <a:r>
              <a:rPr lang="en-US">
                <a:latin typeface="Cambria" pitchFamily="18" charset="0"/>
              </a:rPr>
              <a:t>The new film is worth </a:t>
            </a:r>
            <a:r>
              <a:rPr lang="en-US" u="sng">
                <a:latin typeface="Cambria" pitchFamily="18" charset="0"/>
              </a:rPr>
              <a:t>seeing</a:t>
            </a:r>
            <a:r>
              <a:rPr lang="en-US">
                <a:latin typeface="Cambria" pitchFamily="18" charset="0"/>
              </a:rPr>
              <a:t>. </a:t>
            </a:r>
            <a:r>
              <a:rPr lang="ru-RU">
                <a:solidFill>
                  <a:srgbClr val="BA2418"/>
                </a:solidFill>
                <a:latin typeface="Cambria" pitchFamily="18" charset="0"/>
              </a:rPr>
              <a:t>(Прямое дополнение)</a:t>
            </a:r>
          </a:p>
          <a:p>
            <a:pPr marL="457200" indent="-457200"/>
            <a:endParaRPr lang="ru-RU">
              <a:latin typeface="Cambria" pitchFamily="18" charset="0"/>
            </a:endParaRP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539750" y="4292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400"/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611188" y="4527550"/>
            <a:ext cx="7345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9. </a:t>
            </a:r>
            <a:r>
              <a:rPr lang="en-US">
                <a:latin typeface="Cambria" pitchFamily="18" charset="0"/>
              </a:rPr>
              <a:t>She prefers </a:t>
            </a:r>
            <a:r>
              <a:rPr lang="en-US" u="sng">
                <a:latin typeface="Cambria" pitchFamily="18" charset="0"/>
              </a:rPr>
              <a:t>living</a:t>
            </a:r>
            <a:r>
              <a:rPr lang="en-US">
                <a:latin typeface="Cambria" pitchFamily="18" charset="0"/>
              </a:rPr>
              <a:t> alone. </a:t>
            </a:r>
            <a:endParaRPr lang="ru-RU">
              <a:latin typeface="Cambria" pitchFamily="18" charset="0"/>
            </a:endParaRP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611188" y="4508500"/>
            <a:ext cx="82089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>
                <a:latin typeface="Cambria" pitchFamily="18" charset="0"/>
              </a:rPr>
              <a:t>9. </a:t>
            </a:r>
            <a:r>
              <a:rPr lang="en-US">
                <a:latin typeface="Cambria" pitchFamily="18" charset="0"/>
              </a:rPr>
              <a:t>She prefers </a:t>
            </a:r>
            <a:r>
              <a:rPr lang="en-US" u="sng">
                <a:latin typeface="Cambria" pitchFamily="18" charset="0"/>
              </a:rPr>
              <a:t>living</a:t>
            </a:r>
            <a:r>
              <a:rPr lang="en-US">
                <a:latin typeface="Cambria" pitchFamily="18" charset="0"/>
              </a:rPr>
              <a:t> alone. </a:t>
            </a:r>
            <a:r>
              <a:rPr lang="ru-RU">
                <a:solidFill>
                  <a:srgbClr val="BA2418"/>
                </a:solidFill>
                <a:latin typeface="Cambria" pitchFamily="18" charset="0"/>
              </a:rPr>
              <a:t>(Прямое дополнение)</a:t>
            </a:r>
          </a:p>
          <a:p>
            <a:pPr marL="457200" indent="-457200"/>
            <a:endParaRPr lang="ru-RU">
              <a:latin typeface="Cambria" pitchFamily="18" charset="0"/>
            </a:endParaRP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611188" y="4941888"/>
            <a:ext cx="7777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10. </a:t>
            </a:r>
            <a:r>
              <a:rPr lang="en-US">
                <a:latin typeface="Cambria" pitchFamily="18" charset="0"/>
              </a:rPr>
              <a:t>They stopped </a:t>
            </a:r>
            <a:r>
              <a:rPr lang="en-US" u="sng">
                <a:latin typeface="Cambria" pitchFamily="18" charset="0"/>
              </a:rPr>
              <a:t>chattering</a:t>
            </a:r>
            <a:r>
              <a:rPr lang="en-US">
                <a:latin typeface="Cambria" pitchFamily="18" charset="0"/>
              </a:rPr>
              <a:t> when she entered. </a:t>
            </a:r>
            <a:endParaRPr lang="ru-RU">
              <a:latin typeface="Cambria" pitchFamily="18" charset="0"/>
            </a:endParaRP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611188" y="4941888"/>
            <a:ext cx="7777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10. </a:t>
            </a:r>
            <a:r>
              <a:rPr lang="en-US">
                <a:latin typeface="Cambria" pitchFamily="18" charset="0"/>
              </a:rPr>
              <a:t>They stopped </a:t>
            </a:r>
            <a:r>
              <a:rPr lang="en-US" u="sng">
                <a:latin typeface="Cambria" pitchFamily="18" charset="0"/>
              </a:rPr>
              <a:t>chattering</a:t>
            </a:r>
            <a:r>
              <a:rPr lang="en-US">
                <a:latin typeface="Cambria" pitchFamily="18" charset="0"/>
              </a:rPr>
              <a:t> when she entered. </a:t>
            </a:r>
            <a:r>
              <a:rPr lang="ru-RU">
                <a:solidFill>
                  <a:srgbClr val="BA2418"/>
                </a:solidFill>
                <a:latin typeface="Cambria" pitchFamily="18" charset="0"/>
              </a:rPr>
              <a:t>(Часть сказуемого)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1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1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58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1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58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1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58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1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58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1000"/>
                                        <p:tgtEl>
                                          <p:spTgt spid="5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0" dur="500"/>
                                        <p:tgtEl>
                                          <p:spTgt spid="58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9" dur="500"/>
                                        <p:tgtEl>
                                          <p:spTgt spid="58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58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3" dur="1000"/>
                                        <p:tgtEl>
                                          <p:spTgt spid="58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7" dur="500"/>
                                        <p:tgtEl>
                                          <p:spTgt spid="58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1000"/>
                                        <p:tgtEl>
                                          <p:spTgt spid="58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9" grpId="0"/>
      <p:bldP spid="58381" grpId="0"/>
      <p:bldP spid="58383" grpId="0"/>
      <p:bldP spid="58385" grpId="0"/>
      <p:bldP spid="58387" grpId="0"/>
      <p:bldP spid="58389" grpId="0"/>
      <p:bldP spid="58392" grpId="0"/>
      <p:bldP spid="58394" grpId="0"/>
      <p:bldP spid="58396" grpId="0"/>
      <p:bldP spid="58399" grpId="0"/>
      <p:bldP spid="5840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719138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800000"/>
                </a:solidFill>
                <a:latin typeface="Arial" charset="0"/>
              </a:rPr>
              <a:t>USE THE GERUND OR THE INFINITIVE:</a:t>
            </a:r>
            <a:endParaRPr lang="ru-RU" sz="3200" b="1" smtClean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876925"/>
            <a:ext cx="8229600" cy="24923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z="2400" smtClean="0">
                <a:latin typeface="Cambria" pitchFamily="18" charset="0"/>
                <a:hlinkClick r:id="rId2" action="ppaction://hlinksldjump"/>
              </a:rPr>
              <a:t>Упражнения</a:t>
            </a:r>
            <a:endParaRPr lang="ru-RU" sz="2400" smtClean="0">
              <a:latin typeface="Cambria" pitchFamily="18" charset="0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68313" y="1071563"/>
            <a:ext cx="741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1. </a:t>
            </a:r>
            <a:r>
              <a:rPr lang="en-US" sz="2400"/>
              <a:t>I started (write) my letter this afternoon.</a:t>
            </a:r>
            <a:endParaRPr lang="ru-RU" sz="2400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468313" y="1052513"/>
            <a:ext cx="70564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1. </a:t>
            </a:r>
            <a:r>
              <a:rPr lang="en-US" sz="2400"/>
              <a:t>I started </a:t>
            </a:r>
            <a:r>
              <a:rPr lang="en-US" sz="2400">
                <a:solidFill>
                  <a:srgbClr val="BA2418"/>
                </a:solidFill>
              </a:rPr>
              <a:t>to write/writing</a:t>
            </a:r>
            <a:r>
              <a:rPr lang="en-US" sz="2400"/>
              <a:t> my letter this afternoon.</a:t>
            </a:r>
            <a:endParaRPr lang="ru-RU" sz="2400"/>
          </a:p>
          <a:p>
            <a:endParaRPr lang="ru-RU" sz="2400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468313" y="1484313"/>
            <a:ext cx="712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sz="2400"/>
              <a:t>2. She promised (go) to the doctor.</a:t>
            </a:r>
          </a:p>
          <a:p>
            <a:pPr marL="457200" indent="-457200"/>
            <a:endParaRPr lang="ru-RU" sz="2400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68313" y="1484313"/>
            <a:ext cx="6119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2. She promised </a:t>
            </a:r>
            <a:r>
              <a:rPr lang="en-US" sz="2400">
                <a:solidFill>
                  <a:srgbClr val="BA2418"/>
                </a:solidFill>
              </a:rPr>
              <a:t>to go</a:t>
            </a:r>
            <a:r>
              <a:rPr lang="en-US" sz="2400"/>
              <a:t> to the doctor.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468313" y="1935163"/>
            <a:ext cx="7056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3. (Travel) by air is interesting.</a:t>
            </a:r>
            <a:endParaRPr lang="ru-RU" sz="2400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468313" y="1916113"/>
            <a:ext cx="4895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3. </a:t>
            </a:r>
            <a:r>
              <a:rPr lang="en-US" sz="2400">
                <a:solidFill>
                  <a:srgbClr val="BA2418"/>
                </a:solidFill>
              </a:rPr>
              <a:t>Travelling</a:t>
            </a:r>
            <a:r>
              <a:rPr lang="en-US" sz="2400"/>
              <a:t> by air is interesting.</a:t>
            </a:r>
            <a:endParaRPr lang="ru-RU" sz="2400"/>
          </a:p>
          <a:p>
            <a:endParaRPr lang="ru-RU" sz="2400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468313" y="2420938"/>
            <a:ext cx="6551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sz="2400"/>
              <a:t>4. She enjoys (cook) Indian meals.</a:t>
            </a:r>
          </a:p>
          <a:p>
            <a:pPr marL="457200" indent="-457200"/>
            <a:endParaRPr lang="ru-RU" sz="2400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468313" y="2420938"/>
            <a:ext cx="63357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4. She enjoys </a:t>
            </a:r>
            <a:r>
              <a:rPr lang="en-US" sz="2400">
                <a:solidFill>
                  <a:srgbClr val="BA2418"/>
                </a:solidFill>
              </a:rPr>
              <a:t>cooking</a:t>
            </a:r>
            <a:r>
              <a:rPr lang="en-US" sz="2400"/>
              <a:t> Indian meals.</a:t>
            </a:r>
          </a:p>
          <a:p>
            <a:endParaRPr lang="ru-RU" sz="2400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68313" y="2924175"/>
            <a:ext cx="69834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sz="2400"/>
              <a:t>5. Would you mind (open) the window?</a:t>
            </a:r>
          </a:p>
          <a:p>
            <a:pPr marL="457200" indent="-457200"/>
            <a:endParaRPr lang="ru-RU" sz="2400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468313" y="2924175"/>
            <a:ext cx="6624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5. Would you mind </a:t>
            </a:r>
            <a:r>
              <a:rPr lang="en-US" sz="2400">
                <a:solidFill>
                  <a:srgbClr val="BA2418"/>
                </a:solidFill>
              </a:rPr>
              <a:t>opening</a:t>
            </a:r>
            <a:r>
              <a:rPr lang="en-US" sz="2400"/>
              <a:t> the window?</a:t>
            </a:r>
          </a:p>
          <a:p>
            <a:endParaRPr lang="ru-RU" sz="2400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468313" y="3357563"/>
            <a:ext cx="74882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sz="2400"/>
              <a:t>6. I’m looking forward to (see) my parents again.</a:t>
            </a:r>
          </a:p>
          <a:p>
            <a:pPr marL="457200" indent="-457200"/>
            <a:endParaRPr lang="ru-RU" sz="2400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468313" y="3357563"/>
            <a:ext cx="7559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6. I’m looking forward  </a:t>
            </a:r>
            <a:r>
              <a:rPr lang="en-US" sz="2400">
                <a:solidFill>
                  <a:srgbClr val="BA2418"/>
                </a:solidFill>
              </a:rPr>
              <a:t>seeing</a:t>
            </a:r>
            <a:r>
              <a:rPr lang="en-US" sz="2400"/>
              <a:t> my parents again.</a:t>
            </a:r>
          </a:p>
          <a:p>
            <a:endParaRPr lang="ru-RU" sz="2400"/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468313" y="3789363"/>
            <a:ext cx="712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sz="2400"/>
              <a:t>7. Peter gave up (learn) Chinese.</a:t>
            </a:r>
          </a:p>
          <a:p>
            <a:pPr marL="457200" indent="-457200"/>
            <a:endParaRPr lang="ru-RU" sz="2400"/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468313" y="3789363"/>
            <a:ext cx="6048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sz="2400"/>
              <a:t>7. Peter gave up </a:t>
            </a:r>
            <a:r>
              <a:rPr lang="en-US" sz="2400">
                <a:solidFill>
                  <a:srgbClr val="BA2418"/>
                </a:solidFill>
              </a:rPr>
              <a:t>learning</a:t>
            </a:r>
            <a:r>
              <a:rPr lang="en-US" sz="2400"/>
              <a:t> Chinese.</a:t>
            </a:r>
          </a:p>
          <a:p>
            <a:pPr marL="457200" indent="-457200"/>
            <a:endParaRPr lang="ru-RU" sz="2400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468313" y="4292600"/>
            <a:ext cx="604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8. Sasha stopped (read) the advertisement.</a:t>
            </a:r>
            <a:endParaRPr lang="ru-RU" sz="2400"/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468313" y="4292600"/>
            <a:ext cx="6911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sz="2400"/>
              <a:t>8. Sasha stopped </a:t>
            </a:r>
            <a:r>
              <a:rPr lang="en-US" sz="2400">
                <a:solidFill>
                  <a:srgbClr val="BA2418"/>
                </a:solidFill>
              </a:rPr>
              <a:t>to read</a:t>
            </a:r>
            <a:r>
              <a:rPr lang="en-US" sz="2400"/>
              <a:t> the advertisement.</a:t>
            </a:r>
          </a:p>
          <a:p>
            <a:pPr marL="457200" indent="-457200"/>
            <a:endParaRPr lang="ru-RU" sz="2400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468313" y="4724400"/>
            <a:ext cx="86756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9. Alison likes (sit) at home and (read) the books in the evening.</a:t>
            </a:r>
            <a:endParaRPr lang="ru-RU" sz="2400"/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468313" y="4724400"/>
            <a:ext cx="86756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9. Alison likes </a:t>
            </a:r>
            <a:r>
              <a:rPr lang="en-US" sz="2400">
                <a:solidFill>
                  <a:srgbClr val="BA2418"/>
                </a:solidFill>
              </a:rPr>
              <a:t>to sit/sitting</a:t>
            </a:r>
            <a:r>
              <a:rPr lang="en-US" sz="2400"/>
              <a:t> at home and </a:t>
            </a:r>
            <a:r>
              <a:rPr lang="en-US" sz="2400">
                <a:solidFill>
                  <a:srgbClr val="BA2418"/>
                </a:solidFill>
              </a:rPr>
              <a:t>to read/reading</a:t>
            </a:r>
            <a:r>
              <a:rPr lang="en-US" sz="2400"/>
              <a:t> the books in the evening.</a:t>
            </a:r>
            <a:endParaRPr lang="ru-RU" sz="2400"/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468313" y="5516563"/>
            <a:ext cx="47513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sz="2400"/>
              <a:t>10. She kept on (tell) lies.</a:t>
            </a:r>
            <a:endParaRPr lang="ru-RU" sz="2400"/>
          </a:p>
          <a:p>
            <a:pPr marL="457200" indent="-457200"/>
            <a:endParaRPr lang="ru-RU" sz="2400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468313" y="5516563"/>
            <a:ext cx="7056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10. She kept on </a:t>
            </a:r>
            <a:r>
              <a:rPr lang="en-US" sz="2400">
                <a:solidFill>
                  <a:srgbClr val="BA2418"/>
                </a:solidFill>
              </a:rPr>
              <a:t>telling</a:t>
            </a:r>
            <a:r>
              <a:rPr lang="en-US" sz="2400"/>
              <a:t> lies.</a:t>
            </a: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  <p:bldP spid="24584" grpId="0"/>
      <p:bldP spid="24585" grpId="0"/>
      <p:bldP spid="24586" grpId="0"/>
      <p:bldP spid="24587" grpId="0"/>
      <p:bldP spid="24588" grpId="0"/>
      <p:bldP spid="24589" grpId="0"/>
      <p:bldP spid="24590" grpId="0"/>
      <p:bldP spid="24591" grpId="0"/>
      <p:bldP spid="24592" grpId="0"/>
      <p:bldP spid="24593" grpId="0"/>
      <p:bldP spid="24594" grpId="0"/>
      <p:bldP spid="24596" grpId="0"/>
      <p:bldP spid="24597" grpId="0"/>
      <p:bldP spid="24598" grpId="0"/>
      <p:bldP spid="24599" grpId="0"/>
      <p:bldP spid="24601" grpId="0"/>
      <p:bldP spid="24602" grpId="0"/>
      <p:bldP spid="24604" grpId="0"/>
      <p:bldP spid="2460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8509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800000"/>
                </a:solidFill>
                <a:latin typeface="Arial" charset="0"/>
              </a:rPr>
              <a:t>USE THE REQUIRED FORM OF THE GERUND</a:t>
            </a:r>
            <a:r>
              <a:rPr lang="ru-RU" sz="3200" b="1" smtClean="0">
                <a:solidFill>
                  <a:srgbClr val="800000"/>
                </a:solidFill>
                <a:latin typeface="Arial" charset="0"/>
              </a:rPr>
              <a:t>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775"/>
            <a:ext cx="8686800" cy="45259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Cambria" pitchFamily="18" charset="0"/>
              </a:rPr>
              <a:t>1.     She tried to avoid (to speak) to.</a:t>
            </a:r>
            <a:endParaRPr lang="ru-RU" sz="2400" smtClean="0">
              <a:latin typeface="Cambria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Cambria" pitchFamily="18" charset="0"/>
              </a:rPr>
              <a:t>       a) having spoken   b)                               c) speaking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Cambria" pitchFamily="18" charset="0"/>
              </a:rPr>
              <a:t>2.     The doctor insisted on (to send) the sick man to hospital.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Cambria" pitchFamily="18" charset="0"/>
              </a:rPr>
              <a:t>       a)                                 b) being sent         c) having sent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Cambria" pitchFamily="18" charset="0"/>
              </a:rPr>
              <a:t>3.     He is good at (to repair) cars.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Cambria" pitchFamily="18" charset="0"/>
              </a:rPr>
              <a:t>       a) being repaired   b)                               c) having been repaired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Cambria" pitchFamily="18" charset="0"/>
              </a:rPr>
              <a:t>4.     The problem is not worth (to discuss).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Cambria" pitchFamily="18" charset="0"/>
              </a:rPr>
              <a:t>       a) having discussed    b) being discussed c)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Cambria" pitchFamily="18" charset="0"/>
              </a:rPr>
              <a:t>5.     Do you mind him (to examine) by a heart specialist?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Cambria" pitchFamily="18" charset="0"/>
              </a:rPr>
              <a:t>       a)                                       b) having examined     c) examining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en-US" sz="2400" smtClean="0">
              <a:latin typeface="Cambria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latin typeface="Cambria" pitchFamily="18" charset="0"/>
                <a:hlinkClick r:id="rId2" action="ppaction://hlinksldjump"/>
              </a:rPr>
              <a:t>Упражнения</a:t>
            </a:r>
            <a:endParaRPr lang="en-US" sz="2400" smtClean="0">
              <a:latin typeface="Cambria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endParaRPr lang="en-US" sz="1600" smtClean="0">
              <a:latin typeface="Cambria" pitchFamily="18" charset="0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635375" y="1989138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400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331913" y="2708275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400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851275" y="342900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400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6659563" y="4149725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40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403350" y="4868863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400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767263" y="10001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400"/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3635375" y="1916113"/>
            <a:ext cx="209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being</a:t>
            </a:r>
            <a:r>
              <a:rPr lang="en-US" sz="2400"/>
              <a:t> spoken</a:t>
            </a:r>
            <a:endParaRPr lang="ru-RU" sz="2400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258888" y="2636838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sending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3779838" y="3357563"/>
            <a:ext cx="1871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repairing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6588125" y="4095750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discussing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1331913" y="4887913"/>
            <a:ext cx="1871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400"/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1187450" y="4743450"/>
            <a:ext cx="266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400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1258888" y="4887913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400"/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1258888" y="4887913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being examined</a:t>
            </a:r>
            <a:endParaRPr lang="ru-RU" sz="2400">
              <a:latin typeface="Cambria" pitchFamily="18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fill="hold"/>
                                        <p:tgtEl>
                                          <p:spTgt spid="25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00" fill="hold"/>
                                        <p:tgtEl>
                                          <p:spTgt spid="25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4" grpId="0"/>
      <p:bldP spid="25615" grpId="0"/>
      <p:bldP spid="256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68413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800000"/>
                </a:solidFill>
                <a:latin typeface="Arial" charset="0"/>
              </a:rPr>
              <a:t>TRANSLATE INTO ENGLISH</a:t>
            </a:r>
            <a:r>
              <a:rPr lang="ru-RU" sz="3200" b="1" smtClean="0">
                <a:solidFill>
                  <a:srgbClr val="800000"/>
                </a:solidFill>
                <a:latin typeface="Arial" charset="0"/>
              </a:rPr>
              <a:t>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876925"/>
            <a:ext cx="8229600" cy="24923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latin typeface="Cambria" pitchFamily="18" charset="0"/>
                <a:hlinkClick r:id="rId2" action="ppaction://hlinksldjump"/>
              </a:rPr>
              <a:t>Упражнения</a:t>
            </a:r>
            <a:endParaRPr lang="ru-RU" sz="2400" smtClean="0">
              <a:latin typeface="Cambria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endParaRPr lang="ru-RU" sz="2000" smtClean="0">
              <a:latin typeface="Arial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endParaRPr lang="ru-RU" sz="2000" smtClean="0">
              <a:latin typeface="Arial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Char char="•"/>
            </a:pPr>
            <a:endParaRPr lang="ru-RU" sz="1200" b="1" smtClean="0">
              <a:latin typeface="Arial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1200" smtClean="0"/>
              <a:t>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95288" y="1000125"/>
            <a:ext cx="75612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/>
              <a:t>1. Он думает однажды поехать в Америку.</a:t>
            </a:r>
          </a:p>
          <a:p>
            <a:pPr marL="457200" indent="-457200"/>
            <a:endParaRPr lang="ru-RU" sz="2400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95288" y="981075"/>
            <a:ext cx="73453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/>
              <a:t>1. </a:t>
            </a:r>
            <a:r>
              <a:rPr lang="en-US" sz="2400"/>
              <a:t>He thinks of going to America some day.</a:t>
            </a:r>
          </a:p>
          <a:p>
            <a:pPr marL="457200" indent="-457200"/>
            <a:endParaRPr lang="ru-RU" sz="2400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95288" y="1412875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2. Она любила танцевать, когда была молодой.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95288" y="1412875"/>
            <a:ext cx="73453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/>
              <a:t>2. </a:t>
            </a:r>
            <a:r>
              <a:rPr lang="en-US" sz="2400"/>
              <a:t>She was fond of dancing when she was young.</a:t>
            </a:r>
          </a:p>
          <a:p>
            <a:pPr marL="457200" indent="-457200"/>
            <a:endParaRPr lang="ru-RU" sz="2400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95288" y="1844675"/>
            <a:ext cx="77057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/>
              <a:t>3. Он поблагодарил меня за звонок.</a:t>
            </a:r>
          </a:p>
          <a:p>
            <a:pPr marL="457200" indent="-457200"/>
            <a:endParaRPr lang="ru-RU" sz="2400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95288" y="1844675"/>
            <a:ext cx="741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/>
              <a:t>3. </a:t>
            </a:r>
            <a:r>
              <a:rPr lang="en-US" sz="2400"/>
              <a:t>He thanked me for calling.</a:t>
            </a:r>
          </a:p>
          <a:p>
            <a:pPr marL="457200" indent="-457200"/>
            <a:endParaRPr lang="ru-RU" sz="2400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5288" y="2276475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4. Она согласилась погостить у них летом.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95288" y="2276475"/>
            <a:ext cx="8208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4. </a:t>
            </a:r>
            <a:r>
              <a:rPr lang="en-US" sz="2400"/>
              <a:t>She agreed to staying with them during the summer.</a:t>
            </a:r>
            <a:endParaRPr lang="ru-RU" sz="2400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95288" y="2727325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5. Она удивилась, получив от него письмо.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395288" y="2708275"/>
            <a:ext cx="8137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/>
              <a:t>5. </a:t>
            </a:r>
            <a:r>
              <a:rPr lang="en-US" sz="2400"/>
              <a:t>She was surprised at having received a letter from him.</a:t>
            </a:r>
          </a:p>
          <a:p>
            <a:pPr marL="457200" indent="-457200"/>
            <a:endParaRPr lang="ru-RU" sz="2400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395288" y="3141663"/>
            <a:ext cx="87487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/>
              <a:t>6. Он был заинтересован в сотрудничестве с этой фирмой.</a:t>
            </a:r>
          </a:p>
          <a:p>
            <a:pPr marL="457200" indent="-457200"/>
            <a:endParaRPr lang="ru-RU" sz="2400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95288" y="3141663"/>
            <a:ext cx="8569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/>
              <a:t>6. </a:t>
            </a:r>
            <a:r>
              <a:rPr lang="en-US" sz="2400"/>
              <a:t>He was interested in cooperating with this company.</a:t>
            </a:r>
          </a:p>
          <a:p>
            <a:pPr marL="457200" indent="-457200"/>
            <a:endParaRPr lang="ru-RU" sz="2400"/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395288" y="3573463"/>
            <a:ext cx="7489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/>
              <a:t>7. Она ждала с нетерпением, когда получит визу.</a:t>
            </a:r>
          </a:p>
          <a:p>
            <a:pPr marL="457200" indent="-457200"/>
            <a:endParaRPr lang="ru-RU" sz="2400"/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395288" y="3573463"/>
            <a:ext cx="84248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/>
              <a:t>7. </a:t>
            </a:r>
            <a:r>
              <a:rPr lang="en-US" sz="2400"/>
              <a:t>She looked forward to getting the visa.</a:t>
            </a:r>
          </a:p>
          <a:p>
            <a:pPr marL="457200" indent="-457200"/>
            <a:endParaRPr lang="ru-RU" sz="2400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395288" y="4005263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8. Я настаиваю на том, чтобы помочь ей.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395288" y="4005263"/>
            <a:ext cx="741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/>
              <a:t>8. </a:t>
            </a:r>
            <a:r>
              <a:rPr lang="en-US" sz="2400"/>
              <a:t>I insist on helping her.</a:t>
            </a:r>
          </a:p>
          <a:p>
            <a:pPr marL="457200" indent="-457200"/>
            <a:endParaRPr lang="ru-RU" sz="2400"/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395288" y="4437063"/>
            <a:ext cx="71294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/>
              <a:t>9. Она простила его за то, что он не писал ей.</a:t>
            </a:r>
          </a:p>
          <a:p>
            <a:pPr marL="457200" indent="-457200"/>
            <a:endParaRPr lang="ru-RU" sz="2400"/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395288" y="4437063"/>
            <a:ext cx="69135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/>
              <a:t>9. </a:t>
            </a:r>
            <a:r>
              <a:rPr lang="en-US" sz="2400"/>
              <a:t>She forgave him for not writing to her.</a:t>
            </a:r>
          </a:p>
          <a:p>
            <a:pPr marL="457200" indent="-457200"/>
            <a:endParaRPr lang="ru-RU" sz="2400"/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303213" y="4672013"/>
            <a:ext cx="801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400"/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395288" y="4868863"/>
            <a:ext cx="763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/>
              <a:t>10. Он не может не рассказать эту историю.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395288" y="4868863"/>
            <a:ext cx="741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 sz="2400"/>
              <a:t>10. </a:t>
            </a:r>
            <a:r>
              <a:rPr lang="en-US" sz="2400"/>
              <a:t>He cannot help telling this story.</a:t>
            </a:r>
            <a:endParaRPr lang="ru-RU" sz="2400"/>
          </a:p>
          <a:p>
            <a:pPr marL="457200" indent="-457200"/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1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1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9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1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0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1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1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6" dur="10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2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7" dur="10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1000" fill="hold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3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8" dur="10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10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4" dur="5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9" dur="10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1000" fill="hold"/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5" dur="5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0" dur="1000"/>
                                        <p:tgtEl>
                                          <p:spTgt spid="26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1000" fill="hold"/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/>
      <p:bldP spid="26634" grpId="0"/>
      <p:bldP spid="26634" grpId="1"/>
      <p:bldP spid="26635" grpId="0"/>
      <p:bldP spid="26636" grpId="0"/>
      <p:bldP spid="26636" grpId="1"/>
      <p:bldP spid="26638" grpId="0"/>
      <p:bldP spid="26639" grpId="0"/>
      <p:bldP spid="26639" grpId="1"/>
      <p:bldP spid="26640" grpId="0"/>
      <p:bldP spid="26641" grpId="0"/>
      <p:bldP spid="26641" grpId="1"/>
      <p:bldP spid="26642" grpId="0"/>
      <p:bldP spid="26643" grpId="0"/>
      <p:bldP spid="26643" grpId="1"/>
      <p:bldP spid="26645" grpId="0"/>
      <p:bldP spid="26646" grpId="0"/>
      <p:bldP spid="26646" grpId="1"/>
      <p:bldP spid="26647" grpId="0"/>
      <p:bldP spid="26648" grpId="0"/>
      <p:bldP spid="26648" grpId="1"/>
      <p:bldP spid="26649" grpId="0"/>
      <p:bldP spid="26650" grpId="0"/>
      <p:bldP spid="26650" grpId="1"/>
      <p:bldP spid="26653" grpId="0"/>
      <p:bldP spid="26654" grpId="0"/>
      <p:bldP spid="26654" grpId="1"/>
      <p:bldP spid="26656" grpId="0"/>
      <p:bldP spid="26657" grpId="0"/>
      <p:bldP spid="26657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0"/>
            <a:ext cx="8218487" cy="1341438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800000"/>
                </a:solidFill>
                <a:latin typeface="Arial" charset="0"/>
              </a:rPr>
              <a:t>ANSWER THE QUESTIONS</a:t>
            </a:r>
            <a:r>
              <a:rPr lang="ru-RU" sz="3200" b="1" smtClean="0">
                <a:solidFill>
                  <a:srgbClr val="800000"/>
                </a:solidFill>
              </a:rPr>
              <a:t>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400" smtClean="0">
                <a:latin typeface="Cambria" pitchFamily="18" charset="0"/>
              </a:rPr>
              <a:t>What films do you think are worth seeing?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smtClean="0">
                <a:latin typeface="Cambria" pitchFamily="18" charset="0"/>
              </a:rPr>
              <a:t>Do you enjoy travelling by plain? Why?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smtClean="0">
                <a:latin typeface="Cambria" pitchFamily="18" charset="0"/>
              </a:rPr>
              <a:t>What do you do after coming home from school?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smtClean="0">
                <a:latin typeface="Cambria" pitchFamily="18" charset="0"/>
              </a:rPr>
              <a:t>Which do you enjoy more, going to the theatre or going to the movies?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smtClean="0">
                <a:latin typeface="Cambria" pitchFamily="18" charset="0"/>
              </a:rPr>
              <a:t>Do you like or dislike travelling long distance by train?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smtClean="0">
                <a:latin typeface="Cambria" pitchFamily="18" charset="0"/>
              </a:rPr>
              <a:t>When do you expect to stop studying English?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smtClean="0">
                <a:latin typeface="Cambria" pitchFamily="18" charset="0"/>
              </a:rPr>
              <a:t>What places are worth visiting in your town?</a:t>
            </a:r>
            <a:endParaRPr lang="ru-RU" sz="2400" smtClean="0">
              <a:latin typeface="Cambria" pitchFamily="18" charset="0"/>
            </a:endParaRPr>
          </a:p>
          <a:p>
            <a:pPr marL="609600" indent="-609600" eaLnBrk="1" hangingPunct="1">
              <a:buFontTx/>
              <a:buAutoNum type="arabicPeriod"/>
            </a:pPr>
            <a:endParaRPr lang="ru-RU" sz="2400" smtClean="0">
              <a:latin typeface="Cambria" pitchFamily="18" charset="0"/>
            </a:endParaRPr>
          </a:p>
          <a:p>
            <a:pPr marL="609600" indent="-609600" eaLnBrk="1" hangingPunct="1">
              <a:buFont typeface="Arial" charset="0"/>
              <a:buNone/>
            </a:pPr>
            <a:endParaRPr lang="ru-RU" sz="2400" smtClean="0">
              <a:latin typeface="Cambria" pitchFamily="18" charset="0"/>
            </a:endParaRPr>
          </a:p>
          <a:p>
            <a:pPr marL="609600" indent="-609600" eaLnBrk="1" hangingPunct="1">
              <a:buFont typeface="Arial" charset="0"/>
              <a:buNone/>
            </a:pPr>
            <a:endParaRPr lang="ru-RU" sz="2400" smtClean="0">
              <a:latin typeface="Cambria" pitchFamily="18" charset="0"/>
            </a:endParaRPr>
          </a:p>
          <a:p>
            <a:pPr marL="609600" indent="-609600" eaLnBrk="1" hangingPunct="1">
              <a:buFont typeface="Arial" charset="0"/>
              <a:buNone/>
            </a:pPr>
            <a:r>
              <a:rPr lang="ru-RU" sz="2400" smtClean="0">
                <a:latin typeface="Cambria" pitchFamily="18" charset="0"/>
                <a:hlinkClick r:id="rId2" action="ppaction://hlinksldjump"/>
              </a:rPr>
              <a:t>Упражнения</a:t>
            </a:r>
            <a:endParaRPr lang="ru-RU" sz="2400" smtClean="0">
              <a:latin typeface="Cambria" pitchFamily="18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971550" y="515938"/>
            <a:ext cx="72723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800000"/>
                </a:solidFill>
              </a:rPr>
              <a:t>ПРИЧАСТИЕ  (</a:t>
            </a:r>
            <a:r>
              <a:rPr lang="en-US" sz="3200" b="1">
                <a:solidFill>
                  <a:srgbClr val="800000"/>
                </a:solidFill>
              </a:rPr>
              <a:t>THE PARTICIPLE</a:t>
            </a:r>
            <a:r>
              <a:rPr lang="ru-RU" sz="3200" b="1">
                <a:solidFill>
                  <a:srgbClr val="800000"/>
                </a:solidFill>
              </a:rPr>
              <a:t>)</a:t>
            </a:r>
          </a:p>
        </p:txBody>
      </p:sp>
      <p:sp>
        <p:nvSpPr>
          <p:cNvPr id="28675" name="Text Box 7"/>
          <p:cNvSpPr txBox="1">
            <a:spLocks noChangeArrowheads="1"/>
          </p:cNvSpPr>
          <p:nvPr/>
        </p:nvSpPr>
        <p:spPr bwMode="auto">
          <a:xfrm>
            <a:off x="684213" y="1308100"/>
            <a:ext cx="467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>
                <a:latin typeface="Cambria" pitchFamily="18" charset="0"/>
              </a:rPr>
              <a:t> </a:t>
            </a:r>
            <a:r>
              <a:rPr lang="ru-RU" sz="2400">
                <a:latin typeface="Cambria" pitchFamily="18" charset="0"/>
                <a:hlinkClick r:id="rId2" action="ppaction://hlinksldjump"/>
              </a:rPr>
              <a:t>СПОСОБЫ ОБРАЗОВАНИЯ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8676" name="Text Box 8"/>
          <p:cNvSpPr txBox="1">
            <a:spLocks noChangeArrowheads="1"/>
          </p:cNvSpPr>
          <p:nvPr/>
        </p:nvSpPr>
        <p:spPr bwMode="auto">
          <a:xfrm>
            <a:off x="684213" y="2060575"/>
            <a:ext cx="6911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>
                <a:latin typeface="Cambria" pitchFamily="18" charset="0"/>
              </a:rPr>
              <a:t> ФОРМЫ ПРИЧАСТИЯ: </a:t>
            </a:r>
          </a:p>
          <a:p>
            <a:r>
              <a:rPr lang="en-US" sz="2400">
                <a:latin typeface="Cambria" pitchFamily="18" charset="0"/>
              </a:rPr>
              <a:t>     </a:t>
            </a:r>
            <a:r>
              <a:rPr lang="en-US" sz="2400">
                <a:latin typeface="Cambria" pitchFamily="18" charset="0"/>
                <a:hlinkClick r:id="rId3" action="ppaction://hlinksldjump"/>
              </a:rPr>
              <a:t>Participle I</a:t>
            </a:r>
            <a:r>
              <a:rPr lang="ru-RU" sz="2400">
                <a:latin typeface="Cambria" pitchFamily="18" charset="0"/>
              </a:rPr>
              <a:t>                         </a:t>
            </a:r>
            <a:r>
              <a:rPr lang="en-US" sz="2400">
                <a:latin typeface="Cambria" pitchFamily="18" charset="0"/>
                <a:hlinkClick r:id="rId4" action="ppaction://hlinksldjump"/>
              </a:rPr>
              <a:t>Participle II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8677" name="Text Box 9"/>
          <p:cNvSpPr txBox="1">
            <a:spLocks noChangeArrowheads="1"/>
          </p:cNvSpPr>
          <p:nvPr/>
        </p:nvSpPr>
        <p:spPr bwMode="auto">
          <a:xfrm>
            <a:off x="684213" y="3860800"/>
            <a:ext cx="7991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endParaRPr lang="en-US" sz="2400">
              <a:latin typeface="Cambr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>
                <a:latin typeface="Cambria" pitchFamily="18" charset="0"/>
              </a:rPr>
              <a:t>СИНТАКСИЧЕСКИЕ ФУНКЦИИ ПРИЧАСТИЯ: </a:t>
            </a:r>
          </a:p>
          <a:p>
            <a:r>
              <a:rPr lang="ru-RU" sz="2400">
                <a:latin typeface="Cambria" pitchFamily="18" charset="0"/>
              </a:rPr>
              <a:t>    </a:t>
            </a:r>
            <a:r>
              <a:rPr lang="en-US" sz="2400">
                <a:latin typeface="Cambria" pitchFamily="18" charset="0"/>
              </a:rPr>
              <a:t> </a:t>
            </a:r>
            <a:r>
              <a:rPr lang="en-US" sz="2400">
                <a:latin typeface="Cambria" pitchFamily="18" charset="0"/>
                <a:hlinkClick r:id="rId5" action="ppaction://hlinksldjump"/>
              </a:rPr>
              <a:t>Participle I</a:t>
            </a:r>
            <a:r>
              <a:rPr lang="en-US" sz="2400">
                <a:latin typeface="Cambria" pitchFamily="18" charset="0"/>
              </a:rPr>
              <a:t>                          </a:t>
            </a:r>
            <a:r>
              <a:rPr lang="en-US" sz="2400">
                <a:latin typeface="Cambria" pitchFamily="18" charset="0"/>
                <a:hlinkClick r:id="rId6" action="ppaction://hlinksldjump"/>
              </a:rPr>
              <a:t>Participle II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8678" name="Text Box 10"/>
          <p:cNvSpPr txBox="1">
            <a:spLocks noChangeArrowheads="1"/>
          </p:cNvSpPr>
          <p:nvPr/>
        </p:nvSpPr>
        <p:spPr bwMode="auto">
          <a:xfrm>
            <a:off x="684213" y="4714875"/>
            <a:ext cx="37036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  <a:hlinkClick r:id="rId7" action="ppaction://hlinksldjump"/>
              </a:rPr>
              <a:t> </a:t>
            </a:r>
          </a:p>
          <a:p>
            <a:pPr>
              <a:buFont typeface="Wingdings" pitchFamily="2" charset="2"/>
              <a:buChar char="v"/>
            </a:pPr>
            <a:endParaRPr lang="en-US" sz="2400">
              <a:latin typeface="Cambria" pitchFamily="18" charset="0"/>
              <a:hlinkClick r:id="rId7" action="ppaction://hlinksldjump"/>
            </a:endParaRPr>
          </a:p>
          <a:p>
            <a:pPr>
              <a:buFont typeface="Wingdings" pitchFamily="2" charset="2"/>
              <a:buChar char="v"/>
            </a:pPr>
            <a:r>
              <a:rPr lang="ru-RU" sz="2400">
                <a:latin typeface="Cambria" pitchFamily="18" charset="0"/>
                <a:hlinkClick r:id="rId7" action="ppaction://hlinksldjump"/>
              </a:rPr>
              <a:t>УПРАЖНЕНИЯ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8679" name="Text Box 11"/>
          <p:cNvSpPr txBox="1">
            <a:spLocks noChangeArrowheads="1"/>
          </p:cNvSpPr>
          <p:nvPr/>
        </p:nvSpPr>
        <p:spPr bwMode="auto">
          <a:xfrm>
            <a:off x="684213" y="2943225"/>
            <a:ext cx="5975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endParaRPr lang="en-US" sz="2400">
              <a:latin typeface="Cambria" pitchFamily="18" charset="0"/>
              <a:hlinkClick r:id="rId8" action="ppaction://hlinksldjump"/>
            </a:endParaRPr>
          </a:p>
          <a:p>
            <a:pPr>
              <a:buFont typeface="Wingdings" pitchFamily="2" charset="2"/>
              <a:buChar char="v"/>
            </a:pPr>
            <a:r>
              <a:rPr lang="en-US" sz="2400">
                <a:latin typeface="Cambria" pitchFamily="18" charset="0"/>
                <a:hlinkClick r:id="rId8" action="ppaction://hlinksldjump"/>
              </a:rPr>
              <a:t> </a:t>
            </a:r>
            <a:r>
              <a:rPr lang="ru-RU" sz="2400">
                <a:latin typeface="Cambria" pitchFamily="18" charset="0"/>
                <a:hlinkClick r:id="rId8" action="ppaction://hlinksldjump"/>
              </a:rPr>
              <a:t>СВОЙСТВА</a:t>
            </a:r>
            <a:r>
              <a:rPr lang="ru-RU" sz="2400">
                <a:hlinkClick r:id="rId8" action="ppaction://hlinksldjump"/>
              </a:rPr>
              <a:t>  </a:t>
            </a:r>
            <a:r>
              <a:rPr lang="ru-RU" sz="2400">
                <a:latin typeface="Cambria" pitchFamily="18" charset="0"/>
                <a:hlinkClick r:id="rId8" action="ppaction://hlinksldjump"/>
              </a:rPr>
              <a:t>ПРИЧАСТИЯ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8680" name="Прямоугольник 8"/>
          <p:cNvSpPr>
            <a:spLocks noChangeArrowheads="1"/>
          </p:cNvSpPr>
          <p:nvPr/>
        </p:nvSpPr>
        <p:spPr bwMode="auto">
          <a:xfrm>
            <a:off x="7500938" y="-357188"/>
            <a:ext cx="2286000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0000"/>
                </a:solidFill>
              </a:rPr>
              <a:t> </a:t>
            </a: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479675" y="188913"/>
            <a:ext cx="3892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800000"/>
                </a:solidFill>
              </a:rPr>
              <a:t>ПРИЧАСТИЕ</a:t>
            </a:r>
          </a:p>
        </p:txBody>
      </p:sp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390525" y="1052513"/>
            <a:ext cx="8358188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/>
              <a:t>ПРИЧАСТИЕ</a:t>
            </a:r>
            <a:r>
              <a:rPr lang="ru-RU" sz="3600" b="1"/>
              <a:t> </a:t>
            </a:r>
            <a:r>
              <a:rPr lang="ru-RU" sz="3600"/>
              <a:t>– </a:t>
            </a:r>
            <a:r>
              <a:rPr lang="ru-RU" sz="3200" i="1">
                <a:latin typeface="Cambria" pitchFamily="18" charset="0"/>
              </a:rPr>
              <a:t>неличная  форма глагола, обладающая признаками глагола, прилагательного и наречия. Является самостоятельной частью речи. В английском языке нет такой части речи, как деепричастие. Поэтому в русском языке английскому причастию соответствует как причастие, так и деепричастие</a:t>
            </a:r>
            <a:r>
              <a:rPr lang="ru-RU" sz="3600" i="1">
                <a:latin typeface="Cambria" pitchFamily="18" charset="0"/>
              </a:rPr>
              <a:t>.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258888" y="250825"/>
            <a:ext cx="7058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800000"/>
                </a:solidFill>
              </a:rPr>
              <a:t>СПОСОБЫ ОБРАЗОВАНИЯ</a:t>
            </a:r>
          </a:p>
        </p:txBody>
      </p:sp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827088" y="1042988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i="1">
                <a:latin typeface="Cambria" pitchFamily="18" charset="0"/>
              </a:rPr>
              <a:t>Всего существует два причастия в английском языке:</a:t>
            </a:r>
          </a:p>
        </p:txBody>
      </p:sp>
      <p:sp>
        <p:nvSpPr>
          <p:cNvPr id="30724" name="Line 7"/>
          <p:cNvSpPr>
            <a:spLocks noChangeShapeType="1"/>
          </p:cNvSpPr>
          <p:nvPr/>
        </p:nvSpPr>
        <p:spPr bwMode="auto">
          <a:xfrm flipH="1">
            <a:off x="2484438" y="2205038"/>
            <a:ext cx="20875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25" name="Line 8"/>
          <p:cNvSpPr>
            <a:spLocks noChangeShapeType="1"/>
          </p:cNvSpPr>
          <p:nvPr/>
        </p:nvSpPr>
        <p:spPr bwMode="auto">
          <a:xfrm>
            <a:off x="4572000" y="2205038"/>
            <a:ext cx="20161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26" name="Text Box 9"/>
          <p:cNvSpPr txBox="1">
            <a:spLocks noChangeArrowheads="1"/>
          </p:cNvSpPr>
          <p:nvPr/>
        </p:nvSpPr>
        <p:spPr bwMode="auto">
          <a:xfrm>
            <a:off x="395288" y="2924175"/>
            <a:ext cx="38163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ПРИЧАСТИЕ НАСТОЯЩЕГО</a:t>
            </a:r>
          </a:p>
          <a:p>
            <a:r>
              <a:rPr lang="ru-RU" b="1"/>
              <a:t>              ВРЕМЕНИ</a:t>
            </a:r>
          </a:p>
          <a:p>
            <a:endParaRPr lang="ru-RU" b="1"/>
          </a:p>
          <a:p>
            <a:r>
              <a:rPr lang="ru-RU" b="1"/>
              <a:t>           </a:t>
            </a:r>
            <a:r>
              <a:rPr lang="en-US" b="1"/>
              <a:t>PARTICIPLE  I</a:t>
            </a:r>
            <a:endParaRPr lang="ru-RU" b="1"/>
          </a:p>
        </p:txBody>
      </p:sp>
      <p:sp>
        <p:nvSpPr>
          <p:cNvPr id="30727" name="Text Box 11"/>
          <p:cNvSpPr txBox="1">
            <a:spLocks noChangeArrowheads="1"/>
          </p:cNvSpPr>
          <p:nvPr/>
        </p:nvSpPr>
        <p:spPr bwMode="auto">
          <a:xfrm>
            <a:off x="5003800" y="2924175"/>
            <a:ext cx="4140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ПРИЧАСТИЕ ПРОШЕДШЕГО</a:t>
            </a:r>
          </a:p>
          <a:p>
            <a:r>
              <a:rPr lang="ru-RU" b="1"/>
              <a:t>               ВРЕМЕНИ</a:t>
            </a:r>
            <a:endParaRPr lang="en-US" b="1"/>
          </a:p>
          <a:p>
            <a:endParaRPr lang="en-US" b="1"/>
          </a:p>
          <a:p>
            <a:r>
              <a:rPr lang="en-US" b="1"/>
              <a:t>           PARTICIPLE  II</a:t>
            </a:r>
            <a:endParaRPr lang="ru-RU" b="1"/>
          </a:p>
        </p:txBody>
      </p:sp>
      <p:sp>
        <p:nvSpPr>
          <p:cNvPr id="30728" name="Text Box 13"/>
          <p:cNvSpPr txBox="1">
            <a:spLocks noChangeArrowheads="1"/>
          </p:cNvSpPr>
          <p:nvPr/>
        </p:nvSpPr>
        <p:spPr bwMode="auto">
          <a:xfrm>
            <a:off x="323850" y="4508500"/>
            <a:ext cx="35274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Cambria" pitchFamily="18" charset="0"/>
              </a:rPr>
              <a:t>Основа  глагола + </a:t>
            </a:r>
            <a:r>
              <a:rPr lang="en-US" sz="2400" b="1">
                <a:latin typeface="Cambria" pitchFamily="18" charset="0"/>
              </a:rPr>
              <a:t>ing</a:t>
            </a:r>
          </a:p>
          <a:p>
            <a:pPr algn="ctr"/>
            <a:r>
              <a:rPr lang="en-US" sz="2400">
                <a:latin typeface="Cambria" pitchFamily="18" charset="0"/>
              </a:rPr>
              <a:t>            </a:t>
            </a:r>
            <a:r>
              <a:rPr lang="ru-RU" sz="2400">
                <a:latin typeface="Cambria" pitchFamily="18" charset="0"/>
              </a:rPr>
              <a:t>(</a:t>
            </a:r>
            <a:r>
              <a:rPr lang="en-US" sz="2400">
                <a:latin typeface="Cambria" pitchFamily="18" charset="0"/>
              </a:rPr>
              <a:t>smiling</a:t>
            </a:r>
            <a:r>
              <a:rPr lang="ru-RU" sz="2400">
                <a:latin typeface="Cambria" pitchFamily="18" charset="0"/>
              </a:rPr>
              <a:t>)</a:t>
            </a:r>
          </a:p>
        </p:txBody>
      </p:sp>
      <p:sp>
        <p:nvSpPr>
          <p:cNvPr id="30729" name="Text Box 14"/>
          <p:cNvSpPr txBox="1">
            <a:spLocks noChangeArrowheads="1"/>
          </p:cNvSpPr>
          <p:nvPr/>
        </p:nvSpPr>
        <p:spPr bwMode="auto">
          <a:xfrm>
            <a:off x="4787900" y="4508500"/>
            <a:ext cx="453707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Cambria" pitchFamily="18" charset="0"/>
              </a:rPr>
              <a:t>Правильные глаголы:</a:t>
            </a:r>
          </a:p>
          <a:p>
            <a:pPr algn="ctr"/>
            <a:r>
              <a:rPr lang="ru-RU" sz="2400">
                <a:latin typeface="Cambria" pitchFamily="18" charset="0"/>
              </a:rPr>
              <a:t>Инфинитив + </a:t>
            </a:r>
            <a:r>
              <a:rPr lang="en-US" sz="2400" b="1">
                <a:latin typeface="Cambria" pitchFamily="18" charset="0"/>
              </a:rPr>
              <a:t>ed </a:t>
            </a:r>
            <a:r>
              <a:rPr lang="en-US" sz="2400">
                <a:latin typeface="Cambria" pitchFamily="18" charset="0"/>
              </a:rPr>
              <a:t>  (played)</a:t>
            </a:r>
          </a:p>
          <a:p>
            <a:pPr algn="ctr"/>
            <a:endParaRPr lang="en-US" sz="2400">
              <a:latin typeface="Cambria" pitchFamily="18" charset="0"/>
            </a:endParaRPr>
          </a:p>
          <a:p>
            <a:pPr algn="ctr"/>
            <a:r>
              <a:rPr lang="ru-RU" sz="2400">
                <a:latin typeface="Cambria" pitchFamily="18" charset="0"/>
              </a:rPr>
              <a:t>Неправильные глаголы:</a:t>
            </a:r>
          </a:p>
          <a:p>
            <a:pPr algn="ctr"/>
            <a:r>
              <a:rPr lang="en-US" sz="2400">
                <a:latin typeface="Cambria" pitchFamily="18" charset="0"/>
              </a:rPr>
              <a:t>III </a:t>
            </a:r>
            <a:r>
              <a:rPr lang="ru-RU" sz="2400">
                <a:latin typeface="Cambria" pitchFamily="18" charset="0"/>
              </a:rPr>
              <a:t>колонка таблицы глагол</a:t>
            </a:r>
            <a:r>
              <a:rPr lang="ru-RU" sz="2400"/>
              <a:t>ов</a:t>
            </a:r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214313" y="5929313"/>
            <a:ext cx="1214437" cy="71437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250825" y="207963"/>
            <a:ext cx="86423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800000"/>
                </a:solidFill>
              </a:rPr>
              <a:t>ФОРМЫ ПРИЧАСТИЯ (</a:t>
            </a:r>
            <a:r>
              <a:rPr lang="en-US" sz="3200" b="1">
                <a:solidFill>
                  <a:srgbClr val="800000"/>
                </a:solidFill>
              </a:rPr>
              <a:t>PARTICIPLE I)</a:t>
            </a:r>
            <a:endParaRPr lang="ru-RU" sz="3200" b="1">
              <a:solidFill>
                <a:srgbClr val="800000"/>
              </a:solidFill>
            </a:endParaRPr>
          </a:p>
        </p:txBody>
      </p:sp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684213" y="836613"/>
            <a:ext cx="77755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Причастие </a:t>
            </a:r>
            <a:r>
              <a:rPr lang="en-US" sz="2400">
                <a:latin typeface="Cambria" pitchFamily="18" charset="0"/>
              </a:rPr>
              <a:t>I </a:t>
            </a:r>
            <a:r>
              <a:rPr lang="ru-RU" sz="2400">
                <a:latin typeface="Cambria" pitchFamily="18" charset="0"/>
              </a:rPr>
              <a:t>имеет временные различия (</a:t>
            </a:r>
            <a:r>
              <a:rPr lang="en-US" sz="2400">
                <a:latin typeface="Cambria" pitchFamily="18" charset="0"/>
              </a:rPr>
              <a:t>Indefinite, Perfect)</a:t>
            </a:r>
            <a:r>
              <a:rPr lang="ru-RU" sz="2400">
                <a:latin typeface="Cambria" pitchFamily="18" charset="0"/>
              </a:rPr>
              <a:t>, а</a:t>
            </a:r>
            <a:r>
              <a:rPr lang="en-US" sz="2400">
                <a:latin typeface="Cambria" pitchFamily="18" charset="0"/>
              </a:rPr>
              <a:t> </a:t>
            </a:r>
            <a:r>
              <a:rPr lang="ru-RU" sz="2400">
                <a:latin typeface="Cambria" pitchFamily="18" charset="0"/>
              </a:rPr>
              <a:t>причастие </a:t>
            </a:r>
            <a:r>
              <a:rPr lang="en-US" sz="2400">
                <a:latin typeface="Cambria" pitchFamily="18" charset="0"/>
              </a:rPr>
              <a:t>I</a:t>
            </a:r>
            <a:r>
              <a:rPr lang="ru-RU" sz="2400">
                <a:latin typeface="Cambria" pitchFamily="18" charset="0"/>
              </a:rPr>
              <a:t>, образованное от переходных </a:t>
            </a:r>
            <a:r>
              <a:rPr lang="ru-RU" sz="2400"/>
              <a:t>глаголов, имеет</a:t>
            </a:r>
            <a:r>
              <a:rPr lang="en-US" sz="2400"/>
              <a:t>  </a:t>
            </a:r>
            <a:r>
              <a:rPr lang="ru-RU" sz="2400"/>
              <a:t>различия  залога </a:t>
            </a:r>
            <a:r>
              <a:rPr lang="en-US" sz="2400"/>
              <a:t>(Active,  Passive)</a:t>
            </a:r>
            <a:endParaRPr lang="ru-RU" sz="2400"/>
          </a:p>
        </p:txBody>
      </p:sp>
      <p:graphicFrame>
        <p:nvGraphicFramePr>
          <p:cNvPr id="29791" name="Group 95"/>
          <p:cNvGraphicFramePr>
            <a:graphicFrameLocks noGrp="1"/>
          </p:cNvGraphicFramePr>
          <p:nvPr/>
        </p:nvGraphicFramePr>
        <p:xfrm>
          <a:off x="428625" y="2428875"/>
          <a:ext cx="8569325" cy="4270375"/>
        </p:xfrm>
        <a:graphic>
          <a:graphicData uri="http://schemas.openxmlformats.org/drawingml/2006/table">
            <a:tbl>
              <a:tblPr/>
              <a:tblGrid>
                <a:gridCol w="1928813"/>
                <a:gridCol w="2319337"/>
                <a:gridCol w="2179638"/>
                <a:gridCol w="2141537"/>
              </a:tblGrid>
              <a:tr h="952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PARTICIPE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Active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Passive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Действие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</a:tr>
              <a:tr h="1633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Indefinie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reading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playing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D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being read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being played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Одновременное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 с действием основного глагола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mbria" pitchFamily="18" charset="0"/>
                        </a:rPr>
                        <a:t>Reading this book he cannot help laughing.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</a:tr>
              <a:tr h="1684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Perfect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having read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having played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having been read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having been played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Предшествующее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</a:rPr>
                        <a:t> действию основного глагола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mbria" pitchFamily="18" charset="0"/>
                        </a:rPr>
                        <a:t>Having finished the book I put it aside.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mbria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</a:tr>
            </a:tbl>
          </a:graphicData>
        </a:graphic>
      </p:graphicFrame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357188" y="6357938"/>
            <a:ext cx="857250" cy="5000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268413"/>
            <a:ext cx="8229600" cy="48752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200" b="1" dirty="0" smtClean="0">
                <a:latin typeface="Arial" charset="0"/>
              </a:rPr>
              <a:t>ИНФИНИТИВ</a:t>
            </a:r>
            <a:r>
              <a:rPr lang="ru-RU" sz="4000" dirty="0" smtClean="0"/>
              <a:t> </a:t>
            </a:r>
            <a:r>
              <a:rPr lang="ru-RU" sz="3200" i="1" dirty="0" smtClean="0">
                <a:latin typeface="Arial" charset="0"/>
              </a:rPr>
              <a:t>– </a:t>
            </a:r>
            <a:r>
              <a:rPr lang="ru-RU" sz="3200" i="1" dirty="0" smtClean="0">
                <a:latin typeface="Cambria" pitchFamily="18" charset="0"/>
              </a:rPr>
              <a:t>неличная форма глагола, обладающая признаками глагола и существительного. Признаком инфинитива является частица </a:t>
            </a:r>
            <a:r>
              <a:rPr lang="en-US" sz="3200" i="1" dirty="0" smtClean="0">
                <a:latin typeface="Cambria" pitchFamily="18" charset="0"/>
              </a:rPr>
              <a:t>“to”</a:t>
            </a:r>
            <a:r>
              <a:rPr lang="ru-RU" sz="3200" i="1" dirty="0" smtClean="0">
                <a:latin typeface="Cambria" pitchFamily="18" charset="0"/>
              </a:rPr>
              <a:t>. Инфинитив соответствует в русском языке неопределённой форме глагола, которая отвечает на вопрос «что делать? что сделать?» </a:t>
            </a:r>
            <a:br>
              <a:rPr lang="ru-RU" sz="3200" i="1" dirty="0" smtClean="0">
                <a:latin typeface="Cambria" pitchFamily="18" charset="0"/>
              </a:rPr>
            </a:br>
            <a:endParaRPr lang="ru-RU" sz="3200" i="1" dirty="0" smtClean="0">
              <a:latin typeface="Cambria" pitchFamily="18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4192588" y="2079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4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071563" y="357188"/>
            <a:ext cx="75612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800000"/>
                </a:solidFill>
              </a:rPr>
              <a:t>ИНФИНИТИВ</a:t>
            </a:r>
            <a:r>
              <a:rPr lang="ru-RU" sz="3600" b="1">
                <a:solidFill>
                  <a:srgbClr val="800000"/>
                </a:solidFill>
              </a:rPr>
              <a:t> (</a:t>
            </a:r>
            <a:r>
              <a:rPr lang="en-US" sz="3200" b="1">
                <a:solidFill>
                  <a:srgbClr val="800000"/>
                </a:solidFill>
              </a:rPr>
              <a:t>THE</a:t>
            </a:r>
            <a:r>
              <a:rPr lang="en-US" sz="3600" b="1">
                <a:solidFill>
                  <a:srgbClr val="800000"/>
                </a:solidFill>
              </a:rPr>
              <a:t> </a:t>
            </a:r>
            <a:r>
              <a:rPr lang="en-US" sz="3200" b="1">
                <a:solidFill>
                  <a:srgbClr val="800000"/>
                </a:solidFill>
              </a:rPr>
              <a:t>INFINITIVE</a:t>
            </a:r>
            <a:r>
              <a:rPr lang="en-US" sz="3600" b="1">
                <a:solidFill>
                  <a:srgbClr val="800000"/>
                </a:solidFill>
              </a:rPr>
              <a:t>)</a:t>
            </a:r>
            <a:endParaRPr lang="ru-RU" sz="3600" b="1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500063" y="571500"/>
            <a:ext cx="2519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800000"/>
                </a:solidFill>
              </a:rPr>
              <a:t>ЗАПОМНИ:</a:t>
            </a:r>
          </a:p>
        </p:txBody>
      </p:sp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4083050" y="1401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endParaRPr lang="ru-RU" sz="2400"/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628650" y="1216025"/>
            <a:ext cx="76184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mbria" pitchFamily="18" charset="0"/>
              </a:rPr>
              <a:t>Participle I Indefinite</a:t>
            </a:r>
            <a:r>
              <a:rPr lang="ru-RU" sz="2400" b="1">
                <a:latin typeface="Cambria" pitchFamily="18" charset="0"/>
              </a:rPr>
              <a:t> </a:t>
            </a:r>
            <a:r>
              <a:rPr lang="ru-RU" sz="2400">
                <a:latin typeface="Cambria" pitchFamily="18" charset="0"/>
              </a:rPr>
              <a:t>используется для обозначения</a:t>
            </a:r>
            <a:endParaRPr lang="ru-RU" sz="2400" u="sng">
              <a:latin typeface="Cambria" pitchFamily="18" charset="0"/>
            </a:endParaRPr>
          </a:p>
          <a:p>
            <a:r>
              <a:rPr lang="ru-RU" sz="2400" u="sng">
                <a:latin typeface="Cambria" pitchFamily="18" charset="0"/>
              </a:rPr>
              <a:t>предшествующего</a:t>
            </a:r>
            <a:r>
              <a:rPr lang="ru-RU" sz="2400">
                <a:latin typeface="Cambria" pitchFamily="18" charset="0"/>
              </a:rPr>
              <a:t> действия, если мы имеем глаголы</a:t>
            </a:r>
          </a:p>
          <a:p>
            <a:r>
              <a:rPr lang="ru-RU" sz="2400">
                <a:latin typeface="Cambria" pitchFamily="18" charset="0"/>
              </a:rPr>
              <a:t>восприятия               и                  движения</a:t>
            </a:r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1460500" y="2800350"/>
            <a:ext cx="13287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mbria" pitchFamily="18" charset="0"/>
              </a:rPr>
              <a:t>to see</a:t>
            </a:r>
          </a:p>
          <a:p>
            <a:r>
              <a:rPr lang="en-US" sz="2400">
                <a:latin typeface="Cambria" pitchFamily="18" charset="0"/>
              </a:rPr>
              <a:t>to feel</a:t>
            </a:r>
          </a:p>
          <a:p>
            <a:r>
              <a:rPr lang="en-US" sz="2400">
                <a:latin typeface="Cambria" pitchFamily="18" charset="0"/>
              </a:rPr>
              <a:t>to notice</a:t>
            </a:r>
          </a:p>
          <a:p>
            <a:r>
              <a:rPr lang="en-US" sz="2400">
                <a:latin typeface="Cambria" pitchFamily="18" charset="0"/>
              </a:rPr>
              <a:t>to hear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2774" name="Text Box 9"/>
          <p:cNvSpPr txBox="1">
            <a:spLocks noChangeArrowheads="1"/>
          </p:cNvSpPr>
          <p:nvPr/>
        </p:nvSpPr>
        <p:spPr bwMode="auto">
          <a:xfrm>
            <a:off x="5456238" y="2727325"/>
            <a:ext cx="25892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mbria" pitchFamily="18" charset="0"/>
              </a:rPr>
              <a:t>to come,    to enter</a:t>
            </a:r>
          </a:p>
          <a:p>
            <a:r>
              <a:rPr lang="en-US" sz="2400">
                <a:latin typeface="Cambria" pitchFamily="18" charset="0"/>
              </a:rPr>
              <a:t>to arrive,   to leave</a:t>
            </a:r>
          </a:p>
          <a:p>
            <a:r>
              <a:rPr lang="en-US" sz="2400">
                <a:latin typeface="Cambria" pitchFamily="18" charset="0"/>
              </a:rPr>
              <a:t>to turn,     to seize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2775" name="Text Box 12"/>
          <p:cNvSpPr txBox="1">
            <a:spLocks noChangeArrowheads="1"/>
          </p:cNvSpPr>
          <p:nvPr/>
        </p:nvSpPr>
        <p:spPr bwMode="auto">
          <a:xfrm>
            <a:off x="849313" y="4959350"/>
            <a:ext cx="7370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u="sng">
                <a:latin typeface="Cambria" pitchFamily="18" charset="0"/>
              </a:rPr>
              <a:t>Hearing  some noise</a:t>
            </a:r>
            <a:r>
              <a:rPr lang="en-US" sz="2400">
                <a:latin typeface="Cambria" pitchFamily="18" charset="0"/>
              </a:rPr>
              <a:t> at the corridor I locked the door.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2776" name="Text Box 13"/>
          <p:cNvSpPr txBox="1">
            <a:spLocks noChangeArrowheads="1"/>
          </p:cNvSpPr>
          <p:nvPr/>
        </p:nvSpPr>
        <p:spPr bwMode="auto">
          <a:xfrm>
            <a:off x="1727200" y="5392738"/>
            <a:ext cx="588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u="sng">
                <a:latin typeface="Cambria" pitchFamily="18" charset="0"/>
              </a:rPr>
              <a:t>Entering the room</a:t>
            </a:r>
            <a:r>
              <a:rPr lang="en-US" sz="2400">
                <a:latin typeface="Cambria" pitchFamily="18" charset="0"/>
              </a:rPr>
              <a:t> she greeted everybod</a:t>
            </a:r>
            <a:r>
              <a:rPr lang="en-US" sz="2400"/>
              <a:t>y.</a:t>
            </a:r>
            <a:endParaRPr lang="ru-RU" sz="2400"/>
          </a:p>
        </p:txBody>
      </p:sp>
      <p:sp>
        <p:nvSpPr>
          <p:cNvPr id="32777" name="AutoShape 14"/>
          <p:cNvSpPr>
            <a:spLocks noChangeArrowheads="1"/>
          </p:cNvSpPr>
          <p:nvPr/>
        </p:nvSpPr>
        <p:spPr bwMode="auto">
          <a:xfrm>
            <a:off x="468313" y="5013325"/>
            <a:ext cx="215900" cy="360363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32778" name="AutoShape 15"/>
          <p:cNvSpPr>
            <a:spLocks noChangeArrowheads="1"/>
          </p:cNvSpPr>
          <p:nvPr/>
        </p:nvSpPr>
        <p:spPr bwMode="auto">
          <a:xfrm>
            <a:off x="1258888" y="5516563"/>
            <a:ext cx="288925" cy="288925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179388" y="260350"/>
            <a:ext cx="8640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800000"/>
                </a:solidFill>
              </a:rPr>
              <a:t>ФОРМЫ ПРИЧАСТИЯ (</a:t>
            </a:r>
            <a:r>
              <a:rPr lang="en-US" sz="3200" b="1">
                <a:solidFill>
                  <a:srgbClr val="800000"/>
                </a:solidFill>
              </a:rPr>
              <a:t>PARTICIPLE</a:t>
            </a:r>
            <a:r>
              <a:rPr lang="en-US" sz="3600" b="1">
                <a:solidFill>
                  <a:srgbClr val="800000"/>
                </a:solidFill>
              </a:rPr>
              <a:t> II)</a:t>
            </a:r>
            <a:endParaRPr lang="ru-RU" sz="3600" b="1">
              <a:solidFill>
                <a:srgbClr val="800000"/>
              </a:solidFill>
            </a:endParaRPr>
          </a:p>
        </p:txBody>
      </p:sp>
      <p:sp>
        <p:nvSpPr>
          <p:cNvPr id="33795" name="Text Box 5"/>
          <p:cNvSpPr txBox="1">
            <a:spLocks noChangeArrowheads="1"/>
          </p:cNvSpPr>
          <p:nvPr/>
        </p:nvSpPr>
        <p:spPr bwMode="auto">
          <a:xfrm>
            <a:off x="250825" y="1358900"/>
            <a:ext cx="86423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Participle II </a:t>
            </a:r>
            <a:r>
              <a:rPr lang="ru-RU" sz="2400">
                <a:latin typeface="Cambria" pitchFamily="18" charset="0"/>
              </a:rPr>
              <a:t>имеет только одну форму. Говоря о временных </a:t>
            </a:r>
          </a:p>
          <a:p>
            <a:r>
              <a:rPr lang="ru-RU" sz="2400">
                <a:latin typeface="Cambria" pitchFamily="18" charset="0"/>
              </a:rPr>
              <a:t>различиях причастия </a:t>
            </a:r>
            <a:r>
              <a:rPr lang="en-US" sz="2400">
                <a:latin typeface="Cambria" pitchFamily="18" charset="0"/>
              </a:rPr>
              <a:t>II</a:t>
            </a:r>
            <a:r>
              <a:rPr lang="ru-RU" sz="2400">
                <a:latin typeface="Cambria" pitchFamily="18" charset="0"/>
              </a:rPr>
              <a:t>, следует учесть, что оно может</a:t>
            </a:r>
          </a:p>
          <a:p>
            <a:r>
              <a:rPr lang="ru-RU" sz="2400">
                <a:latin typeface="Cambria" pitchFamily="18" charset="0"/>
              </a:rPr>
              <a:t>выражать действие </a:t>
            </a:r>
            <a:r>
              <a:rPr lang="ru-RU" sz="2400" u="sng">
                <a:latin typeface="Cambria" pitchFamily="18" charset="0"/>
              </a:rPr>
              <a:t>одновременное</a:t>
            </a:r>
            <a:r>
              <a:rPr lang="ru-RU" sz="2400">
                <a:latin typeface="Cambria" pitchFamily="18" charset="0"/>
              </a:rPr>
              <a:t> с глаголом или </a:t>
            </a:r>
          </a:p>
          <a:p>
            <a:r>
              <a:rPr lang="ru-RU" sz="2400" u="sng">
                <a:latin typeface="Cambria" pitchFamily="18" charset="0"/>
              </a:rPr>
              <a:t>предшествующее</a:t>
            </a:r>
            <a:r>
              <a:rPr lang="ru-RU" sz="2400">
                <a:latin typeface="Cambria" pitchFamily="18" charset="0"/>
              </a:rPr>
              <a:t> глаголу.</a:t>
            </a:r>
          </a:p>
          <a:p>
            <a:endParaRPr lang="ru-RU" sz="2400"/>
          </a:p>
        </p:txBody>
      </p:sp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900113" y="3141663"/>
            <a:ext cx="82438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His eyes </a:t>
            </a:r>
            <a:r>
              <a:rPr lang="en-US" sz="2400" u="sng">
                <a:latin typeface="Cambria" pitchFamily="18" charset="0"/>
              </a:rPr>
              <a:t>fixed</a:t>
            </a:r>
            <a:r>
              <a:rPr lang="en-US" sz="2400">
                <a:latin typeface="Cambria" pitchFamily="18" charset="0"/>
              </a:rPr>
              <a:t> on me </a:t>
            </a:r>
            <a:r>
              <a:rPr lang="en-US" sz="2400" u="sng">
                <a:latin typeface="Cambria" pitchFamily="18" charset="0"/>
              </a:rPr>
              <a:t>irritated</a:t>
            </a:r>
            <a:r>
              <a:rPr lang="en-US" sz="2400">
                <a:latin typeface="Cambria" pitchFamily="18" charset="0"/>
              </a:rPr>
              <a:t> me. (</a:t>
            </a:r>
            <a:r>
              <a:rPr lang="ru-RU" sz="2400">
                <a:latin typeface="Cambria" pitchFamily="18" charset="0"/>
              </a:rPr>
              <a:t>одновремен. действ.)</a:t>
            </a:r>
          </a:p>
          <a:p>
            <a:r>
              <a:rPr lang="en-US" sz="2400">
                <a:latin typeface="Cambria" pitchFamily="18" charset="0"/>
              </a:rPr>
              <a:t>I </a:t>
            </a:r>
            <a:r>
              <a:rPr lang="en-US" sz="2400" u="sng">
                <a:latin typeface="Cambria" pitchFamily="18" charset="0"/>
              </a:rPr>
              <a:t>remember</a:t>
            </a:r>
            <a:r>
              <a:rPr lang="en-US" sz="2400">
                <a:latin typeface="Cambria" pitchFamily="18" charset="0"/>
              </a:rPr>
              <a:t> the picture </a:t>
            </a:r>
            <a:r>
              <a:rPr lang="en-US" sz="2400" u="sng">
                <a:latin typeface="Cambria" pitchFamily="18" charset="0"/>
              </a:rPr>
              <a:t>seen</a:t>
            </a:r>
            <a:r>
              <a:rPr lang="en-US" sz="2400">
                <a:latin typeface="Cambria" pitchFamily="18" charset="0"/>
              </a:rPr>
              <a:t> in the museum. (</a:t>
            </a:r>
            <a:r>
              <a:rPr lang="ru-RU" sz="2400">
                <a:latin typeface="Cambria" pitchFamily="18" charset="0"/>
              </a:rPr>
              <a:t>предшеств.      действ.)</a:t>
            </a:r>
          </a:p>
        </p:txBody>
      </p:sp>
      <p:sp>
        <p:nvSpPr>
          <p:cNvPr id="33797" name="AutoShape 7"/>
          <p:cNvSpPr>
            <a:spLocks noChangeArrowheads="1"/>
          </p:cNvSpPr>
          <p:nvPr/>
        </p:nvSpPr>
        <p:spPr bwMode="auto">
          <a:xfrm>
            <a:off x="539750" y="3068638"/>
            <a:ext cx="287338" cy="360362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33798" name="AutoShape 8"/>
          <p:cNvSpPr>
            <a:spLocks noChangeArrowheads="1"/>
          </p:cNvSpPr>
          <p:nvPr/>
        </p:nvSpPr>
        <p:spPr bwMode="auto">
          <a:xfrm>
            <a:off x="539750" y="3573463"/>
            <a:ext cx="287338" cy="287337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33799" name="Text Box 9"/>
          <p:cNvSpPr txBox="1">
            <a:spLocks noChangeArrowheads="1"/>
          </p:cNvSpPr>
          <p:nvPr/>
        </p:nvSpPr>
        <p:spPr bwMode="auto">
          <a:xfrm>
            <a:off x="838200" y="4672013"/>
            <a:ext cx="73374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Cambria" pitchFamily="18" charset="0"/>
              </a:rPr>
              <a:t>Причастие </a:t>
            </a:r>
            <a:r>
              <a:rPr lang="en-US" sz="2400">
                <a:latin typeface="Cambria" pitchFamily="18" charset="0"/>
              </a:rPr>
              <a:t>II </a:t>
            </a:r>
            <a:r>
              <a:rPr lang="ru-RU" sz="2400">
                <a:latin typeface="Cambria" pitchFamily="18" charset="0"/>
              </a:rPr>
              <a:t>используется в основном в пассивном</a:t>
            </a:r>
          </a:p>
          <a:p>
            <a:r>
              <a:rPr lang="ru-RU" sz="2400">
                <a:latin typeface="Cambria" pitchFamily="18" charset="0"/>
              </a:rPr>
              <a:t>залоге.</a:t>
            </a:r>
          </a:p>
        </p:txBody>
      </p:sp>
      <p:sp>
        <p:nvSpPr>
          <p:cNvPr id="33800" name="Text Box 10"/>
          <p:cNvSpPr txBox="1">
            <a:spLocks noChangeArrowheads="1"/>
          </p:cNvSpPr>
          <p:nvPr/>
        </p:nvSpPr>
        <p:spPr bwMode="auto">
          <a:xfrm>
            <a:off x="2303463" y="5949950"/>
            <a:ext cx="4437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I saw a </a:t>
            </a:r>
            <a:r>
              <a:rPr lang="en-US" sz="2400" u="sng">
                <a:latin typeface="Cambria" pitchFamily="18" charset="0"/>
              </a:rPr>
              <a:t>broken</a:t>
            </a:r>
            <a:r>
              <a:rPr lang="en-US" sz="2400">
                <a:latin typeface="Cambria" pitchFamily="18" charset="0"/>
              </a:rPr>
              <a:t> cup on the floor</a:t>
            </a:r>
            <a:r>
              <a:rPr lang="en-US" sz="2400"/>
              <a:t>.</a:t>
            </a:r>
            <a:endParaRPr lang="ru-RU" sz="2400"/>
          </a:p>
        </p:txBody>
      </p:sp>
      <p:sp>
        <p:nvSpPr>
          <p:cNvPr id="33801" name="Text Box 11"/>
          <p:cNvSpPr txBox="1">
            <a:spLocks noChangeArrowheads="1"/>
          </p:cNvSpPr>
          <p:nvPr/>
        </p:nvSpPr>
        <p:spPr bwMode="auto">
          <a:xfrm>
            <a:off x="3687763" y="584835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600"/>
          </a:p>
        </p:txBody>
      </p:sp>
      <p:sp>
        <p:nvSpPr>
          <p:cNvPr id="33802" name="Text Box 14"/>
          <p:cNvSpPr txBox="1">
            <a:spLocks noChangeArrowheads="1"/>
          </p:cNvSpPr>
          <p:nvPr/>
        </p:nvSpPr>
        <p:spPr bwMode="auto">
          <a:xfrm>
            <a:off x="2286000" y="5661025"/>
            <a:ext cx="3786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latin typeface="Cambria" pitchFamily="18" charset="0"/>
              </a:rPr>
              <a:t>Passive voice</a:t>
            </a:r>
            <a:endParaRPr lang="ru-RU" sz="1800"/>
          </a:p>
        </p:txBody>
      </p:sp>
      <p:sp>
        <p:nvSpPr>
          <p:cNvPr id="33803" name="AutoShape 15"/>
          <p:cNvSpPr>
            <a:spLocks noChangeArrowheads="1"/>
          </p:cNvSpPr>
          <p:nvPr/>
        </p:nvSpPr>
        <p:spPr bwMode="auto">
          <a:xfrm>
            <a:off x="1763713" y="6021388"/>
            <a:ext cx="360362" cy="360362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2" name="Стрелка влево 11">
            <a:hlinkClick r:id="rId2" action="ppaction://hlinksldjump"/>
          </p:cNvPr>
          <p:cNvSpPr/>
          <p:nvPr/>
        </p:nvSpPr>
        <p:spPr>
          <a:xfrm>
            <a:off x="214313" y="6215063"/>
            <a:ext cx="977900" cy="4841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1547813" y="260350"/>
            <a:ext cx="6651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800000"/>
                </a:solidFill>
              </a:rPr>
              <a:t>СВОЙСТВА  ПРИЧАСТИЯ</a:t>
            </a: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323850" y="1341438"/>
            <a:ext cx="84248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Причастие сочетает в себе свойства глагола (имеет категории времени, вида, залога) и прилагательного (в предложении причастие може</a:t>
            </a:r>
            <a:r>
              <a:rPr lang="ru-RU" sz="2400"/>
              <a:t>т выполнять функцию определения)</a:t>
            </a:r>
          </a:p>
        </p:txBody>
      </p:sp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395288" y="3068638"/>
            <a:ext cx="76247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PARTICIPLE I </a:t>
            </a:r>
            <a:r>
              <a:rPr lang="ru-RU" sz="2400">
                <a:latin typeface="Cambria" pitchFamily="18" charset="0"/>
              </a:rPr>
              <a:t>сочетает в себе признаки глагола, наречия и прилагательного</a:t>
            </a:r>
          </a:p>
          <a:p>
            <a:r>
              <a:rPr lang="ru-RU" sz="2400">
                <a:latin typeface="Cambria" pitchFamily="18" charset="0"/>
              </a:rPr>
              <a:t>                      </a:t>
            </a:r>
            <a:r>
              <a:rPr lang="en-US" sz="2400">
                <a:latin typeface="Cambria" pitchFamily="18" charset="0"/>
              </a:rPr>
              <a:t>GOING – </a:t>
            </a:r>
            <a:r>
              <a:rPr lang="ru-RU" sz="2400">
                <a:latin typeface="Cambria" pitchFamily="18" charset="0"/>
              </a:rPr>
              <a:t>идущий </a:t>
            </a:r>
            <a:r>
              <a:rPr lang="en-US" sz="2400">
                <a:latin typeface="Cambria" pitchFamily="18" charset="0"/>
              </a:rPr>
              <a:t> / </a:t>
            </a:r>
            <a:r>
              <a:rPr lang="ru-RU" sz="2400">
                <a:latin typeface="Cambria" pitchFamily="18" charset="0"/>
              </a:rPr>
              <a:t>идя</a:t>
            </a:r>
          </a:p>
          <a:p>
            <a:r>
              <a:rPr lang="ru-RU" sz="2400">
                <a:latin typeface="Cambria" pitchFamily="18" charset="0"/>
              </a:rPr>
              <a:t>                      </a:t>
            </a:r>
            <a:r>
              <a:rPr lang="en-US" sz="2400">
                <a:latin typeface="Cambria" pitchFamily="18" charset="0"/>
              </a:rPr>
              <a:t>READING – </a:t>
            </a:r>
            <a:r>
              <a:rPr lang="ru-RU" sz="2400">
                <a:latin typeface="Cambria" pitchFamily="18" charset="0"/>
              </a:rPr>
              <a:t>читающий </a:t>
            </a:r>
            <a:r>
              <a:rPr lang="en-US" sz="2400">
                <a:latin typeface="Cambria" pitchFamily="18" charset="0"/>
              </a:rPr>
              <a:t>/</a:t>
            </a:r>
            <a:r>
              <a:rPr lang="ru-RU" sz="2400">
                <a:latin typeface="Cambria" pitchFamily="18" charset="0"/>
              </a:rPr>
              <a:t>читая</a:t>
            </a:r>
            <a:endParaRPr lang="ru-RU" sz="2400" b="1">
              <a:latin typeface="Cambria" pitchFamily="18" charset="0"/>
            </a:endParaRPr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592138" y="5248275"/>
            <a:ext cx="81565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PARTICIPLE II </a:t>
            </a:r>
            <a:r>
              <a:rPr lang="ru-RU" sz="2400">
                <a:latin typeface="Cambria" pitchFamily="18" charset="0"/>
              </a:rPr>
              <a:t>образуется от основы инфинитива</a:t>
            </a:r>
          </a:p>
          <a:p>
            <a:r>
              <a:rPr lang="ru-RU" sz="2400">
                <a:latin typeface="Cambria" pitchFamily="18" charset="0"/>
              </a:rPr>
              <a:t>                    </a:t>
            </a:r>
            <a:r>
              <a:rPr lang="en-US" sz="2400">
                <a:latin typeface="Cambria" pitchFamily="18" charset="0"/>
              </a:rPr>
              <a:t>TO WRITE – WRITTEN –</a:t>
            </a:r>
            <a:r>
              <a:rPr lang="ru-RU" sz="2400">
                <a:latin typeface="Cambria" pitchFamily="18" charset="0"/>
              </a:rPr>
              <a:t>написанный</a:t>
            </a:r>
          </a:p>
          <a:p>
            <a:r>
              <a:rPr lang="ru-RU" sz="2400">
                <a:latin typeface="Cambria" pitchFamily="18" charset="0"/>
              </a:rPr>
              <a:t>                    </a:t>
            </a:r>
            <a:r>
              <a:rPr lang="en-US" sz="2400">
                <a:latin typeface="Cambria" pitchFamily="18" charset="0"/>
              </a:rPr>
              <a:t>TO PLAY – PLAYED - </a:t>
            </a:r>
            <a:r>
              <a:rPr lang="ru-RU" sz="2400">
                <a:latin typeface="Cambria" pitchFamily="18" charset="0"/>
              </a:rPr>
              <a:t>сыгранный</a:t>
            </a:r>
          </a:p>
        </p:txBody>
      </p:sp>
      <p:sp>
        <p:nvSpPr>
          <p:cNvPr id="6" name="Стрелка влево 5">
            <a:hlinkClick r:id="rId2" action="ppaction://hlinksldjump"/>
          </p:cNvPr>
          <p:cNvSpPr/>
          <p:nvPr/>
        </p:nvSpPr>
        <p:spPr>
          <a:xfrm>
            <a:off x="214313" y="6143625"/>
            <a:ext cx="977900" cy="484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4119563" y="44767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600"/>
          </a:p>
        </p:txBody>
      </p:sp>
      <p:sp>
        <p:nvSpPr>
          <p:cNvPr id="35843" name="Rectangle 5"/>
          <p:cNvSpPr>
            <a:spLocks noChangeArrowheads="1"/>
          </p:cNvSpPr>
          <p:nvPr/>
        </p:nvSpPr>
        <p:spPr bwMode="auto">
          <a:xfrm>
            <a:off x="250825" y="2695575"/>
            <a:ext cx="864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1600"/>
          </a:p>
        </p:txBody>
      </p:sp>
      <p:sp>
        <p:nvSpPr>
          <p:cNvPr id="35844" name="Text Box 7"/>
          <p:cNvSpPr txBox="1">
            <a:spLocks noChangeArrowheads="1"/>
          </p:cNvSpPr>
          <p:nvPr/>
        </p:nvSpPr>
        <p:spPr bwMode="auto">
          <a:xfrm>
            <a:off x="357188" y="260350"/>
            <a:ext cx="842962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800000"/>
                </a:solidFill>
              </a:rPr>
              <a:t>СИНТАКСИЧЕСКИЕ ФУНКЦИИ ПРИЧАСТИЙ В ПРЕДЛОЖЕНИИ</a:t>
            </a:r>
            <a:endParaRPr lang="ru-RU" sz="2800" b="1">
              <a:solidFill>
                <a:srgbClr val="800000"/>
              </a:solidFill>
            </a:endParaRPr>
          </a:p>
        </p:txBody>
      </p:sp>
      <p:sp>
        <p:nvSpPr>
          <p:cNvPr id="35845" name="Text Box 8"/>
          <p:cNvSpPr txBox="1">
            <a:spLocks noChangeArrowheads="1"/>
          </p:cNvSpPr>
          <p:nvPr/>
        </p:nvSpPr>
        <p:spPr bwMode="auto">
          <a:xfrm>
            <a:off x="442913" y="1341438"/>
            <a:ext cx="8147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/>
              <a:t>ПРИЧАСТИЕ НАСТОЯЩЕГО ВРЕМЕНИ (</a:t>
            </a:r>
            <a:r>
              <a:rPr lang="en-US" sz="2400" i="1"/>
              <a:t>PARTICIPLE I)</a:t>
            </a:r>
          </a:p>
          <a:p>
            <a:r>
              <a:rPr lang="ru-RU" sz="2400" i="1"/>
              <a:t>МОЖЕТ УПОТРЕБЛЯТЬСЯ В ПРЕДЛОЖЕНИИ КАК:</a:t>
            </a:r>
          </a:p>
        </p:txBody>
      </p:sp>
      <p:sp>
        <p:nvSpPr>
          <p:cNvPr id="35846" name="Text Box 9"/>
          <p:cNvSpPr txBox="1">
            <a:spLocks noChangeArrowheads="1"/>
          </p:cNvSpPr>
          <p:nvPr/>
        </p:nvSpPr>
        <p:spPr bwMode="auto">
          <a:xfrm>
            <a:off x="323850" y="2420938"/>
            <a:ext cx="4608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800" b="1" i="1">
                <a:latin typeface="Cambria" pitchFamily="18" charset="0"/>
              </a:rPr>
              <a:t>*  </a:t>
            </a:r>
            <a:r>
              <a:rPr lang="ru-RU" sz="1800" b="1" i="1">
                <a:latin typeface="Cambria" pitchFamily="18" charset="0"/>
              </a:rPr>
              <a:t>ИМЕННАЯ ЧАСТЬ СКАЗУЕМОГО:</a:t>
            </a:r>
          </a:p>
          <a:p>
            <a:pPr marL="342900" indent="-342900"/>
            <a:endParaRPr lang="ru-RU" sz="1800" b="1" i="1">
              <a:latin typeface="Cambria" pitchFamily="18" charset="0"/>
            </a:endParaRPr>
          </a:p>
        </p:txBody>
      </p:sp>
      <p:sp>
        <p:nvSpPr>
          <p:cNvPr id="35847" name="Text Box 10"/>
          <p:cNvSpPr txBox="1">
            <a:spLocks noChangeArrowheads="1"/>
          </p:cNvSpPr>
          <p:nvPr/>
        </p:nvSpPr>
        <p:spPr bwMode="auto">
          <a:xfrm>
            <a:off x="827088" y="2852738"/>
            <a:ext cx="83169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I looked at the bookshelf: one book </a:t>
            </a:r>
            <a:r>
              <a:rPr lang="en-US" sz="2400" u="sng">
                <a:latin typeface="Cambria" pitchFamily="18" charset="0"/>
              </a:rPr>
              <a:t>was missing.</a:t>
            </a:r>
          </a:p>
          <a:p>
            <a:r>
              <a:rPr lang="ru-RU" sz="2400">
                <a:solidFill>
                  <a:srgbClr val="A50021"/>
                </a:solidFill>
                <a:latin typeface="Cambria" pitchFamily="18" charset="0"/>
              </a:rPr>
              <a:t>Я посмотрел на книжную полку: одной книги не хватало.</a:t>
            </a:r>
          </a:p>
        </p:txBody>
      </p:sp>
      <p:sp>
        <p:nvSpPr>
          <p:cNvPr id="35848" name="Text Box 11"/>
          <p:cNvSpPr txBox="1">
            <a:spLocks noChangeArrowheads="1"/>
          </p:cNvSpPr>
          <p:nvPr/>
        </p:nvSpPr>
        <p:spPr bwMode="auto">
          <a:xfrm>
            <a:off x="395288" y="3933825"/>
            <a:ext cx="2727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 i="1"/>
              <a:t>* </a:t>
            </a:r>
            <a:r>
              <a:rPr lang="en-US" sz="1800" i="1"/>
              <a:t> </a:t>
            </a:r>
            <a:r>
              <a:rPr lang="ru-RU" sz="1800" b="1" i="1">
                <a:latin typeface="Cambria" pitchFamily="18" charset="0"/>
              </a:rPr>
              <a:t>ОПРЕДЕЛЕНИЕ:</a:t>
            </a:r>
          </a:p>
        </p:txBody>
      </p:sp>
      <p:sp>
        <p:nvSpPr>
          <p:cNvPr id="35849" name="Text Box 14"/>
          <p:cNvSpPr txBox="1">
            <a:spLocks noChangeArrowheads="1"/>
          </p:cNvSpPr>
          <p:nvPr/>
        </p:nvSpPr>
        <p:spPr bwMode="auto">
          <a:xfrm>
            <a:off x="971550" y="4292600"/>
            <a:ext cx="817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I saw a </a:t>
            </a:r>
            <a:r>
              <a:rPr lang="en-US" sz="2400" u="sng">
                <a:latin typeface="Cambria" pitchFamily="18" charset="0"/>
              </a:rPr>
              <a:t>smiling</a:t>
            </a:r>
            <a:r>
              <a:rPr lang="en-US" sz="2400">
                <a:latin typeface="Cambria" pitchFamily="18" charset="0"/>
              </a:rPr>
              <a:t> girl</a:t>
            </a:r>
            <a:r>
              <a:rPr lang="en-US" sz="2400">
                <a:solidFill>
                  <a:srgbClr val="A50021"/>
                </a:solidFill>
                <a:latin typeface="Cambria" pitchFamily="18" charset="0"/>
              </a:rPr>
              <a:t>. </a:t>
            </a:r>
            <a:r>
              <a:rPr lang="ru-RU" sz="2400">
                <a:solidFill>
                  <a:srgbClr val="A50021"/>
                </a:solidFill>
                <a:latin typeface="Cambria" pitchFamily="18" charset="0"/>
              </a:rPr>
              <a:t> Я видел улыбающуюся девушку.</a:t>
            </a:r>
          </a:p>
        </p:txBody>
      </p:sp>
      <p:sp>
        <p:nvSpPr>
          <p:cNvPr id="35850" name="Text Box 15"/>
          <p:cNvSpPr txBox="1">
            <a:spLocks noChangeArrowheads="1"/>
          </p:cNvSpPr>
          <p:nvPr/>
        </p:nvSpPr>
        <p:spPr bwMode="auto">
          <a:xfrm>
            <a:off x="395288" y="5084763"/>
            <a:ext cx="381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 i="1"/>
              <a:t>*</a:t>
            </a:r>
            <a:r>
              <a:rPr lang="en-US" sz="1800" i="1"/>
              <a:t>  </a:t>
            </a:r>
            <a:r>
              <a:rPr lang="ru-RU" sz="1800" b="1" i="1">
                <a:latin typeface="Cambria" pitchFamily="18" charset="0"/>
              </a:rPr>
              <a:t>ОБСТОЯТЕЛЬСТВО:</a:t>
            </a:r>
          </a:p>
        </p:txBody>
      </p:sp>
      <p:sp>
        <p:nvSpPr>
          <p:cNvPr id="35851" name="Text Box 16"/>
          <p:cNvSpPr txBox="1">
            <a:spLocks noChangeArrowheads="1"/>
          </p:cNvSpPr>
          <p:nvPr/>
        </p:nvSpPr>
        <p:spPr bwMode="auto">
          <a:xfrm>
            <a:off x="900113" y="5445125"/>
            <a:ext cx="79930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latin typeface="Cambria" pitchFamily="18" charset="0"/>
              </a:rPr>
              <a:t>Knowing</a:t>
            </a:r>
            <a:r>
              <a:rPr lang="en-US" sz="2400">
                <a:latin typeface="Cambria" pitchFamily="18" charset="0"/>
              </a:rPr>
              <a:t> English well he was able to read this book.</a:t>
            </a:r>
          </a:p>
          <a:p>
            <a:r>
              <a:rPr lang="ru-RU" sz="2400">
                <a:solidFill>
                  <a:srgbClr val="A50021"/>
                </a:solidFill>
                <a:latin typeface="Cambria" pitchFamily="18" charset="0"/>
              </a:rPr>
              <a:t>Зная английский хорошо, он смог прочитать эту книгу</a:t>
            </a:r>
            <a:r>
              <a:rPr lang="ru-RU" sz="2400">
                <a:solidFill>
                  <a:srgbClr val="A50021"/>
                </a:solidFill>
              </a:rPr>
              <a:t>.</a:t>
            </a:r>
          </a:p>
        </p:txBody>
      </p:sp>
      <p:sp>
        <p:nvSpPr>
          <p:cNvPr id="12" name="Стрелка влево 11">
            <a:hlinkClick r:id="rId2" action="ppaction://hlinksldjump"/>
          </p:cNvPr>
          <p:cNvSpPr/>
          <p:nvPr/>
        </p:nvSpPr>
        <p:spPr>
          <a:xfrm>
            <a:off x="214313" y="6215063"/>
            <a:ext cx="977900" cy="4841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6"/>
          <p:cNvSpPr txBox="1">
            <a:spLocks noChangeArrowheads="1"/>
          </p:cNvSpPr>
          <p:nvPr/>
        </p:nvSpPr>
        <p:spPr bwMode="auto">
          <a:xfrm>
            <a:off x="0" y="0"/>
            <a:ext cx="90011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800000"/>
                </a:solidFill>
              </a:rPr>
              <a:t>ПРИЧАСТИЕ ПРОШЕДШЕГО ВРЕМЕНИ (</a:t>
            </a:r>
            <a:r>
              <a:rPr lang="en-US" sz="2800" b="1">
                <a:solidFill>
                  <a:srgbClr val="800000"/>
                </a:solidFill>
              </a:rPr>
              <a:t>PARTICIPLE II)</a:t>
            </a:r>
          </a:p>
          <a:p>
            <a:pPr algn="ctr"/>
            <a:r>
              <a:rPr lang="ru-RU" sz="2800" b="1">
                <a:solidFill>
                  <a:srgbClr val="800000"/>
                </a:solidFill>
              </a:rPr>
              <a:t>МОЖЕТ УПОТРЕБЛЯТЬСЯ В ПРЕДЛОЖЕНИИ КАК:</a:t>
            </a:r>
          </a:p>
        </p:txBody>
      </p:sp>
      <p:sp>
        <p:nvSpPr>
          <p:cNvPr id="36867" name="Text Box 8"/>
          <p:cNvSpPr txBox="1">
            <a:spLocks noChangeArrowheads="1"/>
          </p:cNvSpPr>
          <p:nvPr/>
        </p:nvSpPr>
        <p:spPr bwMode="auto">
          <a:xfrm>
            <a:off x="611188" y="1844675"/>
            <a:ext cx="4752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 i="1"/>
              <a:t>* </a:t>
            </a:r>
            <a:r>
              <a:rPr lang="en-US" sz="1800" i="1"/>
              <a:t> </a:t>
            </a:r>
            <a:r>
              <a:rPr lang="ru-RU" sz="1800" b="1" i="1">
                <a:latin typeface="Cambria" pitchFamily="18" charset="0"/>
              </a:rPr>
              <a:t>ИМЕННАЯ ЧАСТЬ СКАЗУЕМОГО:</a:t>
            </a:r>
          </a:p>
        </p:txBody>
      </p:sp>
      <p:sp>
        <p:nvSpPr>
          <p:cNvPr id="36868" name="Text Box 9"/>
          <p:cNvSpPr txBox="1">
            <a:spLocks noChangeArrowheads="1"/>
          </p:cNvSpPr>
          <p:nvPr/>
        </p:nvSpPr>
        <p:spPr bwMode="auto">
          <a:xfrm>
            <a:off x="2484438" y="2349500"/>
            <a:ext cx="59039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The climate of Russia </a:t>
            </a:r>
            <a:r>
              <a:rPr lang="en-US" sz="2400" u="sng">
                <a:latin typeface="Cambria" pitchFamily="18" charset="0"/>
              </a:rPr>
              <a:t>is varied</a:t>
            </a:r>
            <a:r>
              <a:rPr lang="en-US" sz="2400">
                <a:latin typeface="Cambria" pitchFamily="18" charset="0"/>
              </a:rPr>
              <a:t>.</a:t>
            </a:r>
          </a:p>
          <a:p>
            <a:r>
              <a:rPr lang="ru-RU" sz="2400">
                <a:solidFill>
                  <a:srgbClr val="800000"/>
                </a:solidFill>
                <a:latin typeface="Cambria" pitchFamily="18" charset="0"/>
              </a:rPr>
              <a:t>Климат России разнообразен.</a:t>
            </a:r>
          </a:p>
        </p:txBody>
      </p:sp>
      <p:sp>
        <p:nvSpPr>
          <p:cNvPr id="36869" name="Text Box 10"/>
          <p:cNvSpPr txBox="1">
            <a:spLocks noChangeArrowheads="1"/>
          </p:cNvSpPr>
          <p:nvPr/>
        </p:nvSpPr>
        <p:spPr bwMode="auto">
          <a:xfrm>
            <a:off x="539750" y="3357563"/>
            <a:ext cx="3049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 i="1"/>
              <a:t>* </a:t>
            </a:r>
            <a:r>
              <a:rPr lang="en-US" sz="1800" i="1"/>
              <a:t> </a:t>
            </a:r>
            <a:r>
              <a:rPr lang="ru-RU" sz="1800" b="1" i="1">
                <a:latin typeface="Cambria" pitchFamily="18" charset="0"/>
              </a:rPr>
              <a:t>ОПРЕДЕЛЕНИЕ</a:t>
            </a:r>
            <a:r>
              <a:rPr lang="ru-RU" sz="1800" b="1">
                <a:latin typeface="Cambria" pitchFamily="18" charset="0"/>
              </a:rPr>
              <a:t>:</a:t>
            </a:r>
            <a:r>
              <a:rPr lang="ru-RU" sz="1800">
                <a:latin typeface="Cambria" pitchFamily="18" charset="0"/>
              </a:rPr>
              <a:t> </a:t>
            </a:r>
            <a:r>
              <a:rPr lang="ru-RU" sz="1800"/>
              <a:t>              </a:t>
            </a:r>
          </a:p>
        </p:txBody>
      </p:sp>
      <p:sp>
        <p:nvSpPr>
          <p:cNvPr id="36870" name="Text Box 12"/>
          <p:cNvSpPr txBox="1">
            <a:spLocks noChangeArrowheads="1"/>
          </p:cNvSpPr>
          <p:nvPr/>
        </p:nvSpPr>
        <p:spPr bwMode="auto">
          <a:xfrm>
            <a:off x="2411413" y="3789363"/>
            <a:ext cx="64087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My photo </a:t>
            </a:r>
            <a:r>
              <a:rPr lang="en-US" sz="2400" u="sng">
                <a:latin typeface="Cambria" pitchFamily="18" charset="0"/>
              </a:rPr>
              <a:t>lost </a:t>
            </a:r>
            <a:r>
              <a:rPr lang="en-US" sz="2400">
                <a:latin typeface="Cambria" pitchFamily="18" charset="0"/>
              </a:rPr>
              <a:t>in the park is important.</a:t>
            </a:r>
          </a:p>
          <a:p>
            <a:r>
              <a:rPr lang="ru-RU" sz="2400">
                <a:solidFill>
                  <a:srgbClr val="800000"/>
                </a:solidFill>
                <a:latin typeface="Cambria" pitchFamily="18" charset="0"/>
              </a:rPr>
              <a:t>Моя фотография, потерянная в парке, важная.</a:t>
            </a:r>
          </a:p>
        </p:txBody>
      </p:sp>
      <p:sp>
        <p:nvSpPr>
          <p:cNvPr id="36871" name="Text Box 13"/>
          <p:cNvSpPr txBox="1">
            <a:spLocks noChangeArrowheads="1"/>
          </p:cNvSpPr>
          <p:nvPr/>
        </p:nvSpPr>
        <p:spPr bwMode="auto">
          <a:xfrm>
            <a:off x="539750" y="4941888"/>
            <a:ext cx="3024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 i="1"/>
              <a:t>* </a:t>
            </a:r>
            <a:r>
              <a:rPr lang="en-US" sz="1800" i="1"/>
              <a:t> </a:t>
            </a:r>
            <a:r>
              <a:rPr lang="ru-RU" sz="1800" b="1" i="1">
                <a:latin typeface="Cambria" pitchFamily="18" charset="0"/>
              </a:rPr>
              <a:t>ОБСТОЯТЕЛЬСТВО:</a:t>
            </a:r>
            <a:r>
              <a:rPr lang="ru-RU" sz="1800">
                <a:latin typeface="Cambria" pitchFamily="18" charset="0"/>
              </a:rPr>
              <a:t>       </a:t>
            </a:r>
          </a:p>
        </p:txBody>
      </p:sp>
      <p:sp>
        <p:nvSpPr>
          <p:cNvPr id="36872" name="Text Box 14"/>
          <p:cNvSpPr txBox="1">
            <a:spLocks noChangeArrowheads="1"/>
          </p:cNvSpPr>
          <p:nvPr/>
        </p:nvSpPr>
        <p:spPr bwMode="auto">
          <a:xfrm>
            <a:off x="2411413" y="5516563"/>
            <a:ext cx="64087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When </a:t>
            </a:r>
            <a:r>
              <a:rPr lang="en-US" sz="2400" u="sng">
                <a:latin typeface="Cambria" pitchFamily="18" charset="0"/>
              </a:rPr>
              <a:t>given</a:t>
            </a:r>
            <a:r>
              <a:rPr lang="en-US" sz="2400">
                <a:latin typeface="Cambria" pitchFamily="18" charset="0"/>
              </a:rPr>
              <a:t> freedom I’ll build a house.</a:t>
            </a:r>
          </a:p>
          <a:p>
            <a:r>
              <a:rPr lang="ru-RU" sz="2400">
                <a:solidFill>
                  <a:srgbClr val="800000"/>
                </a:solidFill>
                <a:latin typeface="Cambria" pitchFamily="18" charset="0"/>
              </a:rPr>
              <a:t>Когда выйду на свободу, я построю дом.</a:t>
            </a:r>
            <a:endParaRPr lang="en-US" sz="2400">
              <a:solidFill>
                <a:srgbClr val="800000"/>
              </a:solidFill>
              <a:latin typeface="Cambria" pitchFamily="18" charset="0"/>
            </a:endParaRPr>
          </a:p>
          <a:p>
            <a:endParaRPr lang="ru-RU" sz="2400">
              <a:latin typeface="Cambria" pitchFamily="18" charset="0"/>
            </a:endParaRPr>
          </a:p>
        </p:txBody>
      </p:sp>
      <p:sp>
        <p:nvSpPr>
          <p:cNvPr id="9" name="Стрелка влево 8">
            <a:hlinkClick r:id="rId2" action="ppaction://hlinksldjump"/>
          </p:cNvPr>
          <p:cNvSpPr/>
          <p:nvPr/>
        </p:nvSpPr>
        <p:spPr>
          <a:xfrm>
            <a:off x="285750" y="6143625"/>
            <a:ext cx="977900" cy="484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3571875" y="571500"/>
            <a:ext cx="30972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800000"/>
                </a:solidFill>
              </a:rPr>
              <a:t>УПРАЖНЕНИЯ</a:t>
            </a:r>
          </a:p>
        </p:txBody>
      </p:sp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827088" y="2205038"/>
            <a:ext cx="63119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endParaRPr lang="ru-RU" sz="2400">
              <a:latin typeface="Cambria" pitchFamily="18" charset="0"/>
            </a:endParaRPr>
          </a:p>
          <a:p>
            <a:endParaRPr lang="ru-RU" sz="2800">
              <a:latin typeface="Cambria" pitchFamily="18" charset="0"/>
            </a:endParaRPr>
          </a:p>
        </p:txBody>
      </p:sp>
      <p:sp>
        <p:nvSpPr>
          <p:cNvPr id="37892" name="Text Box 6"/>
          <p:cNvSpPr txBox="1">
            <a:spLocks noChangeArrowheads="1"/>
          </p:cNvSpPr>
          <p:nvPr/>
        </p:nvSpPr>
        <p:spPr bwMode="auto">
          <a:xfrm>
            <a:off x="785813" y="3714750"/>
            <a:ext cx="6448425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</a:t>
            </a:r>
            <a:endParaRPr lang="en-US" sz="240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400">
              <a:latin typeface="Cambria" pitchFamily="18" charset="0"/>
            </a:endParaRPr>
          </a:p>
          <a:p>
            <a:endParaRPr lang="ru-RU" sz="2400">
              <a:latin typeface="Cambria" pitchFamily="18" charset="0"/>
            </a:endParaRPr>
          </a:p>
        </p:txBody>
      </p:sp>
      <p:sp>
        <p:nvSpPr>
          <p:cNvPr id="37893" name="Text Box 7"/>
          <p:cNvSpPr txBox="1">
            <a:spLocks noChangeArrowheads="1"/>
          </p:cNvSpPr>
          <p:nvPr/>
        </p:nvSpPr>
        <p:spPr bwMode="auto">
          <a:xfrm>
            <a:off x="785813" y="3573463"/>
            <a:ext cx="5214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>
                <a:latin typeface="Cambria" pitchFamily="18" charset="0"/>
                <a:hlinkClick r:id="rId2" action="ppaction://hlinksldjump"/>
              </a:rPr>
              <a:t> Correct the mistakes </a:t>
            </a:r>
          </a:p>
        </p:txBody>
      </p:sp>
      <p:sp>
        <p:nvSpPr>
          <p:cNvPr id="37894" name="Text Box 9"/>
          <p:cNvSpPr txBox="1">
            <a:spLocks noChangeArrowheads="1"/>
          </p:cNvSpPr>
          <p:nvPr/>
        </p:nvSpPr>
        <p:spPr bwMode="auto">
          <a:xfrm>
            <a:off x="785813" y="2781300"/>
            <a:ext cx="7173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>
                <a:latin typeface="Cambria" pitchFamily="18" charset="0"/>
              </a:rPr>
              <a:t> </a:t>
            </a:r>
            <a:r>
              <a:rPr lang="en-US" sz="2400">
                <a:latin typeface="Cambria" pitchFamily="18" charset="0"/>
                <a:hlinkClick r:id="rId3" action="ppaction://hlinksldjump"/>
              </a:rPr>
              <a:t>Choose the correct word</a:t>
            </a:r>
            <a:endParaRPr lang="en-US" sz="2400">
              <a:latin typeface="Cambria" pitchFamily="18" charset="0"/>
            </a:endParaRPr>
          </a:p>
        </p:txBody>
      </p:sp>
      <p:sp>
        <p:nvSpPr>
          <p:cNvPr id="7" name="Стрелка влево 6">
            <a:hlinkClick r:id="rId4" action="ppaction://hlinksldjump"/>
          </p:cNvPr>
          <p:cNvSpPr/>
          <p:nvPr/>
        </p:nvSpPr>
        <p:spPr>
          <a:xfrm>
            <a:off x="214313" y="6215063"/>
            <a:ext cx="977900" cy="4841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37896" name="TextBox 12"/>
          <p:cNvSpPr txBox="1">
            <a:spLocks noChangeArrowheads="1"/>
          </p:cNvSpPr>
          <p:nvPr/>
        </p:nvSpPr>
        <p:spPr bwMode="auto">
          <a:xfrm>
            <a:off x="785813" y="1484313"/>
            <a:ext cx="5357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/>
              <a:t> </a:t>
            </a:r>
            <a:r>
              <a:rPr lang="en-US" sz="2400">
                <a:hlinkClick r:id="rId5" action="ppaction://hlinksldjump"/>
              </a:rPr>
              <a:t>Translate into Russian</a:t>
            </a:r>
            <a:endParaRPr lang="ru-RU" sz="2400"/>
          </a:p>
        </p:txBody>
      </p:sp>
      <p:sp>
        <p:nvSpPr>
          <p:cNvPr id="37897" name="TextBox 13"/>
          <p:cNvSpPr txBox="1">
            <a:spLocks noChangeArrowheads="1"/>
          </p:cNvSpPr>
          <p:nvPr/>
        </p:nvSpPr>
        <p:spPr bwMode="auto">
          <a:xfrm>
            <a:off x="785813" y="2205038"/>
            <a:ext cx="6786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/>
              <a:t> </a:t>
            </a:r>
            <a:r>
              <a:rPr lang="en-US" sz="2400">
                <a:hlinkClick r:id="rId6" action="ppaction://hlinksldjump"/>
              </a:rPr>
              <a:t>Find out if the sentence is correct or not</a:t>
            </a: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900113" y="1773238"/>
            <a:ext cx="78041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ru-RU">
              <a:latin typeface="Cambria" pitchFamily="18" charset="0"/>
            </a:endParaRPr>
          </a:p>
          <a:p>
            <a:pPr marL="342900" indent="-342900"/>
            <a:endParaRPr lang="ru-RU">
              <a:latin typeface="Cambria" pitchFamily="18" charset="0"/>
            </a:endParaRPr>
          </a:p>
          <a:p>
            <a:pPr marL="342900" indent="-342900"/>
            <a:endParaRPr lang="ru-RU">
              <a:latin typeface="Cambria" pitchFamily="18" charset="0"/>
            </a:endParaRPr>
          </a:p>
          <a:p>
            <a:pPr marL="342900" indent="-342900"/>
            <a:endParaRPr lang="ru-RU">
              <a:latin typeface="Cambria" pitchFamily="18" charset="0"/>
            </a:endParaRPr>
          </a:p>
          <a:p>
            <a:pPr marL="342900" indent="-342900"/>
            <a:endParaRPr lang="ru-RU">
              <a:latin typeface="Cambria" pitchFamily="18" charset="0"/>
            </a:endParaRPr>
          </a:p>
          <a:p>
            <a:pPr marL="342900" indent="-342900"/>
            <a:endParaRPr lang="ru-RU">
              <a:latin typeface="Cambria" pitchFamily="18" charset="0"/>
            </a:endParaRP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2214563" y="642938"/>
            <a:ext cx="6438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800000"/>
                </a:solidFill>
              </a:rPr>
              <a:t>TRANSLATE INTO RUSSIAN</a:t>
            </a:r>
            <a:endParaRPr lang="ru-RU" sz="2800" b="1">
              <a:solidFill>
                <a:srgbClr val="800000"/>
              </a:solidFill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406400" y="6164263"/>
            <a:ext cx="192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>
                <a:hlinkClick r:id="rId2" action="ppaction://hlinksldjump"/>
              </a:rPr>
              <a:t>Упражнения</a:t>
            </a:r>
            <a:endParaRPr lang="ru-RU" sz="2400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376238" y="1284288"/>
            <a:ext cx="4805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Cambria" pitchFamily="18" charset="0"/>
              </a:rPr>
              <a:t>1.  She had her hair done yesterday.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376238" y="1284288"/>
            <a:ext cx="448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BA2418"/>
                </a:solidFill>
                <a:latin typeface="Cambria" pitchFamily="18" charset="0"/>
              </a:rPr>
              <a:t>1.  </a:t>
            </a:r>
            <a:r>
              <a:rPr lang="ru-RU" sz="2400">
                <a:solidFill>
                  <a:srgbClr val="BA2418"/>
                </a:solidFill>
                <a:latin typeface="Cambria" pitchFamily="18" charset="0"/>
              </a:rPr>
              <a:t>Она уложила волосы вчера.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376238" y="1789113"/>
            <a:ext cx="3997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>
                <a:latin typeface="Cambria" pitchFamily="18" charset="0"/>
              </a:rPr>
              <a:t>2</a:t>
            </a:r>
            <a:r>
              <a:rPr lang="en-US" sz="2400">
                <a:latin typeface="Cambria" pitchFamily="18" charset="0"/>
              </a:rPr>
              <a:t>.  I must get my TV repaired.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376238" y="1789113"/>
            <a:ext cx="7307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BA2418"/>
                </a:solidFill>
                <a:latin typeface="Cambria" pitchFamily="18" charset="0"/>
              </a:rPr>
              <a:t>2.  </a:t>
            </a:r>
            <a:r>
              <a:rPr lang="ru-RU" sz="2400">
                <a:solidFill>
                  <a:srgbClr val="BA2418"/>
                </a:solidFill>
                <a:latin typeface="Cambria" pitchFamily="18" charset="0"/>
              </a:rPr>
              <a:t>Я должен получить мой телевизор починенным.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376238" y="2295525"/>
            <a:ext cx="6557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3</a:t>
            </a:r>
            <a:r>
              <a:rPr lang="en-US" sz="2400"/>
              <a:t>. The sun having risen, we continued our way.</a:t>
            </a:r>
            <a:endParaRPr lang="ru-RU" sz="2400"/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376238" y="2295525"/>
            <a:ext cx="7235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BA2418"/>
                </a:solidFill>
              </a:rPr>
              <a:t>3. </a:t>
            </a:r>
            <a:r>
              <a:rPr lang="ru-RU" sz="2400">
                <a:solidFill>
                  <a:srgbClr val="BA2418"/>
                </a:solidFill>
              </a:rPr>
              <a:t>Хотя солнце встало, мы продолжили наш путь.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376238" y="2800350"/>
            <a:ext cx="299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4</a:t>
            </a:r>
            <a:r>
              <a:rPr lang="en-US" sz="2400"/>
              <a:t>. I saw him running.</a:t>
            </a:r>
            <a:endParaRPr lang="ru-RU" sz="2400"/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376238" y="2800350"/>
            <a:ext cx="3736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BA2418"/>
                </a:solidFill>
              </a:rPr>
              <a:t>4. </a:t>
            </a:r>
            <a:r>
              <a:rPr lang="ru-RU" sz="2400">
                <a:solidFill>
                  <a:srgbClr val="BA2418"/>
                </a:solidFill>
              </a:rPr>
              <a:t>Я видел, как он бежит.</a:t>
            </a: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376238" y="3303588"/>
            <a:ext cx="531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5. I remembered him locking the door.</a:t>
            </a:r>
            <a:endParaRPr lang="ru-RU" sz="2400"/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376238" y="3303588"/>
            <a:ext cx="593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BA2418"/>
                </a:solidFill>
              </a:rPr>
              <a:t>5. </a:t>
            </a:r>
            <a:r>
              <a:rPr lang="ru-RU" sz="2400">
                <a:solidFill>
                  <a:srgbClr val="BA2418"/>
                </a:solidFill>
              </a:rPr>
              <a:t>Я вспомнил его, закрывающим дверь.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376238" y="3808413"/>
            <a:ext cx="5643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6. </a:t>
            </a:r>
            <a:r>
              <a:rPr lang="en-US" sz="2400"/>
              <a:t>She was heard singing in the corridor.</a:t>
            </a:r>
            <a:endParaRPr lang="ru-RU" sz="2400"/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376238" y="3808413"/>
            <a:ext cx="617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BA2418"/>
                </a:solidFill>
              </a:rPr>
              <a:t>6. </a:t>
            </a:r>
            <a:r>
              <a:rPr lang="ru-RU" sz="2400">
                <a:solidFill>
                  <a:srgbClr val="BA2418"/>
                </a:solidFill>
              </a:rPr>
              <a:t>Было слышно, как она поет в коридоре.</a:t>
            </a:r>
          </a:p>
        </p:txBody>
      </p:sp>
      <p:sp>
        <p:nvSpPr>
          <p:cNvPr id="38936" name="Text Box 24"/>
          <p:cNvSpPr txBox="1">
            <a:spLocks noChangeArrowheads="1"/>
          </p:cNvSpPr>
          <p:nvPr/>
        </p:nvSpPr>
        <p:spPr bwMode="auto">
          <a:xfrm>
            <a:off x="376238" y="4383088"/>
            <a:ext cx="5133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7. </a:t>
            </a:r>
            <a:r>
              <a:rPr lang="en-US" sz="2400"/>
              <a:t>He wanted this work done quickly.</a:t>
            </a:r>
            <a:endParaRPr lang="ru-RU" sz="2400"/>
          </a:p>
        </p:txBody>
      </p:sp>
      <p:sp>
        <p:nvSpPr>
          <p:cNvPr id="38937" name="Text Box 25"/>
          <p:cNvSpPr txBox="1">
            <a:spLocks noChangeArrowheads="1"/>
          </p:cNvSpPr>
          <p:nvPr/>
        </p:nvSpPr>
        <p:spPr bwMode="auto">
          <a:xfrm>
            <a:off x="376238" y="4383088"/>
            <a:ext cx="7767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BA2418"/>
                </a:solidFill>
              </a:rPr>
              <a:t>7. </a:t>
            </a:r>
            <a:r>
              <a:rPr lang="ru-RU" sz="2400">
                <a:solidFill>
                  <a:srgbClr val="BA2418"/>
                </a:solidFill>
              </a:rPr>
              <a:t>Он хотел, чтобы эта работа была сделана быстро.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2000"/>
                                        <p:tgtEl>
                                          <p:spTgt spid="38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2000"/>
                                        <p:tgtEl>
                                          <p:spTgt spid="38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2000"/>
                                        <p:tgtEl>
                                          <p:spTgt spid="3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2000"/>
                                        <p:tgtEl>
                                          <p:spTgt spid="38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2000"/>
                                        <p:tgtEl>
                                          <p:spTgt spid="38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2000"/>
                                        <p:tgtEl>
                                          <p:spTgt spid="38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4"/>
          <p:cNvSpPr txBox="1">
            <a:spLocks noChangeArrowheads="1"/>
          </p:cNvSpPr>
          <p:nvPr/>
        </p:nvSpPr>
        <p:spPr bwMode="auto">
          <a:xfrm>
            <a:off x="539750" y="620713"/>
            <a:ext cx="82804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800000"/>
                </a:solidFill>
              </a:rPr>
              <a:t>FIND OUT IF THE SENTENCE IS RIGHT OR WRONG</a:t>
            </a:r>
            <a:endParaRPr lang="ru-RU" sz="2800" b="1">
              <a:solidFill>
                <a:srgbClr val="800000"/>
              </a:solidFill>
            </a:endParaRP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355600" y="6164263"/>
            <a:ext cx="192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>
                <a:hlinkClick r:id="rId2" action="ppaction://hlinksldjump"/>
              </a:rPr>
              <a:t>Упражнения</a:t>
            </a:r>
            <a:endParaRPr lang="ru-RU" sz="2400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376238" y="1789113"/>
            <a:ext cx="7212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Cambria" pitchFamily="18" charset="0"/>
              </a:rPr>
              <a:t>1. The man walked slowly as if hiding from somebody.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7504113" y="1792288"/>
            <a:ext cx="1319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(correct)</a:t>
            </a:r>
            <a:endParaRPr lang="ru-RU" sz="2400">
              <a:solidFill>
                <a:schemeClr val="hlink"/>
              </a:solidFill>
            </a:endParaRP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376238" y="2292350"/>
            <a:ext cx="470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Cambria" pitchFamily="18" charset="0"/>
              </a:rPr>
              <a:t>2. Be careful when cross the street.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5056188" y="2295525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(wrong)</a:t>
            </a:r>
            <a:endParaRPr lang="ru-RU" sz="2400">
              <a:solidFill>
                <a:schemeClr val="hlink"/>
              </a:solidFill>
            </a:endParaRP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376238" y="2797175"/>
            <a:ext cx="7615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Cambria" pitchFamily="18" charset="0"/>
              </a:rPr>
              <a:t>3. While walking our dog we found a wallet full of money.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7793038" y="2800350"/>
            <a:ext cx="1319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(correct)</a:t>
            </a:r>
            <a:endParaRPr lang="ru-RU" sz="2400">
              <a:solidFill>
                <a:schemeClr val="hlink"/>
              </a:solidFill>
            </a:endParaRP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376238" y="3300413"/>
            <a:ext cx="686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Cambria" pitchFamily="18" charset="0"/>
              </a:rPr>
              <a:t>4. When come home I ran into my old school friend.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7143750" y="3303588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(wrong)</a:t>
            </a:r>
            <a:endParaRPr lang="ru-RU" sz="2400">
              <a:solidFill>
                <a:schemeClr val="hlink"/>
              </a:solidFill>
            </a:endParaRP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376238" y="3805238"/>
            <a:ext cx="6399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Cambria" pitchFamily="18" charset="0"/>
              </a:rPr>
              <a:t>5. I like to fall asleep listening to classical music.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6711950" y="3808413"/>
            <a:ext cx="1319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(correct)</a:t>
            </a:r>
            <a:endParaRPr lang="ru-RU" sz="2400">
              <a:solidFill>
                <a:schemeClr val="hlink"/>
              </a:solidFill>
            </a:endParaRP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376238" y="4379913"/>
            <a:ext cx="7304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Cambria" pitchFamily="18" charset="0"/>
              </a:rPr>
              <a:t>6. My brother watching TV when doing his home work.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7575550" y="4383088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(wrong)</a:t>
            </a:r>
            <a:endParaRPr lang="ru-RU" sz="2400">
              <a:solidFill>
                <a:schemeClr val="hlink"/>
              </a:solidFill>
            </a:endParaRP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376238" y="4884738"/>
            <a:ext cx="6313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Cambria" pitchFamily="18" charset="0"/>
              </a:rPr>
              <a:t>7. Playing the guitar well he joined a rock band.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6640513" y="4887913"/>
            <a:ext cx="1319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(correct)</a:t>
            </a:r>
            <a:endParaRPr lang="ru-RU" sz="2400">
              <a:solidFill>
                <a:schemeClr val="hlink"/>
              </a:solidFill>
            </a:endParaRP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376238" y="5461000"/>
            <a:ext cx="817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Cambria" pitchFamily="18" charset="0"/>
              </a:rPr>
              <a:t>8. When looking through my family photos I often feel happy. 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6927850" y="5751513"/>
            <a:ext cx="1319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(correct)</a:t>
            </a:r>
            <a:endParaRPr lang="ru-RU" sz="24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9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9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9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1835150" y="549275"/>
            <a:ext cx="5905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800000"/>
                </a:solidFill>
              </a:rPr>
              <a:t>CHOOSE THE CORRECT WORD</a:t>
            </a:r>
            <a:endParaRPr lang="ru-RU" sz="2800" b="1">
              <a:solidFill>
                <a:srgbClr val="800000"/>
              </a:solidFill>
            </a:endParaRPr>
          </a:p>
        </p:txBody>
      </p:sp>
      <p:sp>
        <p:nvSpPr>
          <p:cNvPr id="40963" name="Text Box 5"/>
          <p:cNvSpPr txBox="1">
            <a:spLocks noChangeArrowheads="1"/>
          </p:cNvSpPr>
          <p:nvPr/>
        </p:nvSpPr>
        <p:spPr bwMode="auto">
          <a:xfrm>
            <a:off x="250825" y="1773238"/>
            <a:ext cx="862171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endParaRPr lang="ru-RU">
              <a:latin typeface="Cambria" pitchFamily="18" charset="0"/>
            </a:endParaRPr>
          </a:p>
          <a:p>
            <a:pPr marL="342900" indent="-342900">
              <a:buFontTx/>
              <a:buAutoNum type="arabicPeriod"/>
            </a:pPr>
            <a:endParaRPr lang="ru-RU">
              <a:latin typeface="Cambria" pitchFamily="18" charset="0"/>
            </a:endParaRPr>
          </a:p>
          <a:p>
            <a:pPr marL="342900" indent="-342900">
              <a:buFontTx/>
              <a:buAutoNum type="arabicPeriod"/>
            </a:pPr>
            <a:endParaRPr lang="ru-RU">
              <a:latin typeface="Cambria" pitchFamily="18" charset="0"/>
            </a:endParaRPr>
          </a:p>
          <a:p>
            <a:pPr marL="342900" indent="-342900"/>
            <a:endParaRPr lang="ru-RU">
              <a:latin typeface="Cambria" pitchFamily="18" charset="0"/>
            </a:endParaRPr>
          </a:p>
          <a:p>
            <a:pPr marL="342900" indent="-342900">
              <a:buFontTx/>
              <a:buAutoNum type="arabicPeriod"/>
            </a:pPr>
            <a:endParaRPr lang="ru-RU">
              <a:latin typeface="Cambria" pitchFamily="18" charset="0"/>
            </a:endParaRPr>
          </a:p>
          <a:p>
            <a:pPr marL="342900" indent="-342900"/>
            <a:endParaRPr lang="ru-RU" sz="2400">
              <a:latin typeface="Cambria" pitchFamily="18" charset="0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304800" y="6230938"/>
            <a:ext cx="192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>
                <a:hlinkClick r:id="rId2" action="ppaction://hlinksldjump"/>
              </a:rPr>
              <a:t>Упражнения</a:t>
            </a:r>
            <a:endParaRPr lang="ru-RU" sz="2400"/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519113" y="15509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339725" y="140176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  <a:endParaRPr lang="ru-RU"/>
          </a:p>
        </p:txBody>
      </p:sp>
      <p:sp>
        <p:nvSpPr>
          <p:cNvPr id="40996" name="Text Box 36"/>
          <p:cNvSpPr txBox="1">
            <a:spLocks noChangeArrowheads="1"/>
          </p:cNvSpPr>
          <p:nvPr/>
        </p:nvSpPr>
        <p:spPr bwMode="auto">
          <a:xfrm>
            <a:off x="376238" y="1263650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BA2418"/>
                </a:solidFill>
              </a:rPr>
              <a:t>.</a:t>
            </a:r>
            <a:endParaRPr lang="ru-RU">
              <a:solidFill>
                <a:srgbClr val="BA2418"/>
              </a:solidFill>
            </a:endParaRPr>
          </a:p>
        </p:txBody>
      </p:sp>
      <p:sp>
        <p:nvSpPr>
          <p:cNvPr id="40997" name="Text Box 37"/>
          <p:cNvSpPr txBox="1">
            <a:spLocks noChangeArrowheads="1"/>
          </p:cNvSpPr>
          <p:nvPr/>
        </p:nvSpPr>
        <p:spPr bwMode="auto">
          <a:xfrm>
            <a:off x="231775" y="1335088"/>
            <a:ext cx="8189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1. If … home in a taxi we shall save a lot of time.</a:t>
            </a:r>
            <a:r>
              <a:rPr lang="en-US"/>
              <a:t> (---, got, put, taken)</a:t>
            </a:r>
            <a:endParaRPr lang="ru-RU"/>
          </a:p>
        </p:txBody>
      </p:sp>
      <p:sp>
        <p:nvSpPr>
          <p:cNvPr id="40999" name="Text Box 39"/>
          <p:cNvSpPr txBox="1">
            <a:spLocks noChangeArrowheads="1"/>
          </p:cNvSpPr>
          <p:nvPr/>
        </p:nvSpPr>
        <p:spPr bwMode="auto">
          <a:xfrm>
            <a:off x="231775" y="1335088"/>
            <a:ext cx="6364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1. If </a:t>
            </a:r>
            <a:r>
              <a:rPr lang="en-US" b="1">
                <a:solidFill>
                  <a:srgbClr val="BA2418"/>
                </a:solidFill>
              </a:rPr>
              <a:t>taken</a:t>
            </a:r>
            <a:r>
              <a:rPr lang="en-US" b="1"/>
              <a:t> home in a taxi we shall save a lot of time.</a:t>
            </a:r>
            <a:endParaRPr lang="ru-RU" b="1"/>
          </a:p>
        </p:txBody>
      </p:sp>
      <p:sp>
        <p:nvSpPr>
          <p:cNvPr id="41000" name="Text Box 40"/>
          <p:cNvSpPr txBox="1">
            <a:spLocks noChangeArrowheads="1"/>
          </p:cNvSpPr>
          <p:nvPr/>
        </p:nvSpPr>
        <p:spPr bwMode="auto">
          <a:xfrm>
            <a:off x="231775" y="1839913"/>
            <a:ext cx="8874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2. When … freedom I’ll build a house and get married.</a:t>
            </a:r>
            <a:r>
              <a:rPr lang="en-US"/>
              <a:t> (---, got, given, put)</a:t>
            </a:r>
            <a:endParaRPr lang="ru-RU"/>
          </a:p>
        </p:txBody>
      </p:sp>
      <p:sp>
        <p:nvSpPr>
          <p:cNvPr id="41002" name="Text Box 42"/>
          <p:cNvSpPr txBox="1">
            <a:spLocks noChangeArrowheads="1"/>
          </p:cNvSpPr>
          <p:nvPr/>
        </p:nvSpPr>
        <p:spPr bwMode="auto">
          <a:xfrm>
            <a:off x="231775" y="1839913"/>
            <a:ext cx="706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2. When </a:t>
            </a:r>
            <a:r>
              <a:rPr lang="en-US" b="1">
                <a:solidFill>
                  <a:srgbClr val="BA2418"/>
                </a:solidFill>
              </a:rPr>
              <a:t>given</a:t>
            </a:r>
            <a:r>
              <a:rPr lang="en-US" b="1"/>
              <a:t> freedom I’ll build a house and get married.</a:t>
            </a:r>
            <a:endParaRPr lang="ru-RU" b="1"/>
          </a:p>
        </p:txBody>
      </p:sp>
      <p:sp>
        <p:nvSpPr>
          <p:cNvPr id="41004" name="Text Box 44"/>
          <p:cNvSpPr txBox="1">
            <a:spLocks noChangeArrowheads="1"/>
          </p:cNvSpPr>
          <p:nvPr/>
        </p:nvSpPr>
        <p:spPr bwMode="auto">
          <a:xfrm>
            <a:off x="231775" y="2343150"/>
            <a:ext cx="8350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3. … to college the boy is now missing his friends.</a:t>
            </a:r>
            <a:r>
              <a:rPr lang="en-US"/>
              <a:t> (---, got, put, sent)</a:t>
            </a:r>
            <a:endParaRPr lang="ru-RU"/>
          </a:p>
        </p:txBody>
      </p:sp>
      <p:sp>
        <p:nvSpPr>
          <p:cNvPr id="41005" name="Text Box 45"/>
          <p:cNvSpPr txBox="1">
            <a:spLocks noChangeArrowheads="1"/>
          </p:cNvSpPr>
          <p:nvPr/>
        </p:nvSpPr>
        <p:spPr bwMode="auto">
          <a:xfrm>
            <a:off x="231775" y="2343150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3. </a:t>
            </a:r>
            <a:r>
              <a:rPr lang="en-US" b="1">
                <a:solidFill>
                  <a:srgbClr val="BA2418"/>
                </a:solidFill>
              </a:rPr>
              <a:t>Sent </a:t>
            </a:r>
            <a:r>
              <a:rPr lang="en-US" b="1"/>
              <a:t>to college the boy is now missing his friends</a:t>
            </a:r>
            <a:r>
              <a:rPr lang="en-US"/>
              <a:t>.</a:t>
            </a:r>
            <a:endParaRPr lang="ru-RU"/>
          </a:p>
        </p:txBody>
      </p:sp>
      <p:sp>
        <p:nvSpPr>
          <p:cNvPr id="41007" name="Text Box 47"/>
          <p:cNvSpPr txBox="1">
            <a:spLocks noChangeArrowheads="1"/>
          </p:cNvSpPr>
          <p:nvPr/>
        </p:nvSpPr>
        <p:spPr bwMode="auto">
          <a:xfrm>
            <a:off x="231775" y="2852738"/>
            <a:ext cx="8902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4. … up in leather she attracted men’s attention.</a:t>
            </a:r>
            <a:r>
              <a:rPr lang="en-US"/>
              <a:t> (---, broken, dressed, put)</a:t>
            </a:r>
            <a:endParaRPr lang="ru-RU"/>
          </a:p>
        </p:txBody>
      </p:sp>
      <p:sp>
        <p:nvSpPr>
          <p:cNvPr id="41009" name="Text Box 49"/>
          <p:cNvSpPr txBox="1">
            <a:spLocks noChangeArrowheads="1"/>
          </p:cNvSpPr>
          <p:nvPr/>
        </p:nvSpPr>
        <p:spPr bwMode="auto">
          <a:xfrm>
            <a:off x="231775" y="2847975"/>
            <a:ext cx="671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4.</a:t>
            </a:r>
            <a:r>
              <a:rPr lang="en-US" b="1">
                <a:solidFill>
                  <a:srgbClr val="BA2418"/>
                </a:solidFill>
              </a:rPr>
              <a:t> Dressed</a:t>
            </a:r>
            <a:r>
              <a:rPr lang="en-US" b="1"/>
              <a:t> up in leather she attracted men’s attention.</a:t>
            </a:r>
            <a:endParaRPr lang="ru-RU" b="1"/>
          </a:p>
        </p:txBody>
      </p:sp>
      <p:sp>
        <p:nvSpPr>
          <p:cNvPr id="41010" name="Text Box 50"/>
          <p:cNvSpPr txBox="1">
            <a:spLocks noChangeArrowheads="1"/>
          </p:cNvSpPr>
          <p:nvPr/>
        </p:nvSpPr>
        <p:spPr bwMode="auto">
          <a:xfrm>
            <a:off x="231775" y="3351213"/>
            <a:ext cx="8469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5. Even … the construction looked impressive.</a:t>
            </a:r>
            <a:r>
              <a:rPr lang="en-US"/>
              <a:t> (---, taken, put, broken)</a:t>
            </a:r>
            <a:endParaRPr lang="ru-RU"/>
          </a:p>
        </p:txBody>
      </p:sp>
      <p:sp>
        <p:nvSpPr>
          <p:cNvPr id="41011" name="Text Box 51"/>
          <p:cNvSpPr txBox="1">
            <a:spLocks noChangeArrowheads="1"/>
          </p:cNvSpPr>
          <p:nvPr/>
        </p:nvSpPr>
        <p:spPr bwMode="auto">
          <a:xfrm>
            <a:off x="231775" y="3351213"/>
            <a:ext cx="6403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5. Even </a:t>
            </a:r>
            <a:r>
              <a:rPr lang="en-US" b="1">
                <a:solidFill>
                  <a:srgbClr val="BA2418"/>
                </a:solidFill>
              </a:rPr>
              <a:t>broken</a:t>
            </a:r>
            <a:r>
              <a:rPr lang="en-US" b="1"/>
              <a:t> the construction looked impressive.</a:t>
            </a:r>
            <a:endParaRPr lang="ru-RU" b="1"/>
          </a:p>
        </p:txBody>
      </p:sp>
      <p:sp>
        <p:nvSpPr>
          <p:cNvPr id="41012" name="Text Box 52"/>
          <p:cNvSpPr txBox="1">
            <a:spLocks noChangeArrowheads="1"/>
          </p:cNvSpPr>
          <p:nvPr/>
        </p:nvSpPr>
        <p:spPr bwMode="auto">
          <a:xfrm>
            <a:off x="231775" y="3927475"/>
            <a:ext cx="8689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6. My credit card … in the park has much money on it.</a:t>
            </a:r>
            <a:r>
              <a:rPr lang="en-US"/>
              <a:t> (---, got, lost, put)</a:t>
            </a:r>
            <a:endParaRPr lang="ru-RU"/>
          </a:p>
        </p:txBody>
      </p:sp>
      <p:sp>
        <p:nvSpPr>
          <p:cNvPr id="41013" name="Text Box 53"/>
          <p:cNvSpPr txBox="1">
            <a:spLocks noChangeArrowheads="1"/>
          </p:cNvSpPr>
          <p:nvPr/>
        </p:nvSpPr>
        <p:spPr bwMode="auto">
          <a:xfrm>
            <a:off x="231775" y="3927475"/>
            <a:ext cx="6877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6. My credit card </a:t>
            </a:r>
            <a:r>
              <a:rPr lang="en-US" b="1">
                <a:solidFill>
                  <a:srgbClr val="BA2418"/>
                </a:solidFill>
              </a:rPr>
              <a:t>lost</a:t>
            </a:r>
            <a:r>
              <a:rPr lang="en-US" b="1"/>
              <a:t> in the park has much money on it.</a:t>
            </a:r>
            <a:endParaRPr lang="ru-RU" b="1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2000"/>
                                        <p:tgtEl>
                                          <p:spTgt spid="40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09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" dur="2000"/>
                                        <p:tgtEl>
                                          <p:spTgt spid="41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41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2000"/>
                                        <p:tgtEl>
                                          <p:spTgt spid="41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41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2000"/>
                                        <p:tgtEl>
                                          <p:spTgt spid="41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41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2000"/>
                                        <p:tgtEl>
                                          <p:spTgt spid="4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4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6" dur="2000"/>
                                        <p:tgtEl>
                                          <p:spTgt spid="4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4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4"/>
          <p:cNvSpPr txBox="1">
            <a:spLocks noChangeArrowheads="1"/>
          </p:cNvSpPr>
          <p:nvPr/>
        </p:nvSpPr>
        <p:spPr bwMode="auto">
          <a:xfrm>
            <a:off x="2484438" y="476250"/>
            <a:ext cx="5194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800000"/>
                </a:solidFill>
              </a:rPr>
              <a:t>CORRECT THE MISTAKES</a:t>
            </a:r>
            <a:endParaRPr lang="ru-RU" sz="2800" b="1">
              <a:solidFill>
                <a:srgbClr val="800000"/>
              </a:solidFill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385763" y="6272213"/>
            <a:ext cx="192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>
                <a:hlinkClick r:id="rId2" action="ppaction://hlinksldjump"/>
              </a:rPr>
              <a:t>Упражнения</a:t>
            </a:r>
            <a:endParaRPr lang="ru-RU" sz="2400"/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735013" y="1358900"/>
            <a:ext cx="4014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1.  She heard her name call.</a:t>
            </a:r>
            <a:endParaRPr lang="ru-RU" sz="2400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755650" y="1358900"/>
            <a:ext cx="5903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1.  </a:t>
            </a:r>
            <a:r>
              <a:rPr lang="en-US" sz="2400">
                <a:solidFill>
                  <a:srgbClr val="BA2418"/>
                </a:solidFill>
              </a:rPr>
              <a:t>She heard her name called.</a:t>
            </a:r>
            <a:endParaRPr lang="ru-RU" sz="2400">
              <a:solidFill>
                <a:srgbClr val="BA2418"/>
              </a:solidFill>
            </a:endParaRP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735013" y="2008188"/>
            <a:ext cx="597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2.  I was kept to wait in the hall for an hour.</a:t>
            </a:r>
            <a:endParaRPr lang="ru-RU" sz="2400"/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735013" y="2008188"/>
            <a:ext cx="6046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2.  </a:t>
            </a:r>
            <a:r>
              <a:rPr lang="en-US" sz="2400">
                <a:solidFill>
                  <a:srgbClr val="BA2418"/>
                </a:solidFill>
              </a:rPr>
              <a:t>I was kept waiting in the hall for an hour.</a:t>
            </a:r>
            <a:endParaRPr lang="ru-RU" sz="2400">
              <a:solidFill>
                <a:srgbClr val="BA2418"/>
              </a:solidFill>
            </a:endParaRP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735013" y="2727325"/>
            <a:ext cx="5367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3.  They were seen crossed the street.</a:t>
            </a:r>
            <a:endParaRPr lang="ru-RU" sz="2400"/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735013" y="2708275"/>
            <a:ext cx="543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3.  </a:t>
            </a:r>
            <a:r>
              <a:rPr lang="en-US" sz="2400">
                <a:solidFill>
                  <a:srgbClr val="BA2418"/>
                </a:solidFill>
              </a:rPr>
              <a:t>They were seen crossing the street.</a:t>
            </a:r>
            <a:endParaRPr lang="ru-RU" sz="2400">
              <a:solidFill>
                <a:srgbClr val="BA2418"/>
              </a:solidFill>
            </a:endParaRPr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735013" y="37353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400"/>
          </a:p>
        </p:txBody>
      </p:sp>
      <p:sp>
        <p:nvSpPr>
          <p:cNvPr id="42018" name="Text Box 34"/>
          <p:cNvSpPr txBox="1">
            <a:spLocks noChangeArrowheads="1"/>
          </p:cNvSpPr>
          <p:nvPr/>
        </p:nvSpPr>
        <p:spPr bwMode="auto">
          <a:xfrm>
            <a:off x="735013" y="344805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4.  We want to have our piano to tune.</a:t>
            </a:r>
            <a:endParaRPr lang="ru-RU" sz="2400"/>
          </a:p>
        </p:txBody>
      </p:sp>
      <p:sp>
        <p:nvSpPr>
          <p:cNvPr id="42020" name="Text Box 36"/>
          <p:cNvSpPr txBox="1">
            <a:spLocks noChangeArrowheads="1"/>
          </p:cNvSpPr>
          <p:nvPr/>
        </p:nvSpPr>
        <p:spPr bwMode="auto">
          <a:xfrm>
            <a:off x="735013" y="3448050"/>
            <a:ext cx="516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4.  </a:t>
            </a:r>
            <a:r>
              <a:rPr lang="en-US" sz="2400">
                <a:solidFill>
                  <a:srgbClr val="BA2418"/>
                </a:solidFill>
              </a:rPr>
              <a:t>We want to have our piano tuned.</a:t>
            </a:r>
            <a:endParaRPr lang="ru-RU" sz="2400">
              <a:solidFill>
                <a:srgbClr val="BA2418"/>
              </a:solidFill>
            </a:endParaRPr>
          </a:p>
        </p:txBody>
      </p:sp>
      <p:sp>
        <p:nvSpPr>
          <p:cNvPr id="42021" name="Text Box 37"/>
          <p:cNvSpPr txBox="1">
            <a:spLocks noChangeArrowheads="1"/>
          </p:cNvSpPr>
          <p:nvPr/>
        </p:nvSpPr>
        <p:spPr bwMode="auto">
          <a:xfrm>
            <a:off x="735013" y="4167188"/>
            <a:ext cx="460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5.  We’ll have the house to paint.</a:t>
            </a:r>
            <a:endParaRPr lang="ru-RU" sz="2400"/>
          </a:p>
        </p:txBody>
      </p:sp>
      <p:sp>
        <p:nvSpPr>
          <p:cNvPr id="42022" name="Text Box 38"/>
          <p:cNvSpPr txBox="1">
            <a:spLocks noChangeArrowheads="1"/>
          </p:cNvSpPr>
          <p:nvPr/>
        </p:nvSpPr>
        <p:spPr bwMode="auto">
          <a:xfrm>
            <a:off x="735013" y="4167188"/>
            <a:ext cx="4608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5.  </a:t>
            </a:r>
            <a:r>
              <a:rPr lang="en-US" sz="2400">
                <a:solidFill>
                  <a:srgbClr val="BA2418"/>
                </a:solidFill>
              </a:rPr>
              <a:t>We’ll have the house painted.</a:t>
            </a:r>
            <a:endParaRPr lang="ru-RU" sz="2400">
              <a:solidFill>
                <a:srgbClr val="BA2418"/>
              </a:solidFill>
            </a:endParaRPr>
          </a:p>
        </p:txBody>
      </p:sp>
      <p:sp>
        <p:nvSpPr>
          <p:cNvPr id="42023" name="Text Box 39"/>
          <p:cNvSpPr txBox="1">
            <a:spLocks noChangeArrowheads="1"/>
          </p:cNvSpPr>
          <p:nvPr/>
        </p:nvSpPr>
        <p:spPr bwMode="auto">
          <a:xfrm>
            <a:off x="735013" y="4887913"/>
            <a:ext cx="5046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6.  I saw the girl to dance in the hall.</a:t>
            </a:r>
            <a:endParaRPr lang="ru-RU" sz="2400"/>
          </a:p>
        </p:txBody>
      </p:sp>
      <p:sp>
        <p:nvSpPr>
          <p:cNvPr id="42024" name="Text Box 40"/>
          <p:cNvSpPr txBox="1">
            <a:spLocks noChangeArrowheads="1"/>
          </p:cNvSpPr>
          <p:nvPr/>
        </p:nvSpPr>
        <p:spPr bwMode="auto">
          <a:xfrm>
            <a:off x="735013" y="4887913"/>
            <a:ext cx="4946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6.  </a:t>
            </a:r>
            <a:r>
              <a:rPr lang="en-US" sz="2400">
                <a:solidFill>
                  <a:srgbClr val="BA2418"/>
                </a:solidFill>
              </a:rPr>
              <a:t>I saw the girl dancing in the hall.</a:t>
            </a:r>
            <a:endParaRPr lang="ru-RU" sz="2400">
              <a:solidFill>
                <a:srgbClr val="BA241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41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1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" dur="500"/>
                                        <p:tgtEl>
                                          <p:spTgt spid="42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420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42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42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42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42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42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42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6" dur="500"/>
                                        <p:tgtEl>
                                          <p:spTgt spid="42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42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30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800000"/>
                </a:solidFill>
                <a:latin typeface="Arial" charset="0"/>
              </a:rPr>
              <a:t>ФОРМЫ ИНФИНИТИВА</a:t>
            </a:r>
          </a:p>
        </p:txBody>
      </p:sp>
      <p:graphicFrame>
        <p:nvGraphicFramePr>
          <p:cNvPr id="6201" name="Group 57"/>
          <p:cNvGraphicFramePr>
            <a:graphicFrameLocks noGrp="1"/>
          </p:cNvGraphicFramePr>
          <p:nvPr>
            <p:ph idx="1"/>
          </p:nvPr>
        </p:nvGraphicFramePr>
        <p:xfrm>
          <a:off x="142875" y="857250"/>
          <a:ext cx="8786813" cy="5550854"/>
        </p:xfrm>
        <a:graphic>
          <a:graphicData uri="http://schemas.openxmlformats.org/drawingml/2006/table">
            <a:tbl>
              <a:tblPr/>
              <a:tblGrid>
                <a:gridCol w="1579563"/>
                <a:gridCol w="2055812"/>
                <a:gridCol w="1738313"/>
                <a:gridCol w="3413125"/>
              </a:tblGrid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Active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Passive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Действие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</a:tr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Simple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 write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 be written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одновременное с действием сказуемого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We like to watch TV.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</a:tr>
              <a:tr h="1239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Continuous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 be writing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длительное, происходящее сейчас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He must be working in the garden now.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</a:tr>
              <a:tr h="1239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Perfect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 have written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 have been written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предшествующее действию сказуемого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He was sorry to have asked him to come.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</a:tr>
              <a:tr h="163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Perfect Continuous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 have been writing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Длилось до действия, выраженного сказуемым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She looks tired. She seems to have been working all the morning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F9C3"/>
                    </a:solidFill>
                  </a:tcPr>
                </a:tc>
              </a:tr>
            </a:tbl>
          </a:graphicData>
        </a:graphic>
      </p:graphicFrame>
      <p:sp>
        <p:nvSpPr>
          <p:cNvPr id="6" name="Стрелка влево 5">
            <a:hlinkClick r:id="rId2" action="ppaction://hlinksldjump"/>
          </p:cNvPr>
          <p:cNvSpPr/>
          <p:nvPr/>
        </p:nvSpPr>
        <p:spPr>
          <a:xfrm>
            <a:off x="142875" y="6215063"/>
            <a:ext cx="977900" cy="4841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sz="4800" b="1" smtClean="0">
                <a:solidFill>
                  <a:srgbClr val="A50021"/>
                </a:solidFill>
                <a:latin typeface="Arial" charset="0"/>
              </a:rPr>
              <a:t>используемая литература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>
          <a:xfrm>
            <a:off x="250825" y="1268413"/>
            <a:ext cx="8642350" cy="52562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 </a:t>
            </a:r>
            <a:r>
              <a:rPr lang="ru-RU" sz="2000" smtClean="0"/>
              <a:t>Бархударов Л.С., Штелинг Д.А. Грамматика английского языка.-М.,1973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Блох М.Я. Теоретическая грамматика английского языка.-М.,1983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Верба Л.Г., Верба Г.В. Грамматика современного английского языка.- М., 2000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Гузеева К.А. Грамматика английского языка: Инфинитив. -С.-Пб., 2000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Жигадло В.Н. Современный английский язык. Теоретический курс грамматики. –М.,1956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Иванова И.П., Бурлакова В.В., Почепцов Г.Г. Теоретическая грамматика современного английского языка. –М.,1989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Ильиш Б.А. Современный английский язык.- Л.,1980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Каушанская В.Л. и др. Грамматика английского языка. –Л.,1967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Корнеева Е.А. Грамматика английского языка в теории и практике. -С.-Пб., 2000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Цветкова Т.К. Путеводитель по грамматике английского языка. –М.,2000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Ilyish </a:t>
            </a:r>
            <a:r>
              <a:rPr lang="ru-RU" sz="2000" smtClean="0"/>
              <a:t> </a:t>
            </a:r>
            <a:r>
              <a:rPr lang="en-US" sz="2000" smtClean="0"/>
              <a:t>B.A. The structure of modern English. </a:t>
            </a:r>
            <a:r>
              <a:rPr lang="ru-RU" sz="2000" smtClean="0"/>
              <a:t>–Л.,1981</a:t>
            </a:r>
            <a:endParaRPr lang="ru-RU" sz="2400" smtClean="0"/>
          </a:p>
        </p:txBody>
      </p:sp>
    </p:spTree>
  </p:cSld>
  <p:clrMapOvr>
    <a:masterClrMapping/>
  </p:clrMapOvr>
  <p:transition>
    <p:cover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25538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800000"/>
                </a:solidFill>
                <a:latin typeface="Arial" charset="0"/>
              </a:rPr>
              <a:t>ИНФИНИТИВ БЕЗ ЧАСТИЦЫ </a:t>
            </a:r>
            <a:r>
              <a:rPr lang="en-US" sz="3200" b="1" smtClean="0">
                <a:solidFill>
                  <a:srgbClr val="800000"/>
                </a:solidFill>
                <a:latin typeface="Arial" charset="0"/>
              </a:rPr>
              <a:t>“to”</a:t>
            </a:r>
            <a:endParaRPr lang="ru-RU" sz="3200" b="1" smtClean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250825" y="1052513"/>
            <a:ext cx="8713788" cy="50736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000" smtClean="0">
                <a:latin typeface="Arial" charset="0"/>
              </a:rPr>
              <a:t>   </a:t>
            </a:r>
            <a:r>
              <a:rPr lang="ru-RU" sz="2000" smtClean="0">
                <a:latin typeface="Cambria" pitchFamily="18" charset="0"/>
              </a:rPr>
              <a:t>После всех вспомогательных и модальных глаголов ( кроме </a:t>
            </a:r>
            <a:r>
              <a:rPr lang="en-US" sz="2000" b="1" i="1" smtClean="0">
                <a:latin typeface="Cambria" pitchFamily="18" charset="0"/>
              </a:rPr>
              <a:t>ought</a:t>
            </a:r>
            <a:r>
              <a:rPr lang="en-US" sz="2000" smtClean="0">
                <a:latin typeface="Cambria" pitchFamily="18" charset="0"/>
              </a:rPr>
              <a:t>)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>
                <a:latin typeface="Cambria" pitchFamily="18" charset="0"/>
              </a:rPr>
              <a:t>*   В составе сложного дополнения после глаголов чувственного восприятия: </a:t>
            </a:r>
            <a:r>
              <a:rPr lang="en-US" sz="2000" b="1" i="1" smtClean="0">
                <a:latin typeface="Cambria" pitchFamily="18" charset="0"/>
              </a:rPr>
              <a:t>to see, to feel, to watch, to observe, to notice, to hear.</a:t>
            </a:r>
          </a:p>
          <a:p>
            <a:pPr eaLnBrk="1" hangingPunct="1">
              <a:buFont typeface="Arial" charset="0"/>
              <a:buNone/>
            </a:pPr>
            <a:r>
              <a:rPr lang="en-US" sz="2000" b="1" smtClean="0">
                <a:latin typeface="Cambria" pitchFamily="18" charset="0"/>
              </a:rPr>
              <a:t>NOTE:</a:t>
            </a:r>
            <a:r>
              <a:rPr lang="en-US" sz="2000" smtClean="0">
                <a:latin typeface="Cambria" pitchFamily="18" charset="0"/>
              </a:rPr>
              <a:t> </a:t>
            </a:r>
            <a:r>
              <a:rPr lang="ru-RU" sz="2000" smtClean="0">
                <a:latin typeface="Cambria" pitchFamily="18" charset="0"/>
              </a:rPr>
              <a:t>но после этих же глаголов в пассивной форме </a:t>
            </a:r>
            <a:r>
              <a:rPr lang="en-US" sz="2000" smtClean="0">
                <a:latin typeface="Cambria" pitchFamily="18" charset="0"/>
              </a:rPr>
              <a:t>“to” </a:t>
            </a:r>
            <a:r>
              <a:rPr lang="ru-RU" sz="2000" smtClean="0">
                <a:latin typeface="Cambria" pitchFamily="18" charset="0"/>
              </a:rPr>
              <a:t>употребляется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>
                <a:latin typeface="Cambria" pitchFamily="18" charset="0"/>
              </a:rPr>
              <a:t>*   После глаголов </a:t>
            </a:r>
            <a:r>
              <a:rPr lang="en-US" sz="2000" b="1" i="1" smtClean="0">
                <a:latin typeface="Cambria" pitchFamily="18" charset="0"/>
              </a:rPr>
              <a:t>to let, to make, need, dare</a:t>
            </a:r>
            <a:r>
              <a:rPr lang="en-US" sz="2000" smtClean="0">
                <a:latin typeface="Cambria" pitchFamily="18" charset="0"/>
              </a:rPr>
              <a:t> (</a:t>
            </a:r>
            <a:r>
              <a:rPr lang="ru-RU" sz="2000" smtClean="0">
                <a:latin typeface="Cambria" pitchFamily="18" charset="0"/>
              </a:rPr>
              <a:t>в модальном значении)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>
                <a:latin typeface="Cambria" pitchFamily="18" charset="0"/>
              </a:rPr>
              <a:t>*   После выражений </a:t>
            </a:r>
            <a:r>
              <a:rPr lang="en-US" sz="2000" b="1" i="1" smtClean="0">
                <a:latin typeface="Cambria" pitchFamily="18" charset="0"/>
              </a:rPr>
              <a:t>had better, would rather, would sooner, cannot but, does nothing but</a:t>
            </a:r>
            <a:r>
              <a:rPr lang="en-US" sz="2000" smtClean="0">
                <a:latin typeface="Cambria" pitchFamily="18" charset="0"/>
              </a:rPr>
              <a:t>…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>
                <a:latin typeface="Cambria" pitchFamily="18" charset="0"/>
              </a:rPr>
              <a:t>*   В специальных вопросах, начинающихся с </a:t>
            </a:r>
            <a:r>
              <a:rPr lang="en-US" sz="2000" b="1" i="1" smtClean="0">
                <a:latin typeface="Cambria" pitchFamily="18" charset="0"/>
              </a:rPr>
              <a:t>why</a:t>
            </a:r>
            <a:r>
              <a:rPr lang="en-US" sz="2000" smtClean="0">
                <a:latin typeface="Cambria" pitchFamily="18" charset="0"/>
              </a:rPr>
              <a:t> (not)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>
                <a:latin typeface="Cambria" pitchFamily="18" charset="0"/>
              </a:rPr>
              <a:t>*   После слов </a:t>
            </a:r>
            <a:r>
              <a:rPr lang="en-US" sz="2000" b="1" i="1" smtClean="0">
                <a:latin typeface="Cambria" pitchFamily="18" charset="0"/>
              </a:rPr>
              <a:t>than, rather than, but, except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>
                <a:latin typeface="Cambria" pitchFamily="18" charset="0"/>
              </a:rPr>
              <a:t>*   Если два инфинитива соединены словами </a:t>
            </a:r>
            <a:r>
              <a:rPr lang="en-US" sz="2000" smtClean="0">
                <a:latin typeface="Cambria" pitchFamily="18" charset="0"/>
              </a:rPr>
              <a:t>and </a:t>
            </a:r>
            <a:r>
              <a:rPr lang="ru-RU" sz="2000" smtClean="0">
                <a:latin typeface="Cambria" pitchFamily="18" charset="0"/>
              </a:rPr>
              <a:t>или </a:t>
            </a:r>
            <a:r>
              <a:rPr lang="en-US" sz="2000" smtClean="0">
                <a:latin typeface="Cambria" pitchFamily="18" charset="0"/>
              </a:rPr>
              <a:t>or, </a:t>
            </a:r>
            <a:r>
              <a:rPr lang="ru-RU" sz="2000" smtClean="0">
                <a:latin typeface="Cambria" pitchFamily="18" charset="0"/>
              </a:rPr>
              <a:t>частица </a:t>
            </a:r>
            <a:r>
              <a:rPr lang="en-US" sz="2000" smtClean="0">
                <a:latin typeface="Cambria" pitchFamily="18" charset="0"/>
              </a:rPr>
              <a:t>“to” </a:t>
            </a:r>
            <a:r>
              <a:rPr lang="ru-RU" sz="2000" smtClean="0">
                <a:latin typeface="Cambria" pitchFamily="18" charset="0"/>
              </a:rPr>
              <a:t>перед вторым инфинитивом может быть опущена</a:t>
            </a:r>
          </a:p>
          <a:p>
            <a:pPr eaLnBrk="1" hangingPunct="1">
              <a:buFont typeface="Arial" charset="0"/>
              <a:buNone/>
            </a:pPr>
            <a:r>
              <a:rPr lang="en-US" sz="2000" b="1" smtClean="0">
                <a:latin typeface="Cambria" pitchFamily="18" charset="0"/>
              </a:rPr>
              <a:t>NOTE:</a:t>
            </a:r>
            <a:r>
              <a:rPr lang="en-US" sz="2000" smtClean="0">
                <a:latin typeface="Cambria" pitchFamily="18" charset="0"/>
              </a:rPr>
              <a:t>  </a:t>
            </a:r>
            <a:r>
              <a:rPr lang="ru-RU" sz="2000" smtClean="0">
                <a:latin typeface="Cambria" pitchFamily="18" charset="0"/>
              </a:rPr>
              <a:t>После глаголов </a:t>
            </a:r>
            <a:r>
              <a:rPr lang="en-US" sz="2000" smtClean="0">
                <a:latin typeface="Cambria" pitchFamily="18" charset="0"/>
              </a:rPr>
              <a:t>know </a:t>
            </a:r>
            <a:r>
              <a:rPr lang="ru-RU" sz="2000" smtClean="0">
                <a:latin typeface="Cambria" pitchFamily="18" charset="0"/>
              </a:rPr>
              <a:t>и </a:t>
            </a:r>
            <a:r>
              <a:rPr lang="en-US" sz="2000" smtClean="0">
                <a:latin typeface="Cambria" pitchFamily="18" charset="0"/>
              </a:rPr>
              <a:t>help</a:t>
            </a:r>
            <a:r>
              <a:rPr lang="ru-RU" sz="2000" smtClean="0">
                <a:latin typeface="Cambria" pitchFamily="18" charset="0"/>
              </a:rPr>
              <a:t> инфинитив может быть с частицей </a:t>
            </a:r>
            <a:r>
              <a:rPr lang="en-US" sz="2000" smtClean="0">
                <a:latin typeface="Cambria" pitchFamily="18" charset="0"/>
              </a:rPr>
              <a:t>“to” </a:t>
            </a:r>
            <a:r>
              <a:rPr lang="ru-RU" sz="2000" smtClean="0">
                <a:latin typeface="Cambria" pitchFamily="18" charset="0"/>
              </a:rPr>
              <a:t>или без неё.</a:t>
            </a: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142875" y="6143625"/>
            <a:ext cx="977900" cy="484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357188" y="188913"/>
            <a:ext cx="8786812" cy="936625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800000"/>
                </a:solidFill>
                <a:latin typeface="Arial" charset="0"/>
              </a:rPr>
              <a:t>СИНТАКСИЧЕСКИЕ ФУНКЦИИ ИНФИНИТИВА </a:t>
            </a:r>
            <a:r>
              <a:rPr lang="en-US" sz="2800" b="1" smtClean="0">
                <a:solidFill>
                  <a:srgbClr val="800000"/>
                </a:solidFill>
                <a:latin typeface="Arial" charset="0"/>
              </a:rPr>
              <a:t/>
            </a:r>
            <a:br>
              <a:rPr lang="en-US" sz="2800" b="1" smtClean="0">
                <a:solidFill>
                  <a:srgbClr val="800000"/>
                </a:solidFill>
                <a:latin typeface="Arial" charset="0"/>
              </a:rPr>
            </a:br>
            <a:r>
              <a:rPr lang="ru-RU" sz="2800" b="1" smtClean="0">
                <a:solidFill>
                  <a:srgbClr val="800000"/>
                </a:solidFill>
                <a:latin typeface="Arial" charset="0"/>
              </a:rPr>
              <a:t>В ПРЕДЛОЖЕНИИ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357188" y="1628775"/>
            <a:ext cx="8229600" cy="411162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1900" dirty="0" smtClean="0">
                <a:latin typeface="Cambria" pitchFamily="18" charset="0"/>
              </a:rPr>
              <a:t>*   </a:t>
            </a:r>
            <a:r>
              <a:rPr lang="ru-RU" sz="1900" b="1" i="1" dirty="0" smtClean="0">
                <a:latin typeface="Cambria" pitchFamily="18" charset="0"/>
              </a:rPr>
              <a:t>Подлежащее</a:t>
            </a:r>
            <a:r>
              <a:rPr lang="en-US" sz="1900" b="1" i="1" dirty="0" smtClean="0">
                <a:latin typeface="Cambria" pitchFamily="18" charset="0"/>
              </a:rPr>
              <a:t> </a:t>
            </a:r>
            <a:r>
              <a:rPr lang="en-US" sz="1900" dirty="0" smtClean="0">
                <a:latin typeface="Cambria" pitchFamily="18" charset="0"/>
              </a:rPr>
              <a:t>. -  </a:t>
            </a:r>
            <a:r>
              <a:rPr lang="en-US" sz="1800" dirty="0" smtClean="0">
                <a:latin typeface="Cambria" pitchFamily="18" charset="0"/>
              </a:rPr>
              <a:t>To study is her duty</a:t>
            </a:r>
            <a:r>
              <a:rPr lang="en-US" sz="1900" dirty="0" smtClean="0">
                <a:latin typeface="Cambria" pitchFamily="18" charset="0"/>
              </a:rPr>
              <a:t>.</a:t>
            </a:r>
            <a:endParaRPr lang="ru-RU" sz="19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1900" dirty="0" smtClean="0">
                <a:latin typeface="Cambria" pitchFamily="18" charset="0"/>
              </a:rPr>
              <a:t>*   </a:t>
            </a:r>
            <a:r>
              <a:rPr lang="ru-RU" sz="1900" b="1" i="1" dirty="0" smtClean="0">
                <a:latin typeface="Cambria" pitchFamily="18" charset="0"/>
              </a:rPr>
              <a:t>Частью составного именного сказуемого</a:t>
            </a:r>
            <a:r>
              <a:rPr lang="ru-RU" sz="1900" dirty="0" smtClean="0">
                <a:latin typeface="Cambria" pitchFamily="18" charset="0"/>
              </a:rPr>
              <a:t> </a:t>
            </a:r>
            <a:r>
              <a:rPr lang="en-US" sz="1900" dirty="0" smtClean="0">
                <a:latin typeface="Cambria" pitchFamily="18" charset="0"/>
              </a:rPr>
              <a:t>.-</a:t>
            </a:r>
            <a:r>
              <a:rPr lang="ru-RU" sz="1900" dirty="0" smtClean="0">
                <a:latin typeface="Cambria" pitchFamily="18" charset="0"/>
              </a:rPr>
              <a:t> </a:t>
            </a:r>
            <a:r>
              <a:rPr lang="en-US" sz="1800" dirty="0" smtClean="0">
                <a:latin typeface="Cambria" pitchFamily="18" charset="0"/>
              </a:rPr>
              <a:t>His dream was to become an artist.</a:t>
            </a:r>
            <a:endParaRPr lang="ru-RU" sz="18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1900" dirty="0" smtClean="0">
                <a:latin typeface="Cambria" pitchFamily="18" charset="0"/>
              </a:rPr>
              <a:t>*   </a:t>
            </a:r>
            <a:r>
              <a:rPr lang="ru-RU" sz="1900" b="1" i="1" dirty="0" smtClean="0">
                <a:latin typeface="Cambria" pitchFamily="18" charset="0"/>
              </a:rPr>
              <a:t>Частью составного глагольного сказуемого</a:t>
            </a:r>
            <a:r>
              <a:rPr lang="ru-RU" sz="1900" dirty="0" smtClean="0">
                <a:latin typeface="Cambria" pitchFamily="18" charset="0"/>
              </a:rPr>
              <a:t>. - </a:t>
            </a:r>
            <a:r>
              <a:rPr lang="en-US" sz="1800" dirty="0" smtClean="0">
                <a:latin typeface="Cambria" pitchFamily="18" charset="0"/>
              </a:rPr>
              <a:t>Now I begin to understand you.</a:t>
            </a:r>
            <a:endParaRPr lang="ru-RU" sz="18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1900" dirty="0" smtClean="0">
                <a:latin typeface="Cambria" pitchFamily="18" charset="0"/>
              </a:rPr>
              <a:t>*   </a:t>
            </a:r>
            <a:r>
              <a:rPr lang="ru-RU" sz="1900" b="1" i="1" dirty="0" smtClean="0">
                <a:latin typeface="Cambria" pitchFamily="18" charset="0"/>
              </a:rPr>
              <a:t>Дополнением.</a:t>
            </a:r>
            <a:r>
              <a:rPr lang="ru-RU" sz="1900" dirty="0" smtClean="0">
                <a:latin typeface="Cambria" pitchFamily="18" charset="0"/>
              </a:rPr>
              <a:t> – </a:t>
            </a:r>
            <a:r>
              <a:rPr lang="en-US" sz="1800" dirty="0" smtClean="0">
                <a:latin typeface="Cambria" pitchFamily="18" charset="0"/>
              </a:rPr>
              <a:t>Our students like to read</a:t>
            </a:r>
            <a:r>
              <a:rPr lang="en-US" sz="1900" dirty="0" smtClean="0">
                <a:latin typeface="Cambria" pitchFamily="18" charset="0"/>
              </a:rPr>
              <a:t>.</a:t>
            </a:r>
            <a:endParaRPr lang="ru-RU" sz="19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1900" dirty="0" smtClean="0">
                <a:latin typeface="Cambria" pitchFamily="18" charset="0"/>
              </a:rPr>
              <a:t>*   </a:t>
            </a:r>
            <a:r>
              <a:rPr lang="ru-RU" sz="1900" b="1" i="1" dirty="0" smtClean="0">
                <a:latin typeface="Cambria" pitchFamily="18" charset="0"/>
              </a:rPr>
              <a:t>Определением, заменяющим целое придаточное определительное предложение</a:t>
            </a:r>
            <a:r>
              <a:rPr lang="en-US" sz="1900" b="1" i="1" dirty="0" smtClean="0">
                <a:latin typeface="Cambria" pitchFamily="18" charset="0"/>
              </a:rPr>
              <a:t>.</a:t>
            </a:r>
            <a:r>
              <a:rPr lang="en-US" sz="1900" dirty="0" smtClean="0">
                <a:latin typeface="Cambria" pitchFamily="18" charset="0"/>
              </a:rPr>
              <a:t> – </a:t>
            </a:r>
            <a:r>
              <a:rPr lang="en-US" sz="1800" dirty="0" smtClean="0">
                <a:latin typeface="Cambria" pitchFamily="18" charset="0"/>
              </a:rPr>
              <a:t>My friend has brought me an interesting book to read.</a:t>
            </a:r>
            <a:endParaRPr lang="ru-RU" sz="18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1900" dirty="0" smtClean="0">
                <a:latin typeface="Cambria" pitchFamily="18" charset="0"/>
              </a:rPr>
              <a:t>*   </a:t>
            </a:r>
            <a:r>
              <a:rPr lang="ru-RU" sz="1900" b="1" i="1" dirty="0" smtClean="0">
                <a:latin typeface="Cambria" pitchFamily="18" charset="0"/>
              </a:rPr>
              <a:t>Обстоятельством</a:t>
            </a:r>
            <a:r>
              <a:rPr lang="en-US" sz="1900" b="1" i="1" dirty="0" smtClean="0">
                <a:latin typeface="Cambria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1900" b="1" i="1" dirty="0" smtClean="0">
                <a:latin typeface="Cambria" pitchFamily="18" charset="0"/>
              </a:rPr>
              <a:t>цели</a:t>
            </a:r>
            <a:r>
              <a:rPr lang="ru-RU" sz="1900" dirty="0" smtClean="0">
                <a:latin typeface="Cambria" pitchFamily="18" charset="0"/>
              </a:rPr>
              <a:t>: </a:t>
            </a:r>
            <a:r>
              <a:rPr lang="en-US" sz="1800" dirty="0" smtClean="0">
                <a:latin typeface="Cambria" pitchFamily="18" charset="0"/>
              </a:rPr>
              <a:t>I think I will go to England to improve my English</a:t>
            </a:r>
            <a:r>
              <a:rPr lang="en-US" sz="1900" dirty="0" smtClean="0">
                <a:latin typeface="Cambria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1900" b="1" i="1" dirty="0" smtClean="0">
                <a:latin typeface="Cambria" pitchFamily="18" charset="0"/>
              </a:rPr>
              <a:t>результата</a:t>
            </a:r>
            <a:r>
              <a:rPr lang="ru-RU" sz="1900" dirty="0" smtClean="0">
                <a:latin typeface="Cambria" pitchFamily="18" charset="0"/>
              </a:rPr>
              <a:t>: </a:t>
            </a:r>
            <a:r>
              <a:rPr lang="en-US" sz="1800" dirty="0" smtClean="0">
                <a:latin typeface="Cambria" pitchFamily="18" charset="0"/>
              </a:rPr>
              <a:t>Mary knew English well enough to understand the text.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1900" b="1" i="1" dirty="0" smtClean="0">
                <a:latin typeface="Cambria" pitchFamily="18" charset="0"/>
              </a:rPr>
              <a:t>c</a:t>
            </a:r>
            <a:r>
              <a:rPr lang="ru-RU" sz="1900" b="1" i="1" dirty="0" smtClean="0">
                <a:latin typeface="Cambria" pitchFamily="18" charset="0"/>
              </a:rPr>
              <a:t>равнения</a:t>
            </a:r>
            <a:r>
              <a:rPr lang="ru-RU" sz="1900" dirty="0" smtClean="0">
                <a:latin typeface="Cambria" pitchFamily="18" charset="0"/>
              </a:rPr>
              <a:t>: </a:t>
            </a:r>
            <a:r>
              <a:rPr lang="en-US" sz="1800" dirty="0" smtClean="0">
                <a:latin typeface="Cambria" pitchFamily="18" charset="0"/>
              </a:rPr>
              <a:t>Soon she realized that it was much more pleasant to give than to be given.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1900" dirty="0" smtClean="0">
                <a:latin typeface="Cambria" pitchFamily="18" charset="0"/>
              </a:rPr>
              <a:t>*   </a:t>
            </a:r>
            <a:r>
              <a:rPr lang="ru-RU" sz="1900" b="1" i="1" dirty="0" smtClean="0">
                <a:latin typeface="Cambria" pitchFamily="18" charset="0"/>
              </a:rPr>
              <a:t>Вводные слова</a:t>
            </a:r>
            <a:r>
              <a:rPr lang="ru-RU" sz="1900" dirty="0" smtClean="0">
                <a:latin typeface="Cambria" pitchFamily="18" charset="0"/>
              </a:rPr>
              <a:t> </a:t>
            </a:r>
            <a:r>
              <a:rPr lang="ru-RU" sz="1800" dirty="0" smtClean="0">
                <a:latin typeface="Cambria" pitchFamily="18" charset="0"/>
              </a:rPr>
              <a:t>(</a:t>
            </a:r>
            <a:r>
              <a:rPr lang="en-US" sz="1800" dirty="0" smtClean="0">
                <a:latin typeface="Cambria" pitchFamily="18" charset="0"/>
              </a:rPr>
              <a:t>to begin with, to be frank, to put it mildly, to tell the truth, strange to say)</a:t>
            </a:r>
            <a:endParaRPr lang="ru-RU" sz="18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1800" dirty="0" smtClean="0">
              <a:latin typeface="Arial" charset="0"/>
            </a:endParaRPr>
          </a:p>
        </p:txBody>
      </p:sp>
      <p:sp>
        <p:nvSpPr>
          <p:cNvPr id="6" name="Стрелка влево 5">
            <a:hlinkClick r:id="rId2" action="ppaction://hlinksldjump"/>
          </p:cNvPr>
          <p:cNvSpPr/>
          <p:nvPr/>
        </p:nvSpPr>
        <p:spPr>
          <a:xfrm>
            <a:off x="142875" y="6143625"/>
            <a:ext cx="977900" cy="484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/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879475" y="10715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400" b="1"/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395288" y="1071563"/>
            <a:ext cx="9263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/>
              <a:t>ИНФИНИТИВ МОЖЕТ УПОТРЕБЛЯТЬСЯ В ПРЕДЛОЖЕНИИ КАК: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268413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800000"/>
                </a:solidFill>
                <a:latin typeface="Arial" charset="0"/>
              </a:rPr>
              <a:t>УПРАЖНЕНИЯ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000" smtClean="0">
                <a:latin typeface="Arial" charset="0"/>
              </a:rPr>
              <a:t> </a:t>
            </a:r>
            <a:r>
              <a:rPr lang="en-US" sz="2400" smtClean="0">
                <a:latin typeface="Cambria" pitchFamily="18" charset="0"/>
                <a:hlinkClick r:id="rId2" action="ppaction://hlinksldjump"/>
              </a:rPr>
              <a:t>Translate from English into Russian</a:t>
            </a:r>
            <a:endParaRPr lang="en-US" sz="2400" smtClean="0">
              <a:latin typeface="Cambria" pitchFamily="18" charset="0"/>
            </a:endParaRPr>
          </a:p>
          <a:p>
            <a:pPr eaLnBrk="1" hangingPunct="1">
              <a:buFontTx/>
              <a:buNone/>
            </a:pPr>
            <a:endParaRPr lang="en-US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>
                <a:latin typeface="Cambria" pitchFamily="18" charset="0"/>
                <a:hlinkClick r:id="rId3" action="ppaction://hlinksldjump"/>
              </a:rPr>
              <a:t>  Insert “to” where required</a:t>
            </a:r>
            <a:endParaRPr lang="en-US" sz="2400" smtClean="0">
              <a:latin typeface="Cambria" pitchFamily="18" charset="0"/>
            </a:endParaRPr>
          </a:p>
          <a:p>
            <a:pPr eaLnBrk="1" hangingPunct="1">
              <a:buFontTx/>
              <a:buChar char="•"/>
            </a:pPr>
            <a:endParaRPr lang="en-US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>
                <a:latin typeface="Cambria" pitchFamily="18" charset="0"/>
              </a:rPr>
              <a:t> </a:t>
            </a:r>
            <a:r>
              <a:rPr lang="en-US" sz="2400" smtClean="0">
                <a:latin typeface="Cambria" pitchFamily="18" charset="0"/>
                <a:hlinkClick r:id="rId4" action="ppaction://hlinksldjump"/>
              </a:rPr>
              <a:t>Use the required form of the infinitive</a:t>
            </a:r>
            <a:endParaRPr lang="en-US" sz="2400" smtClean="0">
              <a:latin typeface="Cambria" pitchFamily="18" charset="0"/>
            </a:endParaRPr>
          </a:p>
          <a:p>
            <a:pPr eaLnBrk="1" hangingPunct="1">
              <a:buFontTx/>
              <a:buChar char="•"/>
            </a:pPr>
            <a:endParaRPr lang="en-US" sz="240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>
                <a:latin typeface="Cambria" pitchFamily="18" charset="0"/>
              </a:rPr>
              <a:t> </a:t>
            </a:r>
            <a:r>
              <a:rPr lang="en-US" sz="2400" smtClean="0">
                <a:latin typeface="Cambria" pitchFamily="18" charset="0"/>
                <a:hlinkClick r:id="rId5" action="ppaction://hlinksldjump"/>
              </a:rPr>
              <a:t>State the syntactic function of the infinitive</a:t>
            </a:r>
            <a:endParaRPr lang="en-US" sz="2400" smtClean="0">
              <a:latin typeface="Cambria" pitchFamily="18" charset="0"/>
            </a:endParaRPr>
          </a:p>
          <a:p>
            <a:pPr eaLnBrk="1" hangingPunct="1">
              <a:buFontTx/>
              <a:buChar char="•"/>
            </a:pPr>
            <a:endParaRPr lang="en-US" sz="2400" u="sng" smtClean="0">
              <a:latin typeface="Cambria" pitchFamily="18" charset="0"/>
            </a:endParaRPr>
          </a:p>
        </p:txBody>
      </p:sp>
      <p:sp>
        <p:nvSpPr>
          <p:cNvPr id="5" name="Стрелка влево 4">
            <a:hlinkClick r:id="rId6" action="ppaction://hlinksldjump"/>
          </p:cNvPr>
          <p:cNvSpPr/>
          <p:nvPr/>
        </p:nvSpPr>
        <p:spPr>
          <a:xfrm>
            <a:off x="285750" y="6072188"/>
            <a:ext cx="977900" cy="4841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285750" y="357188"/>
            <a:ext cx="8715375" cy="1000125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800000"/>
                </a:solidFill>
                <a:latin typeface="Arial" charset="0"/>
              </a:rPr>
              <a:t>TRANSLATE</a:t>
            </a:r>
            <a:r>
              <a:rPr lang="en-US" sz="4800" b="1" smtClean="0">
                <a:solidFill>
                  <a:srgbClr val="800000"/>
                </a:solidFill>
              </a:rPr>
              <a:t> </a:t>
            </a:r>
            <a:r>
              <a:rPr lang="en-US" sz="3200" b="1" smtClean="0">
                <a:solidFill>
                  <a:srgbClr val="800000"/>
                </a:solidFill>
                <a:latin typeface="Arial" charset="0"/>
              </a:rPr>
              <a:t>FROM ENGLISH INTO RUSSIAN</a:t>
            </a:r>
            <a:r>
              <a:rPr lang="en-US" sz="4800" b="1" smtClean="0">
                <a:solidFill>
                  <a:srgbClr val="800000"/>
                </a:solidFill>
              </a:rPr>
              <a:t/>
            </a:r>
            <a:br>
              <a:rPr lang="en-US" sz="4800" b="1" smtClean="0">
                <a:solidFill>
                  <a:srgbClr val="800000"/>
                </a:solidFill>
              </a:rPr>
            </a:br>
            <a:endParaRPr lang="ru-RU" sz="4800" b="1" smtClean="0">
              <a:solidFill>
                <a:srgbClr val="800000"/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0" y="5143500"/>
            <a:ext cx="8229600" cy="411163"/>
          </a:xfrm>
        </p:spPr>
        <p:txBody>
          <a:bodyPr/>
          <a:lstStyle/>
          <a:p>
            <a:pPr marL="457200" indent="-457200" eaLnBrk="1" hangingPunct="1">
              <a:buFont typeface="Arial" charset="0"/>
              <a:buNone/>
            </a:pPr>
            <a:endParaRPr lang="en-US" sz="2400" smtClean="0">
              <a:latin typeface="Cambria" pitchFamily="18" charset="0"/>
            </a:endParaRPr>
          </a:p>
          <a:p>
            <a:pPr marL="457200" indent="-457200" eaLnBrk="1" hangingPunct="1">
              <a:buFont typeface="Arial" charset="0"/>
              <a:buNone/>
            </a:pPr>
            <a:endParaRPr lang="ru-RU" sz="2400" smtClean="0">
              <a:latin typeface="Cambria" pitchFamily="18" charset="0"/>
              <a:hlinkClick r:id="rId2" action="ppaction://hlinksldjump"/>
            </a:endParaRPr>
          </a:p>
          <a:p>
            <a:pPr marL="457200" indent="-457200" eaLnBrk="1" hangingPunct="1">
              <a:buFont typeface="Arial" charset="0"/>
              <a:buNone/>
            </a:pPr>
            <a:r>
              <a:rPr lang="ru-RU" sz="2400" smtClean="0">
                <a:latin typeface="Cambria" pitchFamily="18" charset="0"/>
                <a:hlinkClick r:id="rId2" action="ppaction://hlinksldjump"/>
              </a:rPr>
              <a:t>Упражнения</a:t>
            </a:r>
            <a:endParaRPr lang="ru-RU" sz="2400" smtClean="0">
              <a:latin typeface="Cambria" pitchFamily="18" charset="0"/>
            </a:endParaRPr>
          </a:p>
          <a:p>
            <a:pPr marL="457200" indent="-457200" eaLnBrk="1" hangingPunct="1">
              <a:buFont typeface="Arial" charset="0"/>
              <a:buNone/>
            </a:pPr>
            <a:endParaRPr lang="ru-RU" sz="2400" smtClean="0">
              <a:latin typeface="Cambria" pitchFamily="18" charset="0"/>
            </a:endParaRPr>
          </a:p>
          <a:p>
            <a:pPr marL="457200" indent="-457200" eaLnBrk="1" hangingPunct="1">
              <a:buFont typeface="Arial" charset="0"/>
              <a:buNone/>
            </a:pPr>
            <a:endParaRPr lang="ru-RU" sz="2400" smtClean="0">
              <a:latin typeface="Cambria" pitchFamily="18" charset="0"/>
            </a:endParaRP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ru-RU" sz="2000" smtClean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85750" y="1071563"/>
            <a:ext cx="72151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1.</a:t>
            </a:r>
            <a:r>
              <a:rPr lang="ru-RU" sz="2400">
                <a:latin typeface="Cambria" pitchFamily="18" charset="0"/>
              </a:rPr>
              <a:t> </a:t>
            </a:r>
            <a:r>
              <a:rPr lang="en-US" sz="2400">
                <a:latin typeface="Cambria" pitchFamily="18" charset="0"/>
              </a:rPr>
              <a:t>Nick preferred to do anything but work.</a:t>
            </a:r>
          </a:p>
          <a:p>
            <a:endParaRPr lang="ru-RU" sz="24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85750" y="1571625"/>
            <a:ext cx="4714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2.</a:t>
            </a:r>
            <a:r>
              <a:rPr lang="ru-RU" sz="2400">
                <a:latin typeface="Cambria" pitchFamily="18" charset="0"/>
              </a:rPr>
              <a:t> </a:t>
            </a:r>
            <a:r>
              <a:rPr lang="en-US" sz="2400">
                <a:latin typeface="Cambria" pitchFamily="18" charset="0"/>
              </a:rPr>
              <a:t>He is likely to know her address.</a:t>
            </a:r>
          </a:p>
          <a:p>
            <a:endParaRPr lang="ru-RU" sz="240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85750" y="2000250"/>
            <a:ext cx="51022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3</a:t>
            </a:r>
            <a:r>
              <a:rPr lang="ru-RU" sz="2400">
                <a:latin typeface="Cambria" pitchFamily="18" charset="0"/>
              </a:rPr>
              <a:t>. </a:t>
            </a:r>
            <a:r>
              <a:rPr lang="en-US" sz="2400">
                <a:latin typeface="Cambria" pitchFamily="18" charset="0"/>
              </a:rPr>
              <a:t>Nina seems to know English well.</a:t>
            </a:r>
          </a:p>
          <a:p>
            <a:endParaRPr lang="ru-RU" sz="240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85750" y="2428875"/>
            <a:ext cx="5572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4.They were asked to come earlier.</a:t>
            </a:r>
          </a:p>
          <a:p>
            <a:endParaRPr lang="ru-RU" sz="240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85750" y="2857500"/>
            <a:ext cx="67627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5.The text is easy enough for you to understand.</a:t>
            </a:r>
          </a:p>
          <a:p>
            <a:r>
              <a:rPr lang="ru-RU" sz="2400"/>
              <a:t> 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85750" y="3286125"/>
            <a:ext cx="6143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6.</a:t>
            </a:r>
            <a:r>
              <a:rPr lang="ru-RU" sz="2400">
                <a:latin typeface="Cambria" pitchFamily="18" charset="0"/>
              </a:rPr>
              <a:t> </a:t>
            </a:r>
            <a:r>
              <a:rPr lang="en-US" sz="2400">
                <a:latin typeface="Cambria" pitchFamily="18" charset="0"/>
              </a:rPr>
              <a:t>I’m sorry to have interrupted you.</a:t>
            </a:r>
          </a:p>
          <a:p>
            <a:endParaRPr lang="ru-RU" sz="240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85750" y="3714750"/>
            <a:ext cx="70723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7</a:t>
            </a:r>
            <a:r>
              <a:rPr lang="en-US" sz="2400">
                <a:latin typeface="Cambria" pitchFamily="18" charset="0"/>
              </a:rPr>
              <a:t>.</a:t>
            </a:r>
            <a:r>
              <a:rPr lang="ru-RU" sz="2400">
                <a:latin typeface="Cambria" pitchFamily="18" charset="0"/>
              </a:rPr>
              <a:t> </a:t>
            </a:r>
            <a:r>
              <a:rPr lang="en-US" sz="2400">
                <a:latin typeface="Cambria" pitchFamily="18" charset="0"/>
              </a:rPr>
              <a:t>We didn’t expect their team to win the game.</a:t>
            </a:r>
          </a:p>
          <a:p>
            <a:r>
              <a:rPr lang="ru-RU" sz="2400"/>
              <a:t> 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85750" y="4143375"/>
            <a:ext cx="9001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8</a:t>
            </a:r>
            <a:r>
              <a:rPr lang="en-US" sz="2400">
                <a:latin typeface="Cambria" pitchFamily="18" charset="0"/>
              </a:rPr>
              <a:t>.She was absent yesterday. She may have been </a:t>
            </a:r>
            <a:r>
              <a:rPr lang="ru-RU" sz="2400">
                <a:latin typeface="Cambria" pitchFamily="18" charset="0"/>
              </a:rPr>
              <a:t> </a:t>
            </a:r>
            <a:r>
              <a:rPr lang="en-US" sz="2400">
                <a:latin typeface="Cambria" pitchFamily="18" charset="0"/>
              </a:rPr>
              <a:t>ill.</a:t>
            </a:r>
          </a:p>
          <a:p>
            <a:r>
              <a:rPr lang="ru-RU" sz="2400"/>
              <a:t> 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5750" y="1071563"/>
            <a:ext cx="7858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1.Ник предпочёл заняться чем угодно, кроме работы.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50825" y="1557338"/>
            <a:ext cx="614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2.Он, вероятно, знает её адрес.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85750" y="2000250"/>
            <a:ext cx="6929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3. Кажется, Нина хорошо знает английский.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85750" y="2428875"/>
            <a:ext cx="671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4.Их попросили прийти пораньше.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85750" y="2857500"/>
            <a:ext cx="7215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5. Текст достаточно лёгкий для понимания.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85750" y="3286125"/>
            <a:ext cx="7286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6. Извините, что прервал</a:t>
            </a:r>
            <a:r>
              <a:rPr lang="ru-RU" sz="2400" b="1">
                <a:latin typeface="Cambria" pitchFamily="18" charset="0"/>
              </a:rPr>
              <a:t> </a:t>
            </a:r>
            <a:r>
              <a:rPr lang="ru-RU" sz="2400">
                <a:latin typeface="Cambria" pitchFamily="18" charset="0"/>
              </a:rPr>
              <a:t>вас.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85750" y="3714750"/>
            <a:ext cx="7286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7. Мы не ожидали что их команда выиграет игру.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85750" y="4143375"/>
            <a:ext cx="7929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8. Она отсутствовала вчера. Возможно она заболела.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85750" y="4643438"/>
            <a:ext cx="7358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9. You must do it at once.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85750" y="4572000"/>
            <a:ext cx="685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9. Ты должен сделать это немедленно.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85750" y="5072063"/>
            <a:ext cx="7215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10. </a:t>
            </a:r>
            <a:r>
              <a:rPr lang="en-US" sz="2400">
                <a:latin typeface="Cambria" pitchFamily="18" charset="0"/>
              </a:rPr>
              <a:t>Mr. Walter went to see who was there.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85750" y="5072063"/>
            <a:ext cx="7500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</a:rPr>
              <a:t>10. Мистер Волтер пошёл посмотреть кто пришёл.</a:t>
            </a:r>
          </a:p>
        </p:txBody>
      </p:sp>
      <p:sp>
        <p:nvSpPr>
          <p:cNvPr id="24" name="Стрелка вправо 23">
            <a:hlinkClick r:id="rId3" action="ppaction://hlinksldjump"/>
          </p:cNvPr>
          <p:cNvSpPr/>
          <p:nvPr/>
        </p:nvSpPr>
        <p:spPr>
          <a:xfrm>
            <a:off x="8001000" y="6143625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A241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A241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A241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A241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A241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A241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A241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A241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A241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A241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7" grpId="0"/>
      <p:bldP spid="21" grpId="0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6" grpId="0"/>
      <p:bldP spid="36" grpId="1"/>
      <p:bldP spid="37" grpId="0"/>
      <p:bldP spid="37" grpId="1"/>
      <p:bldP spid="38" grpId="0"/>
      <p:bldP spid="39" grpId="0"/>
      <p:bldP spid="39" grpId="1"/>
      <p:bldP spid="40" grpId="0"/>
      <p:bldP spid="41" grpId="0"/>
      <p:bldP spid="4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071563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800000"/>
                </a:solidFill>
                <a:latin typeface="Arial" charset="0"/>
              </a:rPr>
              <a:t>INSERT “to” WHERE REQUIRED</a:t>
            </a:r>
            <a:endParaRPr lang="ru-RU" sz="3200" smtClean="0">
              <a:solidFill>
                <a:srgbClr val="800000"/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57200" y="4000500"/>
            <a:ext cx="8229600" cy="19288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400" smtClean="0">
                <a:latin typeface="Cambria" pitchFamily="18" charset="0"/>
              </a:rPr>
              <a:t>8. Most people supposed him </a:t>
            </a:r>
            <a:r>
              <a:rPr lang="en-US" sz="2400" smtClean="0">
                <a:solidFill>
                  <a:srgbClr val="FF0066"/>
                </a:solidFill>
                <a:latin typeface="Cambria" pitchFamily="18" charset="0"/>
              </a:rPr>
              <a:t>to</a:t>
            </a:r>
            <a:r>
              <a:rPr lang="en-US" sz="2400" smtClean="0">
                <a:latin typeface="Cambria" pitchFamily="18" charset="0"/>
              </a:rPr>
              <a:t> be a liar.</a:t>
            </a:r>
            <a:endParaRPr lang="ru-RU" sz="2400" smtClean="0">
              <a:latin typeface="Cambria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28625" y="928688"/>
            <a:ext cx="571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/>
            <a:r>
              <a:rPr lang="ru-RU" sz="2400">
                <a:latin typeface="Cambria" pitchFamily="18" charset="0"/>
              </a:rPr>
              <a:t>1. </a:t>
            </a:r>
            <a:r>
              <a:rPr lang="en-US" sz="2400">
                <a:latin typeface="Cambria" pitchFamily="18" charset="0"/>
              </a:rPr>
              <a:t>You ought not …  sit up alone.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28625" y="928688"/>
            <a:ext cx="5072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/>
            <a:r>
              <a:rPr lang="ru-RU" sz="2400">
                <a:latin typeface="Cambria" pitchFamily="18" charset="0"/>
              </a:rPr>
              <a:t>1.</a:t>
            </a:r>
            <a:r>
              <a:rPr lang="en-US" sz="2400">
                <a:latin typeface="Cambria" pitchFamily="18" charset="0"/>
              </a:rPr>
              <a:t>You ought not</a:t>
            </a:r>
            <a:r>
              <a:rPr lang="ru-RU" sz="2400">
                <a:solidFill>
                  <a:srgbClr val="660066"/>
                </a:solidFill>
                <a:latin typeface="Cambria" pitchFamily="18" charset="0"/>
              </a:rPr>
              <a:t> </a:t>
            </a:r>
            <a:r>
              <a:rPr lang="en-US" sz="2400">
                <a:solidFill>
                  <a:srgbClr val="FF0066"/>
                </a:solidFill>
                <a:latin typeface="Cambria" pitchFamily="18" charset="0"/>
              </a:rPr>
              <a:t>to</a:t>
            </a:r>
            <a:r>
              <a:rPr lang="ru-RU" sz="2400">
                <a:solidFill>
                  <a:srgbClr val="660066"/>
                </a:solidFill>
                <a:latin typeface="Cambria" pitchFamily="18" charset="0"/>
              </a:rPr>
              <a:t> </a:t>
            </a:r>
            <a:r>
              <a:rPr lang="en-US" sz="2400">
                <a:latin typeface="Cambria" pitchFamily="18" charset="0"/>
              </a:rPr>
              <a:t>sit up alone.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8625" y="1357313"/>
            <a:ext cx="5143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/>
            <a:r>
              <a:rPr lang="en-US" sz="2400">
                <a:latin typeface="Cambria" pitchFamily="18" charset="0"/>
              </a:rPr>
              <a:t>2. I’d rather … see the cases myself.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8625" y="1357313"/>
            <a:ext cx="5000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/>
            <a:r>
              <a:rPr lang="en-US" sz="2400">
                <a:latin typeface="Cambria" pitchFamily="18" charset="0"/>
              </a:rPr>
              <a:t>2. I’d rather see the cases myself.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28625" y="1785938"/>
            <a:ext cx="6000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/>
            <a:r>
              <a:rPr lang="en-US" sz="2400">
                <a:latin typeface="Cambria" pitchFamily="18" charset="0"/>
              </a:rPr>
              <a:t>3. There are hundred things … be done.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95288" y="1773238"/>
            <a:ext cx="600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/>
            <a:r>
              <a:rPr lang="en-US" sz="2400">
                <a:latin typeface="Cambria" pitchFamily="18" charset="0"/>
              </a:rPr>
              <a:t>3. There are hundred things </a:t>
            </a:r>
            <a:r>
              <a:rPr lang="en-US" sz="2400">
                <a:solidFill>
                  <a:srgbClr val="FF0066"/>
                </a:solidFill>
                <a:latin typeface="Cambria" pitchFamily="18" charset="0"/>
              </a:rPr>
              <a:t>to</a:t>
            </a:r>
            <a:r>
              <a:rPr lang="en-US" sz="2400">
                <a:latin typeface="Cambria" pitchFamily="18" charset="0"/>
              </a:rPr>
              <a:t> be done.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28625" y="2214563"/>
            <a:ext cx="457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/>
            <a:r>
              <a:rPr lang="en-US" sz="2400">
                <a:latin typeface="Cambria" pitchFamily="18" charset="0"/>
              </a:rPr>
              <a:t>4. I like to hear her … sing.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28625" y="2214563"/>
            <a:ext cx="5000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/>
            <a:r>
              <a:rPr lang="en-US" sz="2400">
                <a:latin typeface="Cambria" pitchFamily="18" charset="0"/>
              </a:rPr>
              <a:t>4. I like to hear her sing.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28625" y="2643188"/>
            <a:ext cx="7429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/>
            <a:r>
              <a:rPr lang="en-US" sz="2400">
                <a:latin typeface="Cambria" pitchFamily="18" charset="0"/>
              </a:rPr>
              <a:t>5. Why not … make him a doctor, like his father.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28625" y="2643188"/>
            <a:ext cx="7072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/>
            <a:r>
              <a:rPr lang="en-US" sz="2400">
                <a:latin typeface="Cambria" pitchFamily="18" charset="0"/>
              </a:rPr>
              <a:t>5. Why not make him a doctor, like his father.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28625" y="3143250"/>
            <a:ext cx="7072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/>
            <a:r>
              <a:rPr lang="en-US" sz="2400">
                <a:latin typeface="Cambria" pitchFamily="18" charset="0"/>
              </a:rPr>
              <a:t>6. He was seen … leave the house.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28625" y="3143250"/>
            <a:ext cx="5929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/>
            <a:r>
              <a:rPr lang="en-US" sz="2400">
                <a:latin typeface="Cambria" pitchFamily="18" charset="0"/>
              </a:rPr>
              <a:t>6. He was seen </a:t>
            </a:r>
            <a:r>
              <a:rPr lang="en-US" sz="2400">
                <a:solidFill>
                  <a:srgbClr val="FF0066"/>
                </a:solidFill>
                <a:latin typeface="Cambria" pitchFamily="18" charset="0"/>
              </a:rPr>
              <a:t>to </a:t>
            </a:r>
            <a:r>
              <a:rPr lang="en-US" sz="2400">
                <a:latin typeface="Cambria" pitchFamily="18" charset="0"/>
              </a:rPr>
              <a:t>leave the house.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28625" y="3571875"/>
            <a:ext cx="7929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7. We should allow him … come next week.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28625" y="3571875"/>
            <a:ext cx="7358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7. We should allow him come next week.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28625" y="4000500"/>
            <a:ext cx="7215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8. Most people supposed him … be a liar.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28625" y="4429125"/>
            <a:ext cx="7215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9. Don’t let us … waste time.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28625" y="4429125"/>
            <a:ext cx="6786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9. Don’t let us waste time.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28625" y="4857750"/>
            <a:ext cx="8286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10. It is simple … translate these sentences.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28625" y="4857750"/>
            <a:ext cx="6929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mbria" pitchFamily="18" charset="0"/>
              </a:rPr>
              <a:t>10. It is simple </a:t>
            </a:r>
            <a:r>
              <a:rPr lang="en-US" sz="2400">
                <a:solidFill>
                  <a:srgbClr val="FF0066"/>
                </a:solidFill>
                <a:latin typeface="Cambria" pitchFamily="18" charset="0"/>
              </a:rPr>
              <a:t>to</a:t>
            </a:r>
            <a:r>
              <a:rPr lang="en-US" sz="2400">
                <a:latin typeface="Cambria" pitchFamily="18" charset="0"/>
              </a:rPr>
              <a:t> translate these sentences.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11287" name="TextBox 22"/>
          <p:cNvSpPr txBox="1">
            <a:spLocks noChangeArrowheads="1"/>
          </p:cNvSpPr>
          <p:nvPr/>
        </p:nvSpPr>
        <p:spPr bwMode="auto">
          <a:xfrm>
            <a:off x="214313" y="6143625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mbria" pitchFamily="18" charset="0"/>
                <a:hlinkClick r:id="rId2" action="ppaction://hlinksldjump"/>
              </a:rPr>
              <a:t>Упражнения</a:t>
            </a:r>
            <a:endParaRPr lang="ru-RU" sz="2400">
              <a:latin typeface="Cambria" pitchFamily="18" charset="0"/>
            </a:endParaRPr>
          </a:p>
        </p:txBody>
      </p:sp>
      <p:sp>
        <p:nvSpPr>
          <p:cNvPr id="29" name="Стрелка вправо 28">
            <a:hlinkClick r:id="rId3" action="ppaction://hlinksldjump"/>
          </p:cNvPr>
          <p:cNvSpPr/>
          <p:nvPr/>
        </p:nvSpPr>
        <p:spPr>
          <a:xfrm>
            <a:off x="7786688" y="6215063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800" decel="100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80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2071</TotalTime>
  <Words>4008</Words>
  <Application>Microsoft Office PowerPoint</Application>
  <PresentationFormat>Экран (4:3)</PresentationFormat>
  <Paragraphs>581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6" baseType="lpstr">
      <vt:lpstr>Arial</vt:lpstr>
      <vt:lpstr>Calibri</vt:lpstr>
      <vt:lpstr>Franklin Gothic Medium</vt:lpstr>
      <vt:lpstr>Cambria</vt:lpstr>
      <vt:lpstr>Wingdings</vt:lpstr>
      <vt:lpstr>Тема Office</vt:lpstr>
      <vt:lpstr>НЕЛИЧНЫЕ ФОРМЫ ГЛАГОЛА</vt:lpstr>
      <vt:lpstr>ИНФИНИТИВ (THE INFINITIVE)</vt:lpstr>
      <vt:lpstr> ИНФИНИТИВ – неличная форма глагола, обладающая признаками глагола и существительного. Признаком инфинитива является частица “to”. Инфинитив соответствует в русском языке неопределённой форме глагола, которая отвечает на вопрос «что делать? что сделать?»  </vt:lpstr>
      <vt:lpstr>ФОРМЫ ИНФИНИТИВА</vt:lpstr>
      <vt:lpstr>ИНФИНИТИВ БЕЗ ЧАСТИЦЫ “to”</vt:lpstr>
      <vt:lpstr>СИНТАКСИЧЕСКИЕ ФУНКЦИИ ИНФИНИТИВА  В ПРЕДЛОЖЕНИИ</vt:lpstr>
      <vt:lpstr>УПРАЖНЕНИЯ</vt:lpstr>
      <vt:lpstr>TRANSLATE FROM ENGLISH INTO RUSSIAN </vt:lpstr>
      <vt:lpstr>INSERT “to” WHERE REQUIRED</vt:lpstr>
      <vt:lpstr>USE THE REQUIRED FORM OF THE INFINITIVE </vt:lpstr>
      <vt:lpstr>STATE THE SYNTACTIC FUNCTION OF  THE INFINITIVE: </vt:lpstr>
      <vt:lpstr>ГЕРУНДИЙ</vt:lpstr>
      <vt:lpstr>ГЕРУНДИЙ  (THE GERUND)</vt:lpstr>
      <vt:lpstr>ФОРМЫ ГЕРУНДИЯ</vt:lpstr>
      <vt:lpstr>Слайд 15</vt:lpstr>
      <vt:lpstr>Слайд 16</vt:lpstr>
      <vt:lpstr>Слайд 17</vt:lpstr>
      <vt:lpstr>Слайд 18</vt:lpstr>
      <vt:lpstr>СИНТАКСИЧЕСКИЕ ФУНКЦИИ ГЕРУНДИЯ В ПРЕДЛОЖЕНИИ</vt:lpstr>
      <vt:lpstr>УПРАЖНЕНИЯ</vt:lpstr>
      <vt:lpstr>STATE THE SYNTACTIC FUNCTION OF  THE GERUND:</vt:lpstr>
      <vt:lpstr>USE THE GERUND OR THE INFINITIVE:</vt:lpstr>
      <vt:lpstr>USE THE REQUIRED FORM OF THE GERUND:</vt:lpstr>
      <vt:lpstr>TRANSLATE INTO ENGLISH:</vt:lpstr>
      <vt:lpstr>ANSWER THE QUESTIONS: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используемая 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Неличные формы глагола</dc:title>
  <dc:creator>User</dc:creator>
  <cp:lastModifiedBy>Юлька</cp:lastModifiedBy>
  <cp:revision>121</cp:revision>
  <dcterms:created xsi:type="dcterms:W3CDTF">2011-10-05T16:13:08Z</dcterms:created>
  <dcterms:modified xsi:type="dcterms:W3CDTF">2013-02-13T15:10:15Z</dcterms:modified>
</cp:coreProperties>
</file>