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1" r:id="rId3"/>
    <p:sldId id="256" r:id="rId4"/>
    <p:sldId id="257" r:id="rId5"/>
    <p:sldId id="258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FF66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16016D-70DE-4C45-BC72-4C0402B9952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40DB9-57D4-4C28-8BD1-7599889D275D}" type="slidenum">
              <a:rPr lang="ru-RU"/>
              <a:pPr/>
              <a:t>1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E04F49-8A2D-4736-BD96-7AEA8006EC3C}" type="slidenum">
              <a:rPr lang="ru-RU"/>
              <a:pPr/>
              <a:t>10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4ACF4-59C6-4799-AC38-6793A8EB1261}" type="slidenum">
              <a:rPr lang="ru-RU"/>
              <a:pPr/>
              <a:t>11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18B67-FEA4-42DF-A10C-1D775E6B042E}" type="slidenum">
              <a:rPr lang="ru-RU"/>
              <a:pPr/>
              <a:t>12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F3CB6-5C04-4B94-A2A8-CAB37498F412}" type="slidenum">
              <a:rPr lang="ru-RU"/>
              <a:pPr/>
              <a:t>13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92A82-0A9F-4219-AF14-632F0A87568A}" type="slidenum">
              <a:rPr lang="ru-RU"/>
              <a:pPr/>
              <a:t>14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B5FF5-900C-47D1-9654-4F8FC398930C}" type="slidenum">
              <a:rPr lang="ru-RU"/>
              <a:pPr/>
              <a:t>15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1D24A-DFF1-4FBF-9CA5-90643E7264BB}" type="slidenum">
              <a:rPr lang="ru-RU"/>
              <a:pPr/>
              <a:t>16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20080-FFE9-4DC0-BDEC-A67A0310D1BA}" type="slidenum">
              <a:rPr lang="ru-RU"/>
              <a:pPr/>
              <a:t>17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B60AC-4F7A-44E2-BC4C-101D914A7188}" type="slidenum">
              <a:rPr lang="ru-RU"/>
              <a:pPr/>
              <a:t>18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5A2B9-048C-4274-9C59-0E705EF57861}" type="slidenum">
              <a:rPr lang="ru-RU"/>
              <a:pPr/>
              <a:t>19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4B71F-16D3-4145-B760-784ECAD79310}" type="slidenum">
              <a:rPr lang="ru-RU"/>
              <a:pPr/>
              <a:t>2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DCE99-2AF0-4A3C-818E-DDEF83F07B60}" type="slidenum">
              <a:rPr lang="ru-RU"/>
              <a:pPr/>
              <a:t>20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29148-0B7A-4A01-86F1-5D7392DB399D}" type="slidenum">
              <a:rPr lang="ru-RU"/>
              <a:pPr/>
              <a:t>21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B9EE4-3A6A-47A0-9FD4-110B2A67FD57}" type="slidenum">
              <a:rPr lang="ru-RU"/>
              <a:pPr/>
              <a:t>22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D6271-EC23-4DE5-8E4F-F6034A8D421D}" type="slidenum">
              <a:rPr lang="ru-RU"/>
              <a:pPr/>
              <a:t>3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61325-609C-4B72-8929-0F1BAF4B9B92}" type="slidenum">
              <a:rPr lang="ru-RU"/>
              <a:pPr/>
              <a:t>4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CE7C9-A623-4FE6-98E2-9E1BE0558D8F}" type="slidenum">
              <a:rPr lang="ru-RU"/>
              <a:pPr/>
              <a:t>5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90F6A-5C2B-48E0-874B-D1823197AA0D}" type="slidenum">
              <a:rPr lang="ru-RU"/>
              <a:pPr/>
              <a:t>6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BD6B5-991C-45C6-B3B6-5B276A0C6D91}" type="slidenum">
              <a:rPr lang="ru-RU"/>
              <a:pPr/>
              <a:t>7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6F63F-5615-4588-8445-01838B055542}" type="slidenum">
              <a:rPr lang="ru-RU"/>
              <a:pPr/>
              <a:t>8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5A47E-A515-4971-B8F1-8D9F7A016452}" type="slidenum">
              <a:rPr lang="ru-RU"/>
              <a:pPr/>
              <a:t>9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144FD-ADA0-4E50-87E1-C9B9822074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9007C-3EEF-4F6E-ADAF-2B9CEA3D70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F79C0-74B7-444E-AC52-A01DA4525D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E0A19F-8B65-40D6-9359-D569CFD65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2E6901-AD0F-4DE4-9863-C99EB94EEF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DE932-7F56-4BE6-A4BE-9E41176D01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C8541-381B-46FB-B20F-8BBB388AC7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D77D8-A6E9-4A01-8848-1F71C41E2A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887DC-820A-45AB-9916-0CA57B190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F0536-C078-4016-9731-B8717D8259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52C35-F0E8-4F17-82C0-00404FEF55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8AF5F-790C-4B2F-991B-33C7B099D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FCA49-CABB-4115-85C8-7C1E6A62F9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99"/>
            </a:gs>
            <a:gs pos="100000">
              <a:srgbClr val="FF66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CEB59F-1992-47FD-8585-DE30AE51CCD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rontpage_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11413" y="188913"/>
            <a:ext cx="4176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Bodoni MT Black" pitchFamily="18" charset="0"/>
              </a:rPr>
              <a:t>School Conference</a:t>
            </a:r>
            <a:endParaRPr lang="ru-RU" sz="3200">
              <a:latin typeface="Bodoni MT Black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76375" y="836613"/>
            <a:ext cx="61928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>
                <a:latin typeface="Bodoni MT Black" pitchFamily="18" charset="0"/>
              </a:rPr>
              <a:t>“We and Our Environment”</a:t>
            </a:r>
            <a:endParaRPr lang="ru-RU" sz="3200">
              <a:latin typeface="Bodoni MT Black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0825" y="1628775"/>
            <a:ext cx="40338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Bodoni MT Black" pitchFamily="18" charset="0"/>
              </a:rPr>
              <a:t>Participants</a:t>
            </a:r>
            <a:r>
              <a:rPr lang="en-US" sz="2400" b="1"/>
              <a:t>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Gymnasium 4</a:t>
            </a:r>
          </a:p>
          <a:p>
            <a:pPr>
              <a:spcBef>
                <a:spcPct val="10000"/>
              </a:spcBef>
            </a:pPr>
            <a:r>
              <a:rPr lang="en-US">
                <a:latin typeface="Times New Roman" pitchFamily="18" charset="0"/>
              </a:rPr>
              <a:t>Gymnasium 1</a:t>
            </a:r>
          </a:p>
          <a:p>
            <a:pPr>
              <a:spcBef>
                <a:spcPct val="10000"/>
              </a:spcBef>
            </a:pPr>
            <a:r>
              <a:rPr lang="en-US">
                <a:latin typeface="Times New Roman" pitchFamily="18" charset="0"/>
              </a:rPr>
              <a:t>Gymnasium 48</a:t>
            </a:r>
          </a:p>
          <a:p>
            <a:pPr>
              <a:spcBef>
                <a:spcPct val="10000"/>
              </a:spcBef>
            </a:pPr>
            <a:r>
              <a:rPr lang="en-US">
                <a:latin typeface="Times New Roman" pitchFamily="18" charset="0"/>
              </a:rPr>
              <a:t>Lyceum 1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415213" y="6553200"/>
            <a:ext cx="172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April, 2007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3121025" cy="43053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Rot="1"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hlink"/>
                </a:solidFill>
              </a:rPr>
              <a:t>E U R O P E</a:t>
            </a:r>
            <a:endParaRPr lang="ru-RU" sz="4400">
              <a:solidFill>
                <a:schemeClr val="hlink"/>
              </a:solidFill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819400" y="1219200"/>
            <a:ext cx="3581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72000" y="1404938"/>
            <a:ext cx="41529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3200" b="1">
                <a:latin typeface="Garamond" pitchFamily="18" charset="0"/>
              </a:rPr>
              <a:t> </a:t>
            </a:r>
            <a:r>
              <a:rPr lang="ru-RU" sz="3200" b="1">
                <a:latin typeface="Garamond" pitchFamily="18" charset="0"/>
              </a:rPr>
              <a:t>Health risks due to heat waves are expected to increase</a:t>
            </a:r>
            <a:r>
              <a:rPr lang="en-US" sz="3200" b="1">
                <a:latin typeface="Garamond" pitchFamily="18" charset="0"/>
              </a:rPr>
              <a:t/>
            </a:r>
            <a:br>
              <a:rPr lang="en-US" sz="3200" b="1">
                <a:latin typeface="Garamond" pitchFamily="18" charset="0"/>
              </a:rPr>
            </a:br>
            <a:endParaRPr lang="en-US" sz="3200" b="1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sz="3200" b="1">
                <a:latin typeface="Garamond" pitchFamily="18" charset="0"/>
              </a:rPr>
              <a:t> </a:t>
            </a:r>
            <a:r>
              <a:rPr lang="ru-RU" sz="3200" b="1">
                <a:latin typeface="Garamond" pitchFamily="18" charset="0"/>
              </a:rPr>
              <a:t>Forest productivity is expected to fall </a:t>
            </a:r>
            <a:endParaRPr lang="en-US" sz="3200" b="1">
              <a:latin typeface="Garamond" pitchFamily="18" charset="0"/>
            </a:endParaRPr>
          </a:p>
          <a:p>
            <a:endParaRPr lang="en-US" sz="3200" b="1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ru-RU" sz="3200" b="1">
                <a:latin typeface="Garamond" pitchFamily="18" charset="0"/>
              </a:rPr>
              <a:t>By 2020, most areas of Europe are likely to see an increased flood risk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LATIN AMERICA</a:t>
            </a:r>
            <a:r>
              <a:rPr lang="ru-RU"/>
              <a:t> 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133600" y="1066800"/>
            <a:ext cx="4876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52600"/>
            <a:ext cx="3065463" cy="4229100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990600" y="2057400"/>
            <a:ext cx="37147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3200" b="1">
                <a:latin typeface="Garamond" pitchFamily="18" charset="0"/>
              </a:rPr>
              <a:t> </a:t>
            </a:r>
            <a:r>
              <a:rPr lang="ru-RU" sz="3200" b="1">
                <a:latin typeface="Garamond" pitchFamily="18" charset="0"/>
              </a:rPr>
              <a:t>Species extinctions</a:t>
            </a:r>
            <a:endParaRPr lang="en-US" sz="3200" b="1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sz="3200" b="1">
                <a:latin typeface="Garamond" pitchFamily="18" charset="0"/>
              </a:rPr>
              <a:t> Drought</a:t>
            </a:r>
          </a:p>
          <a:p>
            <a:pPr>
              <a:buFontTx/>
              <a:buChar char="•"/>
            </a:pPr>
            <a:r>
              <a:rPr lang="ru-RU" sz="3200" b="1">
                <a:latin typeface="Garamond" pitchFamily="18" charset="0"/>
              </a:rPr>
              <a:t> </a:t>
            </a:r>
            <a:r>
              <a:rPr lang="en-US" sz="3200" b="1">
                <a:latin typeface="Garamond" pitchFamily="18" charset="0"/>
              </a:rPr>
              <a:t>The lack of water</a:t>
            </a:r>
            <a:endParaRPr lang="ru-RU" sz="3200" b="1">
              <a:latin typeface="Garamond" pitchFamily="18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962400"/>
            <a:ext cx="18224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NORTH AMERICA</a:t>
            </a:r>
            <a:r>
              <a:rPr lang="ru-RU"/>
              <a:t> 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2133600" y="1219200"/>
            <a:ext cx="4876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452813" cy="4762500"/>
          </a:xfrm>
          <a:prstGeom prst="rect">
            <a:avLst/>
          </a:prstGeom>
          <a:noFill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724400" y="2133600"/>
            <a:ext cx="3581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3200" b="1">
                <a:latin typeface="Garamond" pitchFamily="18" charset="0"/>
              </a:rPr>
              <a:t> F</a:t>
            </a:r>
            <a:r>
              <a:rPr lang="ru-RU" sz="3200" b="1">
                <a:latin typeface="Garamond" pitchFamily="18" charset="0"/>
              </a:rPr>
              <a:t>orest fires are likely</a:t>
            </a:r>
            <a:endParaRPr lang="en-US" sz="3200" b="1">
              <a:latin typeface="Garamond" pitchFamily="18" charset="0"/>
            </a:endParaRPr>
          </a:p>
          <a:p>
            <a:pPr>
              <a:buFontTx/>
              <a:buChar char="•"/>
            </a:pPr>
            <a:endParaRPr lang="en-US" sz="3200" b="1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sz="3200" b="1">
                <a:latin typeface="Garamond" pitchFamily="18" charset="0"/>
              </a:rPr>
              <a:t> </a:t>
            </a:r>
            <a:r>
              <a:rPr lang="ru-RU" sz="3200" b="1">
                <a:latin typeface="Garamond" pitchFamily="18" charset="0"/>
              </a:rPr>
              <a:t>Rising sea levels</a:t>
            </a:r>
            <a:endParaRPr lang="en-US" sz="3200" b="1">
              <a:latin typeface="Garamond" pitchFamily="18" charset="0"/>
            </a:endParaRPr>
          </a:p>
          <a:p>
            <a:pPr>
              <a:buFontTx/>
              <a:buChar char="•"/>
            </a:pPr>
            <a:endParaRPr lang="en-US" sz="3200" b="1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sz="3200" b="1">
                <a:latin typeface="Garamond" pitchFamily="18" charset="0"/>
              </a:rPr>
              <a:t> P</a:t>
            </a:r>
            <a:r>
              <a:rPr lang="ru-RU" sz="3200" b="1">
                <a:latin typeface="Garamond" pitchFamily="18" charset="0"/>
              </a:rPr>
              <a:t>opulation growth in coastal areas</a:t>
            </a:r>
            <a:r>
              <a:rPr lang="ru-RU">
                <a:latin typeface="Garamond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ARCTIC AND ANTARCTICA</a:t>
            </a:r>
            <a:r>
              <a:rPr lang="ru-RU"/>
              <a:t> 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133600" y="1219200"/>
            <a:ext cx="4876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938" y="1566863"/>
            <a:ext cx="1743075" cy="49101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1758950" cy="4876800"/>
          </a:xfrm>
          <a:prstGeom prst="rect">
            <a:avLst/>
          </a:prstGeo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438400" y="2209800"/>
            <a:ext cx="42830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 b="1">
                <a:latin typeface="Garamond" pitchFamily="18" charset="0"/>
              </a:rPr>
              <a:t> Melting of ice</a:t>
            </a:r>
          </a:p>
          <a:p>
            <a:endParaRPr lang="en-US" sz="3200" b="1">
              <a:latin typeface="Garamond" pitchFamily="18" charset="0"/>
            </a:endParaRPr>
          </a:p>
          <a:p>
            <a:pPr>
              <a:buFontTx/>
              <a:buChar char="•"/>
            </a:pPr>
            <a:r>
              <a:rPr lang="en-US" sz="3200" b="1">
                <a:latin typeface="Garamond" pitchFamily="18" charset="0"/>
              </a:rPr>
              <a:t> </a:t>
            </a:r>
            <a:r>
              <a:rPr lang="ru-RU" sz="3200" b="1">
                <a:latin typeface="Garamond" pitchFamily="18" charset="0"/>
              </a:rPr>
              <a:t>Changes to natural ecosystems</a:t>
            </a:r>
            <a:r>
              <a:rPr lang="en-US" sz="3200" b="1">
                <a:latin typeface="Garamond" pitchFamily="18" charset="0"/>
              </a:rPr>
              <a:t> can cause the migrating of animals</a:t>
            </a:r>
            <a:r>
              <a:rPr lang="ru-RU" sz="3200" b="1">
                <a:latin typeface="Garamond" pitchFamily="18" charset="0"/>
              </a:rPr>
              <a:t> </a:t>
            </a:r>
            <a:endParaRPr lang="en-US" sz="3200" b="1">
              <a:latin typeface="Garamond" pitchFamily="18" charset="0"/>
            </a:endParaRPr>
          </a:p>
          <a:p>
            <a:pPr>
              <a:buFontTx/>
              <a:buChar char="•"/>
            </a:pPr>
            <a:endParaRPr lang="ru-RU" sz="32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0200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CLIMATE CHANGES</a:t>
            </a:r>
            <a:endParaRPr lang="ru-RU" sz="72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895600" y="4114800"/>
            <a:ext cx="382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u="sng">
                <a:latin typeface="Comic Sans MS" pitchFamily="66" charset="0"/>
              </a:rPr>
              <a:t>The Earth is getting warmer</a:t>
            </a:r>
            <a:r>
              <a:rPr lang="ru-RU" sz="2000" b="1" u="sng">
                <a:latin typeface="Comic Sans MS" pitchFamily="66" charset="0"/>
              </a:rPr>
              <a:t> 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90600" y="6172200"/>
            <a:ext cx="699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water and food could help turn peaceful competition into violence</a:t>
            </a:r>
            <a:r>
              <a:rPr lang="ru-RU"/>
              <a:t>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990600" y="4724400"/>
            <a:ext cx="6988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Global surface temperatures have increased about 0.6°C (plus or minus 0.2°C) since the late-19th century, and about one half degree F (0.2 to 0.3°C) over the past 25 years (the period with the most credible data)</a:t>
            </a:r>
            <a:r>
              <a:rPr lang="ru-RU"/>
              <a:t> </a:t>
            </a:r>
          </a:p>
        </p:txBody>
      </p:sp>
      <p:pic>
        <p:nvPicPr>
          <p:cNvPr id="41990" name="Picture 6" descr="_40423755_larsen_b203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2819400" y="1524000"/>
            <a:ext cx="4038600" cy="25098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960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EFFECTS</a:t>
            </a:r>
            <a:endParaRPr lang="ru-RU" sz="72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33400" y="1981200"/>
            <a:ext cx="2667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Every year the</a:t>
            </a:r>
            <a:r>
              <a:rPr lang="en-US"/>
              <a:t> atmosphere is polluted by about 1000 tons of industrial dust and other harmful substances</a:t>
            </a:r>
            <a:r>
              <a:rPr lang="ru-RU"/>
              <a:t>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86200" y="1447800"/>
            <a:ext cx="472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Within last 160 years concentration of carbon dioxide has greatly increased in the </a:t>
            </a:r>
            <a:r>
              <a:rPr lang="en-US">
                <a:solidFill>
                  <a:schemeClr val="bg1"/>
                </a:solidFill>
              </a:rPr>
              <a:t>planet’s atmosphere</a:t>
            </a:r>
            <a:r>
              <a:rPr lang="ru-RU"/>
              <a:t> 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33400" y="3886200"/>
            <a:ext cx="2667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greenhouse gases such as CO</a:t>
            </a:r>
            <a:r>
              <a:rPr lang="en-US" baseline="-25000"/>
              <a:t>2 </a:t>
            </a:r>
            <a:r>
              <a:rPr lang="en-US"/>
              <a:t>change what we call "the thermal balance of the atmosphere" that leads to global warming</a:t>
            </a:r>
            <a:r>
              <a:rPr lang="ru-RU"/>
              <a:t> 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029200" y="2438400"/>
            <a:ext cx="20256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180975" algn="ctr"/>
            <a:r>
              <a:rPr lang="en-US"/>
              <a:t>1993: 357.04 ppm</a:t>
            </a:r>
            <a:endParaRPr lang="ru-RU"/>
          </a:p>
          <a:p>
            <a:pPr indent="180975" algn="ctr"/>
            <a:r>
              <a:rPr lang="en-US"/>
              <a:t>1994: 358.88 ppm</a:t>
            </a:r>
            <a:endParaRPr lang="ru-RU"/>
          </a:p>
          <a:p>
            <a:pPr indent="180975" algn="ctr"/>
            <a:r>
              <a:rPr lang="en-US"/>
              <a:t>1995: 360.88 ppm</a:t>
            </a:r>
            <a:endParaRPr lang="ru-RU"/>
          </a:p>
          <a:p>
            <a:pPr indent="180975" algn="ctr"/>
            <a:r>
              <a:rPr lang="en-US"/>
              <a:t>1996: 362.64 ppm</a:t>
            </a:r>
            <a:endParaRPr lang="ru-RU"/>
          </a:p>
          <a:p>
            <a:pPr indent="180975" algn="ctr"/>
            <a:r>
              <a:rPr lang="en-US"/>
              <a:t>1997: 363.76 ppm</a:t>
            </a:r>
            <a:endParaRPr lang="ru-RU"/>
          </a:p>
          <a:p>
            <a:pPr indent="180975" algn="ctr"/>
            <a:r>
              <a:rPr lang="en-US"/>
              <a:t>1998: 366.63 ppm</a:t>
            </a:r>
            <a:endParaRPr lang="ru-RU"/>
          </a:p>
          <a:p>
            <a:pPr indent="180975" algn="ctr"/>
            <a:r>
              <a:rPr lang="en-US"/>
              <a:t>1999: 368.31 ppm</a:t>
            </a:r>
            <a:endParaRPr lang="ru-RU"/>
          </a:p>
          <a:p>
            <a:pPr indent="180975" algn="ctr"/>
            <a:r>
              <a:rPr lang="en-US"/>
              <a:t>2000: 369.48 ppm</a:t>
            </a:r>
            <a:endParaRPr lang="ru-RU"/>
          </a:p>
          <a:p>
            <a:pPr indent="180975" algn="ctr"/>
            <a:r>
              <a:rPr lang="en-US"/>
              <a:t>2001: 371.02 ppm</a:t>
            </a:r>
            <a:endParaRPr lang="ru-RU"/>
          </a:p>
          <a:p>
            <a:pPr indent="180975" algn="ctr"/>
            <a:r>
              <a:rPr lang="en-US"/>
              <a:t>2002: 373.10 ppm</a:t>
            </a:r>
            <a:endParaRPr lang="ru-RU"/>
          </a:p>
          <a:p>
            <a:pPr indent="180975" algn="ctr"/>
            <a:r>
              <a:rPr lang="en-US"/>
              <a:t>2003: 375.64 ppm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962400" y="5638800"/>
            <a:ext cx="518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After 25-40 years the amount of carbon dioxide will double, since the volumes of organic fuel, burnt by us, increase annually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447800" y="152400"/>
            <a:ext cx="649605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NATURE'S</a:t>
            </a:r>
          </a:p>
          <a:p>
            <a:pPr algn="ctr"/>
            <a:r>
              <a:rPr lang="en-US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SUFFERINGS</a:t>
            </a:r>
            <a:endParaRPr lang="ru-RU" sz="72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" y="2362200"/>
            <a:ext cx="694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Unchecked climate change could force up to 72 per cent of bird species in some areas into extinction</a:t>
            </a:r>
            <a:r>
              <a:rPr lang="ru-RU"/>
              <a:t>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2400" y="29718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Even a small change in temperature can destroy coral reefs forever</a:t>
            </a:r>
            <a:r>
              <a:rPr lang="ru-RU"/>
              <a:t>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52400" y="3581400"/>
            <a:ext cx="640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Recent concerns that climate warming would rob Mount Kilimanjaro of all its glaciers within 20 years are overly pessimistic</a:t>
            </a:r>
            <a:r>
              <a:rPr lang="ru-RU"/>
              <a:t> 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52400" y="44958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the drying of the East African climate around Kilimanjaro may itself be a regional impact of global climate change</a:t>
            </a:r>
            <a:r>
              <a:rPr lang="ru-RU"/>
              <a:t> </a:t>
            </a:r>
          </a:p>
        </p:txBody>
      </p:sp>
      <p:pic>
        <p:nvPicPr>
          <p:cNvPr id="46087" name="Picture 7" descr="_42132878_blackbrowed300mad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733800"/>
            <a:ext cx="1933575" cy="2857500"/>
          </a:xfrm>
          <a:prstGeom prst="rect">
            <a:avLst/>
          </a:prstGeom>
          <a:noFill/>
        </p:spPr>
      </p:pic>
      <p:pic>
        <p:nvPicPr>
          <p:cNvPr id="46088" name="Picture 8" descr="_42808507_kil_uibk_4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410200"/>
            <a:ext cx="3962400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960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PLANTS</a:t>
            </a:r>
            <a:endParaRPr lang="ru-RU" sz="72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33400" y="2209800"/>
            <a:ext cx="263525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80000"/>
              </a:lnSpc>
            </a:pPr>
            <a:r>
              <a:rPr lang="en-US"/>
              <a:t>Planting trees in snowy areas may worsen global warming as their canopies absorb sunlight which would otherwise be reflected by the snow, a study says</a:t>
            </a:r>
            <a:r>
              <a:rPr lang="ru-RU"/>
              <a:t> 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4267200" y="1981200"/>
            <a:ext cx="4572000" cy="4359275"/>
            <a:chOff x="2688" y="1248"/>
            <a:chExt cx="2880" cy="2746"/>
          </a:xfrm>
        </p:grpSpPr>
        <p:pic>
          <p:nvPicPr>
            <p:cNvPr id="48133" name="Picture 5" descr="_42217730_rainforest2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2449"/>
              <a:ext cx="2064" cy="1545"/>
            </a:xfrm>
            <a:prstGeom prst="rect">
              <a:avLst/>
            </a:prstGeom>
            <a:noFill/>
          </p:spPr>
        </p:pic>
        <p:pic>
          <p:nvPicPr>
            <p:cNvPr id="48134" name="Picture 6" descr="_42781627_snowyforest_ap203b"/>
            <p:cNvPicPr>
              <a:picLocks noChangeAspect="1" noChangeArrowheads="1"/>
            </p:cNvPicPr>
            <p:nvPr/>
          </p:nvPicPr>
          <p:blipFill>
            <a:blip r:embed="rId5" cstate="print"/>
            <a:srcRect b="5263"/>
            <a:stretch>
              <a:fillRect/>
            </a:stretch>
          </p:blipFill>
          <p:spPr bwMode="auto">
            <a:xfrm>
              <a:off x="2688" y="1248"/>
              <a:ext cx="1683" cy="17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74866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OUR PROBLEMS</a:t>
            </a:r>
            <a:endParaRPr lang="ru-RU" sz="72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" y="2438400"/>
            <a:ext cx="342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Large cities with thousands of steaming, polluting plants and factories can be found nowadays all over the world</a:t>
            </a:r>
            <a:r>
              <a:rPr lang="ru-RU"/>
              <a:t>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7200" y="3886200"/>
            <a:ext cx="396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Developing countries are already suffering the consequences of climate change with the increased frequency and intensity of severe climate events</a:t>
            </a:r>
            <a:r>
              <a:rPr lang="ru-RU"/>
              <a:t>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676400" y="5791200"/>
            <a:ext cx="591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u="sng">
                <a:latin typeface="Comic Sans MS" pitchFamily="66" charset="0"/>
              </a:rPr>
              <a:t>We must improve what we are doing!!!</a:t>
            </a:r>
            <a:r>
              <a:rPr lang="ru-RU" sz="2400" b="1" u="sng">
                <a:latin typeface="Comic Sans MS" pitchFamily="66" charset="0"/>
              </a:rPr>
              <a:t> </a:t>
            </a:r>
          </a:p>
        </p:txBody>
      </p:sp>
      <p:pic>
        <p:nvPicPr>
          <p:cNvPr id="50182" name="Picture 6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81200"/>
            <a:ext cx="4648200" cy="3368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1056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SOLUTIONS</a:t>
            </a:r>
            <a:endParaRPr lang="ru-RU" sz="72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57200" y="5105400"/>
            <a:ext cx="272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lower carbon economy</a:t>
            </a:r>
            <a:r>
              <a:rPr lang="ru-RU"/>
              <a:t>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81000" y="16764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find a new style of life </a:t>
            </a:r>
            <a:r>
              <a:rPr lang="en-US">
                <a:solidFill>
                  <a:schemeClr val="bg1"/>
                </a:solidFill>
              </a:rPr>
              <a:t>compatible with nature</a:t>
            </a:r>
            <a:r>
              <a:rPr lang="en-US"/>
              <a:t> conservation on the global level</a:t>
            </a:r>
            <a:r>
              <a:rPr lang="ru-RU"/>
              <a:t> 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81000" y="2971800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search for a new balance between the nature, technology and culture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57200" y="6019800"/>
            <a:ext cx="768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recycling of disposable dishes and tableware used for fast-food catering</a:t>
            </a:r>
            <a:r>
              <a:rPr lang="ru-RU"/>
              <a:t> 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5562600"/>
            <a:ext cx="303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solar energy technologies 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5800" y="4495800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latin typeface="Comic Sans MS" pitchFamily="66" charset="0"/>
              </a:rPr>
              <a:t>In particular:</a:t>
            </a:r>
            <a:endParaRPr lang="ru-RU" sz="2400" b="1" u="sng">
              <a:latin typeface="Comic Sans MS" pitchFamily="66" charset="0"/>
            </a:endParaRPr>
          </a:p>
        </p:txBody>
      </p:sp>
      <p:pic>
        <p:nvPicPr>
          <p:cNvPr id="52233" name="Picture 9" descr="11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3352800" y="1600200"/>
            <a:ext cx="5438775" cy="3617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ontpage_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66738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latin typeface="Bodoni MT Black" pitchFamily="18" charset="0"/>
              </a:rPr>
              <a:t>Agenda</a:t>
            </a:r>
            <a:endParaRPr lang="ru-RU" sz="320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640762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>
                <a:latin typeface="Bodoni MT Black" pitchFamily="18" charset="0"/>
              </a:rPr>
              <a:t>Scientists and Security Council on Global Warming(Kristina Snigiryova)</a:t>
            </a:r>
            <a:r>
              <a:rPr lang="ru-RU" sz="2400">
                <a:latin typeface="Bodoni MT Black" pitchFamily="18" charset="0"/>
              </a:rPr>
              <a:t>;</a:t>
            </a:r>
            <a:endParaRPr lang="en-US" sz="2400">
              <a:latin typeface="Bodoni MT Blac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400">
                <a:latin typeface="Bodoni MT Black" pitchFamily="18" charset="0"/>
              </a:rPr>
              <a:t>Mapping the World(Diana Smetanina)</a:t>
            </a:r>
            <a:r>
              <a:rPr lang="ru-RU" sz="2400">
                <a:latin typeface="Bodoni MT Black" pitchFamily="18" charset="0"/>
              </a:rPr>
              <a:t>;</a:t>
            </a:r>
            <a:endParaRPr lang="en-US" sz="2400">
              <a:latin typeface="Bodoni MT Black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400">
                <a:latin typeface="Bodoni MT Black" pitchFamily="18" charset="0"/>
              </a:rPr>
              <a:t>Striking evidence of Climate changing</a:t>
            </a:r>
            <a:endParaRPr lang="ru-RU" sz="2400">
              <a:latin typeface="Bodoni MT Black" pitchFamily="18" charset="0"/>
            </a:endParaRPr>
          </a:p>
          <a:p>
            <a:pPr marL="609600" indent="-609600">
              <a:buFontTx/>
              <a:buNone/>
            </a:pPr>
            <a:r>
              <a:rPr lang="ru-RU" sz="2400">
                <a:latin typeface="Bodoni MT Black" pitchFamily="18" charset="0"/>
              </a:rPr>
              <a:t>      (</a:t>
            </a:r>
            <a:r>
              <a:rPr lang="en-US" sz="2400">
                <a:latin typeface="Bodoni MT Black" pitchFamily="18" charset="0"/>
              </a:rPr>
              <a:t>Diana Sedlyaruk)</a:t>
            </a:r>
            <a:r>
              <a:rPr lang="ru-RU" sz="2400">
                <a:latin typeface="Bodoni MT Black" pitchFamily="18" charset="0"/>
              </a:rPr>
              <a:t>;</a:t>
            </a:r>
          </a:p>
          <a:p>
            <a:pPr marL="609600" indent="-609600">
              <a:buFontTx/>
              <a:buAutoNum type="arabicPeriod" startAt="4"/>
            </a:pPr>
            <a:r>
              <a:rPr lang="en-US" sz="2400">
                <a:latin typeface="Bodoni MT Black" pitchFamily="18" charset="0"/>
              </a:rPr>
              <a:t>Discussion </a:t>
            </a:r>
            <a:r>
              <a:rPr lang="ru-RU" sz="2400">
                <a:latin typeface="Bodoni MT Black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findpeop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43213" y="1700213"/>
            <a:ext cx="3168650" cy="2684462"/>
          </a:xfrm>
          <a:noFill/>
          <a:ln/>
        </p:spPr>
      </p:pic>
      <p:pic>
        <p:nvPicPr>
          <p:cNvPr id="54278" name="Picture 6" descr="shareconcer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2736850" cy="2317750"/>
          </a:xfrm>
          <a:noFill/>
          <a:ln/>
        </p:spPr>
      </p:pic>
      <p:pic>
        <p:nvPicPr>
          <p:cNvPr id="54281" name="Picture 9" descr="makeadifferenc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119813" y="3933825"/>
            <a:ext cx="3024187" cy="1836738"/>
          </a:xfrm>
          <a:noFill/>
          <a:ln/>
        </p:spPr>
      </p:pic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179388" y="256540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Share your concerns</a:t>
            </a:r>
            <a:endParaRPr lang="ru-RU" sz="2000">
              <a:latin typeface="Comic Sans MS" pitchFamily="66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987675" y="4076700"/>
            <a:ext cx="259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Find people near you</a:t>
            </a:r>
            <a:endParaRPr lang="ru-RU" sz="2000">
              <a:latin typeface="Comic Sans MS" pitchFamily="66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903913" y="5734050"/>
            <a:ext cx="3240087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Make a difference </a:t>
            </a:r>
          </a:p>
          <a:p>
            <a:r>
              <a:rPr lang="en-US" sz="2000">
                <a:latin typeface="Comic Sans MS" pitchFamily="66" charset="0"/>
              </a:rPr>
              <a:t>in your neighbourhood</a:t>
            </a:r>
            <a:endParaRPr lang="ru-RU" sz="2000">
              <a:latin typeface="Comic Sans MS" pitchFamily="66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771775" y="549275"/>
            <a:ext cx="62277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latin typeface="Georgia" pitchFamily="18" charset="0"/>
              </a:rPr>
              <a:t>What can I do about climate change?</a:t>
            </a:r>
            <a:endParaRPr lang="ru-RU" sz="25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en-US"/>
              <a:t>Quiz</a:t>
            </a:r>
          </a:p>
          <a:p>
            <a:pPr marL="342900" indent="-342900"/>
            <a:r>
              <a:rPr lang="en-US" sz="1500"/>
              <a:t>1. Scientists representing the UN's International Panel on Climate Change predict that by the end of the century temperatures could rise by as much as: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ru-RU" sz="1500" b="1"/>
              <a:t>3°C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ru-RU" sz="1500" b="1"/>
              <a:t>5°C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ru-RU" sz="1500" b="1"/>
              <a:t>5.8°C </a:t>
            </a:r>
            <a:r>
              <a:rPr lang="ru-RU" sz="1500">
                <a:solidFill>
                  <a:srgbClr val="FF0000"/>
                </a:solidFill>
              </a:rPr>
              <a:t>√</a:t>
            </a:r>
          </a:p>
          <a:p>
            <a:pPr marL="342900" indent="-342900">
              <a:buFontTx/>
              <a:buAutoNum type="alphaUcPeriod"/>
            </a:pPr>
            <a:r>
              <a:rPr lang="ru-RU" sz="1500" b="1"/>
              <a:t>6.5°C</a:t>
            </a:r>
            <a:endParaRPr lang="ru-RU" sz="1500"/>
          </a:p>
          <a:p>
            <a:pPr marL="342900" indent="-342900"/>
            <a:r>
              <a:rPr lang="en-US" sz="1500"/>
              <a:t>2. What has been the average global temperature change over the last 100 years?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ru-RU" sz="1500" b="1"/>
              <a:t>An increase of about 2°C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ru-RU" sz="1500" b="1"/>
              <a:t>An increase of about 1°C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en-US" sz="1500" b="1"/>
              <a:t>An increase of about 0.5°C </a:t>
            </a:r>
            <a:r>
              <a:rPr lang="ru-RU">
                <a:solidFill>
                  <a:srgbClr val="FF0000"/>
                </a:solidFill>
              </a:rPr>
              <a:t>√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en-US" sz="1500" b="1"/>
              <a:t>A decrease of about 1°C</a:t>
            </a:r>
            <a:endParaRPr lang="ru-RU" sz="1500"/>
          </a:p>
          <a:p>
            <a:pPr marL="342900" indent="-342900"/>
            <a:r>
              <a:rPr lang="en-US" sz="1500"/>
              <a:t>3. The greenhouse effect refers to: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en-US" sz="1500" b="1"/>
              <a:t>A global temperature increase due to the number of greenhouses being built, especially in the industrialised world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en-US" sz="1500" b="1"/>
              <a:t>A naturally-occurring process which keeps the Earth warm enough for life to be possible </a:t>
            </a:r>
            <a:r>
              <a:rPr lang="en-US" sz="1500"/>
              <a:t>√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en-US" sz="1500" b="1"/>
              <a:t>The increased amount of carbon dioxide and other gases that humans have emitted in the last 100 years, which contribute to global warming</a:t>
            </a:r>
            <a:endParaRPr lang="ru-RU" sz="1500"/>
          </a:p>
          <a:p>
            <a:pPr marL="342900" indent="-342900">
              <a:buFontTx/>
              <a:buAutoNum type="alphaUcPeriod"/>
            </a:pPr>
            <a:r>
              <a:rPr lang="en-US" sz="1500" b="1"/>
              <a:t>The ozone layer, which allows heat to pass through to the Earth, but not to escape</a:t>
            </a:r>
            <a:endParaRPr lang="ru-RU" sz="1500"/>
          </a:p>
          <a:p>
            <a:pPr marL="342900" indent="-342900"/>
            <a:r>
              <a:rPr lang="en-US" sz="1500"/>
              <a:t>4. By how much has sea level risen in the last century?</a:t>
            </a:r>
            <a:endParaRPr lang="ru-RU" sz="1500" b="1"/>
          </a:p>
          <a:p>
            <a:pPr marL="800100" lvl="1" indent="-342900">
              <a:buFontTx/>
              <a:buAutoNum type="alphaUcPeriod"/>
            </a:pPr>
            <a:r>
              <a:rPr lang="ru-RU" sz="1500" b="1"/>
              <a:t>0 - 5 cm</a:t>
            </a:r>
          </a:p>
          <a:p>
            <a:pPr marL="800100" lvl="1" indent="-342900">
              <a:buFontTx/>
              <a:buAutoNum type="alphaUcPeriod"/>
            </a:pPr>
            <a:r>
              <a:rPr lang="ru-RU" sz="1500" b="1"/>
              <a:t>10 - 15 cm</a:t>
            </a:r>
          </a:p>
          <a:p>
            <a:pPr marL="800100" lvl="1" indent="-342900">
              <a:buFontTx/>
              <a:buAutoNum type="alphaUcPeriod"/>
            </a:pPr>
            <a:r>
              <a:rPr lang="ru-RU" sz="1500" b="1"/>
              <a:t>15 - 20 cm </a:t>
            </a:r>
            <a:r>
              <a:rPr lang="ru-RU">
                <a:solidFill>
                  <a:srgbClr val="FF0000"/>
                </a:solidFill>
              </a:rPr>
              <a:t>√</a:t>
            </a:r>
            <a:endParaRPr lang="ru-RU" sz="1500" b="1"/>
          </a:p>
          <a:p>
            <a:pPr marL="800100" lvl="1" indent="-342900">
              <a:buFontTx/>
              <a:buAutoNum type="alphaUcPeriod"/>
            </a:pPr>
            <a:r>
              <a:rPr lang="ru-RU" sz="1500" b="1"/>
              <a:t>25 - 35 cm</a:t>
            </a:r>
            <a:endParaRPr lang="en-US" sz="1500"/>
          </a:p>
          <a:p>
            <a:pPr marL="342900" indent="-342900"/>
            <a:r>
              <a:rPr lang="en-US" sz="1500"/>
              <a:t>5. What is the Earth's average temperature?</a:t>
            </a:r>
            <a:endParaRPr lang="ru-RU" sz="1500" b="1"/>
          </a:p>
          <a:p>
            <a:pPr marL="1257300" lvl="2" indent="-342900">
              <a:buFontTx/>
              <a:buAutoNum type="alphaUcPeriod"/>
            </a:pPr>
            <a:r>
              <a:rPr lang="ru-RU" sz="1500" b="1"/>
              <a:t>11°C</a:t>
            </a:r>
          </a:p>
          <a:p>
            <a:pPr marL="1257300" lvl="2" indent="-342900">
              <a:buFontTx/>
              <a:buAutoNum type="alphaUcPeriod"/>
            </a:pPr>
            <a:r>
              <a:rPr lang="ru-RU" sz="1500" b="1"/>
              <a:t>15°C </a:t>
            </a:r>
            <a:r>
              <a:rPr lang="ru-RU">
                <a:solidFill>
                  <a:srgbClr val="FF0000"/>
                </a:solidFill>
              </a:rPr>
              <a:t>√</a:t>
            </a:r>
            <a:endParaRPr lang="ru-RU" sz="1500" b="1"/>
          </a:p>
          <a:p>
            <a:pPr marL="1257300" lvl="2" indent="-342900">
              <a:buFontTx/>
              <a:buAutoNum type="alphaUcPeriod"/>
            </a:pPr>
            <a:r>
              <a:rPr lang="ru-RU" sz="1500" b="1"/>
              <a:t>19°C</a:t>
            </a:r>
          </a:p>
          <a:p>
            <a:pPr marL="1257300" lvl="2" indent="-342900">
              <a:buFontTx/>
              <a:buAutoNum type="alphaUcPeriod"/>
            </a:pPr>
            <a:r>
              <a:rPr lang="ru-RU" sz="1500" b="1"/>
              <a:t>22°C</a:t>
            </a:r>
            <a:endParaRPr lang="en-US" sz="1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600"/>
              <a:t>6. Carbon dioxide accounts for what percentage of greenhouse gas emissions:</a:t>
            </a:r>
            <a:endParaRPr lang="ru-RU" sz="1600" b="1"/>
          </a:p>
          <a:p>
            <a:pPr marL="1714500" lvl="3" indent="-342900">
              <a:buFontTx/>
              <a:buAutoNum type="alphaUcPeriod"/>
            </a:pPr>
            <a:r>
              <a:rPr lang="ru-RU" sz="1600" b="1"/>
              <a:t>25%</a:t>
            </a:r>
          </a:p>
          <a:p>
            <a:pPr marL="1714500" lvl="3" indent="-342900">
              <a:buFontTx/>
              <a:buAutoNum type="alphaUcPeriod"/>
            </a:pPr>
            <a:r>
              <a:rPr lang="ru-RU" sz="1600" b="1"/>
              <a:t>34%</a:t>
            </a:r>
          </a:p>
          <a:p>
            <a:pPr marL="1714500" lvl="3" indent="-342900">
              <a:buFontTx/>
              <a:buAutoNum type="alphaUcPeriod"/>
            </a:pPr>
            <a:r>
              <a:rPr lang="ru-RU" sz="1600" b="1"/>
              <a:t>63% </a:t>
            </a:r>
            <a:r>
              <a:rPr lang="ru-RU">
                <a:solidFill>
                  <a:srgbClr val="FF0000"/>
                </a:solidFill>
              </a:rPr>
              <a:t>√</a:t>
            </a:r>
            <a:endParaRPr lang="ru-RU" sz="1600" b="1"/>
          </a:p>
          <a:p>
            <a:pPr marL="1714500" lvl="3" indent="-342900">
              <a:buFontTx/>
              <a:buAutoNum type="alphaUcPeriod"/>
            </a:pPr>
            <a:r>
              <a:rPr lang="ru-RU" sz="1600" b="1"/>
              <a:t>78%</a:t>
            </a:r>
            <a:endParaRPr lang="en-US" sz="1600"/>
          </a:p>
          <a:p>
            <a:pPr marL="342900" indent="-342900"/>
            <a:r>
              <a:rPr lang="en-US" sz="1600"/>
              <a:t>7. In the United States, average greenhouse gas emissions per person in 1995 were:</a:t>
            </a:r>
            <a:endParaRPr lang="ru-RU" sz="1600" b="1"/>
          </a:p>
          <a:p>
            <a:pPr marL="2171700" lvl="4" indent="-342900">
              <a:buFontTx/>
              <a:buAutoNum type="alphaUcPeriod"/>
            </a:pPr>
            <a:r>
              <a:rPr lang="ru-RU" sz="1600" b="1"/>
              <a:t>2 tonnes</a:t>
            </a:r>
          </a:p>
          <a:p>
            <a:pPr marL="2171700" lvl="4" indent="-342900">
              <a:buFontTx/>
              <a:buAutoNum type="alphaUcPeriod"/>
            </a:pPr>
            <a:r>
              <a:rPr lang="ru-RU" sz="1600" b="1"/>
              <a:t>3.5 tonnes</a:t>
            </a:r>
          </a:p>
          <a:p>
            <a:pPr marL="2171700" lvl="4" indent="-342900">
              <a:buFontTx/>
              <a:buAutoNum type="alphaUcPeriod"/>
            </a:pPr>
            <a:r>
              <a:rPr lang="ru-RU" sz="1600" b="1"/>
              <a:t>5.2 tonnes</a:t>
            </a:r>
          </a:p>
          <a:p>
            <a:pPr marL="2171700" lvl="4" indent="-342900">
              <a:buFontTx/>
              <a:buAutoNum type="alphaUcPeriod"/>
            </a:pPr>
            <a:r>
              <a:rPr lang="ru-RU" sz="1600" b="1"/>
              <a:t>5.2 tonnes </a:t>
            </a:r>
            <a:r>
              <a:rPr lang="ru-RU">
                <a:solidFill>
                  <a:srgbClr val="FF0000"/>
                </a:solidFill>
              </a:rPr>
              <a:t>√</a:t>
            </a:r>
            <a:endParaRPr lang="en-US" sz="1600"/>
          </a:p>
          <a:p>
            <a:pPr marL="342900" indent="-342900"/>
            <a:r>
              <a:rPr lang="en-US" sz="1600"/>
              <a:t>8. In Switzerland, average greenhouse gas emissions per person in 1995 were:</a:t>
            </a:r>
            <a:endParaRPr lang="ru-RU" sz="1600" b="1"/>
          </a:p>
          <a:p>
            <a:pPr marL="2171700" lvl="4" indent="-342900">
              <a:buFontTx/>
              <a:buAutoNum type="alphaUcPeriod"/>
            </a:pPr>
            <a:r>
              <a:rPr lang="ru-RU" sz="1600" b="1"/>
              <a:t>2 tonnes </a:t>
            </a:r>
            <a:r>
              <a:rPr lang="ru-RU">
                <a:solidFill>
                  <a:srgbClr val="FF0000"/>
                </a:solidFill>
              </a:rPr>
              <a:t>√</a:t>
            </a:r>
            <a:endParaRPr lang="ru-RU" sz="1600" b="1"/>
          </a:p>
          <a:p>
            <a:pPr marL="2171700" lvl="4" indent="-342900">
              <a:buFontTx/>
              <a:buAutoNum type="alphaUcPeriod"/>
            </a:pPr>
            <a:r>
              <a:rPr lang="ru-RU" sz="1600" b="1"/>
              <a:t>3.5 tonnes</a:t>
            </a:r>
          </a:p>
          <a:p>
            <a:pPr marL="2171700" lvl="4" indent="-342900">
              <a:buFontTx/>
              <a:buAutoNum type="alphaUcPeriod"/>
            </a:pPr>
            <a:r>
              <a:rPr lang="ru-RU" sz="1600" b="1"/>
              <a:t>5.2 tonnes</a:t>
            </a:r>
          </a:p>
          <a:p>
            <a:pPr marL="2171700" lvl="4" indent="-342900">
              <a:buFontTx/>
              <a:buAutoNum type="alphaUcPeriod"/>
            </a:pPr>
            <a:r>
              <a:rPr lang="ru-RU" sz="1600" b="1"/>
              <a:t>6.6 tonnes</a:t>
            </a:r>
            <a:endParaRPr lang="en-US" sz="1600"/>
          </a:p>
          <a:p>
            <a:pPr marL="342900" indent="-342900"/>
            <a:r>
              <a:rPr lang="en-US" sz="1600"/>
              <a:t>9. The Kyoto protocol commits countries in the developed world to cut greenhouse emissions by 2012 by:</a:t>
            </a:r>
            <a:endParaRPr lang="ru-RU" sz="1600" b="1"/>
          </a:p>
          <a:p>
            <a:pPr marL="342900" indent="-342900">
              <a:buFontTx/>
              <a:buAutoNum type="alphaUcPeriod"/>
            </a:pPr>
            <a:r>
              <a:rPr lang="ru-RU" sz="1600" b="1"/>
              <a:t>5% below 1990 levels </a:t>
            </a:r>
            <a:r>
              <a:rPr lang="ru-RU">
                <a:solidFill>
                  <a:srgbClr val="FF0000"/>
                </a:solidFill>
              </a:rPr>
              <a:t>√</a:t>
            </a:r>
            <a:endParaRPr lang="ru-RU" sz="1600" b="1"/>
          </a:p>
          <a:p>
            <a:pPr marL="342900" indent="-342900">
              <a:buFontTx/>
              <a:buAutoNum type="alphaUcPeriod"/>
            </a:pPr>
            <a:r>
              <a:rPr lang="ru-RU" sz="1600" b="1"/>
              <a:t>25% below 1990 levels</a:t>
            </a:r>
          </a:p>
          <a:p>
            <a:pPr marL="342900" indent="-342900">
              <a:buFontTx/>
              <a:buAutoNum type="alphaUcPeriod"/>
            </a:pPr>
            <a:r>
              <a:rPr lang="ru-RU" sz="1600" b="1"/>
              <a:t>30% below 1990 levels</a:t>
            </a:r>
          </a:p>
          <a:p>
            <a:pPr marL="342900" indent="-342900">
              <a:buFontTx/>
              <a:buAutoNum type="alphaUcPeriod"/>
            </a:pPr>
            <a:r>
              <a:rPr lang="ru-RU" sz="1600" b="1"/>
              <a:t>60% below 1990 levels</a:t>
            </a:r>
            <a:endParaRPr lang="en-US" sz="1600"/>
          </a:p>
          <a:p>
            <a:pPr marL="342900" indent="-342900"/>
            <a:r>
              <a:rPr lang="en-US" sz="1600"/>
              <a:t>10. Scientists say if we continue to emit greenhouse gases at current rates, over the next 80 years there is likely to be:</a:t>
            </a:r>
            <a:endParaRPr lang="en-US" sz="1600" b="1"/>
          </a:p>
          <a:p>
            <a:pPr marL="342900" indent="-342900">
              <a:buFontTx/>
              <a:buAutoNum type="alphaUcPeriod"/>
            </a:pPr>
            <a:r>
              <a:rPr lang="en-US" sz="1600" b="1"/>
              <a:t>A substantial dieback of tropical forests, especially in South America and southern Africa</a:t>
            </a:r>
          </a:p>
          <a:p>
            <a:pPr marL="342900" indent="-342900">
              <a:buFontTx/>
              <a:buAutoNum type="alphaUcPeriod"/>
            </a:pPr>
            <a:r>
              <a:rPr lang="en-US" sz="1600" b="1"/>
              <a:t>Increased cereal yields in North America, China and Argentina</a:t>
            </a:r>
          </a:p>
          <a:p>
            <a:pPr marL="342900" indent="-342900">
              <a:buFontTx/>
              <a:buAutoNum type="alphaUcPeriod"/>
            </a:pPr>
            <a:r>
              <a:rPr lang="en-US" sz="1600" b="1"/>
              <a:t>Less water in rivers in Australia, India, Europe and the Middle East</a:t>
            </a:r>
            <a:endParaRPr lang="ru-RU" sz="1600" b="1"/>
          </a:p>
          <a:p>
            <a:pPr marL="342900" indent="-342900">
              <a:buFontTx/>
              <a:buAutoNum type="alphaUcPeriod"/>
            </a:pPr>
            <a:r>
              <a:rPr lang="ru-RU" sz="1600" b="1"/>
              <a:t>All of the abov</a:t>
            </a:r>
            <a:r>
              <a:rPr lang="en-US" sz="1600" b="1"/>
              <a:t>e </a:t>
            </a:r>
            <a:r>
              <a:rPr lang="ru-RU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/>
              <a:t>The Security Council and Scientists on </a:t>
            </a:r>
            <a:r>
              <a:rPr lang="en-US" sz="8000"/>
              <a:t>Climate</a:t>
            </a:r>
            <a:r>
              <a:rPr lang="en-US" sz="7200"/>
              <a:t> Change</a:t>
            </a:r>
            <a:endParaRPr lang="ru-RU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Security Council is holding its first ever debate on climate change</a:t>
            </a:r>
            <a:endParaRPr lang="ru-RU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r>
              <a:rPr lang="en-US" sz="2800"/>
              <a:t>The debate was initiated by Britain</a:t>
            </a:r>
          </a:p>
          <a:p>
            <a:r>
              <a:rPr lang="en-US" sz="2800"/>
              <a:t>It concentrates on the risks that climate change could pose to world security</a:t>
            </a:r>
            <a:endParaRPr lang="ru-RU" sz="2800"/>
          </a:p>
        </p:txBody>
      </p:sp>
      <p:pic>
        <p:nvPicPr>
          <p:cNvPr id="5124" name="Picture 4" descr="_42805429_climatedemo203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773238"/>
            <a:ext cx="3887787" cy="4032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Scientists about our environment</a:t>
            </a:r>
            <a:endParaRPr lang="ru-RU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report states that the observed increase in the global average temperature was “very likely” due to man-made greenhouse gas emissions</a:t>
            </a:r>
          </a:p>
          <a:p>
            <a:pPr>
              <a:lnSpc>
                <a:spcPct val="90000"/>
              </a:lnSpc>
            </a:pPr>
            <a:r>
              <a:rPr lang="en-US" sz="2400"/>
              <a:t>It’s the second in a series of IPCC reports coming out this year, together making up its fourth global climate assessment</a:t>
            </a:r>
            <a:endParaRPr lang="ru-RU" sz="2400"/>
          </a:p>
        </p:txBody>
      </p:sp>
      <p:pic>
        <p:nvPicPr>
          <p:cNvPr id="6148" name="Picture 4" descr="frontpage_imag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700213"/>
            <a:ext cx="4103688" cy="4249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305800" cy="3200400"/>
          </a:xfrm>
        </p:spPr>
        <p:txBody>
          <a:bodyPr/>
          <a:lstStyle/>
          <a:p>
            <a:r>
              <a:rPr lang="en-US" sz="6600" b="1">
                <a:solidFill>
                  <a:srgbClr val="009900"/>
                </a:solidFill>
                <a:latin typeface="Copperplate Gothic Bold" pitchFamily="34" charset="0"/>
              </a:rPr>
              <a:t>M A P P I N G</a:t>
            </a:r>
            <a:br>
              <a:rPr lang="en-US" sz="6600" b="1">
                <a:solidFill>
                  <a:srgbClr val="009900"/>
                </a:solidFill>
                <a:latin typeface="Copperplate Gothic Bold" pitchFamily="34" charset="0"/>
              </a:rPr>
            </a:br>
            <a:r>
              <a:rPr lang="en-US" sz="6600" b="1">
                <a:solidFill>
                  <a:srgbClr val="009900"/>
                </a:solidFill>
                <a:latin typeface="Copperplate Gothic Bold" pitchFamily="34" charset="0"/>
              </a:rPr>
              <a:t>T H E</a:t>
            </a:r>
            <a:br>
              <a:rPr lang="en-US" sz="6600" b="1">
                <a:solidFill>
                  <a:srgbClr val="009900"/>
                </a:solidFill>
                <a:latin typeface="Copperplate Gothic Bold" pitchFamily="34" charset="0"/>
              </a:rPr>
            </a:br>
            <a:r>
              <a:rPr lang="en-US" sz="6600" b="1">
                <a:solidFill>
                  <a:srgbClr val="009900"/>
                </a:solidFill>
                <a:latin typeface="Copperplate Gothic Bold" pitchFamily="34" charset="0"/>
              </a:rPr>
              <a:t>W O R L D</a:t>
            </a:r>
            <a:endParaRPr lang="ru-RU" sz="6600" b="1">
              <a:solidFill>
                <a:srgbClr val="0099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14800"/>
            <a:ext cx="3276600" cy="245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A F R I C A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819400" y="914400"/>
            <a:ext cx="35814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52578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Garamond" pitchFamily="18" charset="0"/>
              </a:rPr>
              <a:t> </a:t>
            </a:r>
            <a:r>
              <a:rPr lang="ru-RU" sz="3200" b="1">
                <a:latin typeface="Garamond" pitchFamily="18" charset="0"/>
              </a:rPr>
              <a:t>Some regions are likely to experience</a:t>
            </a:r>
            <a:r>
              <a:rPr lang="en-US" sz="3200" b="1">
                <a:latin typeface="Garamond" pitchFamily="18" charset="0"/>
              </a:rPr>
              <a:t> the lack of</a:t>
            </a:r>
            <a:r>
              <a:rPr lang="ru-RU" sz="3200" b="1">
                <a:latin typeface="Garamond" pitchFamily="18" charset="0"/>
              </a:rPr>
              <a:t> water</a:t>
            </a:r>
            <a:endParaRPr lang="en-US" sz="3200" b="1">
              <a:latin typeface="Garamond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Garamond" pitchFamily="18" charset="0"/>
              </a:rPr>
              <a:t>The rise of sea level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Garamond" pitchFamily="18" charset="0"/>
              </a:rPr>
              <a:t> </a:t>
            </a:r>
            <a:r>
              <a:rPr lang="en-US" sz="3200" b="1">
                <a:latin typeface="Garamond" pitchFamily="18" charset="0"/>
              </a:rPr>
              <a:t>The rise of the temperature </a:t>
            </a:r>
            <a:endParaRPr lang="ru-RU" sz="3200">
              <a:latin typeface="Garamond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3200">
              <a:latin typeface="Garamond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3200">
              <a:latin typeface="Garamond" pitchFamily="18" charset="0"/>
            </a:endParaRPr>
          </a:p>
        </p:txBody>
      </p:sp>
      <p:pic>
        <p:nvPicPr>
          <p:cNvPr id="27654" name="Picture 6" descr="Lake Ch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00" y="2514600"/>
            <a:ext cx="3149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A S I A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352800" y="914400"/>
            <a:ext cx="2514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232150" cy="4457700"/>
          </a:xfrm>
          <a:prstGeom prst="rect">
            <a:avLst/>
          </a:prstGeo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1933575" cy="266700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3400" y="1401763"/>
            <a:ext cx="39624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Garamond" pitchFamily="18" charset="0"/>
              </a:rPr>
              <a:t> Flood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 b="1">
              <a:latin typeface="Garamond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Garamond" pitchFamily="18" charset="0"/>
              </a:rPr>
              <a:t> The </a:t>
            </a:r>
            <a:r>
              <a:rPr lang="ru-RU" sz="3200" b="1">
                <a:latin typeface="Garamond" pitchFamily="18" charset="0"/>
              </a:rPr>
              <a:t>increasing </a:t>
            </a:r>
            <a:r>
              <a:rPr lang="en-US" sz="3200" b="1">
                <a:latin typeface="Garamond" pitchFamily="18" charset="0"/>
              </a:rPr>
              <a:t>of </a:t>
            </a:r>
            <a:r>
              <a:rPr lang="ru-RU" sz="3200" b="1">
                <a:latin typeface="Garamond" pitchFamily="18" charset="0"/>
              </a:rPr>
              <a:t>hunger</a:t>
            </a:r>
            <a:r>
              <a:rPr lang="en-US" sz="3200" b="1">
                <a:latin typeface="Garamond" pitchFamily="18" charset="0"/>
              </a:rPr>
              <a:t> </a:t>
            </a:r>
            <a:r>
              <a:rPr lang="ru-RU" sz="3200" b="1">
                <a:latin typeface="Garamond" pitchFamily="18" charset="0"/>
              </a:rPr>
              <a:t>risk</a:t>
            </a:r>
            <a:endParaRPr lang="en-US" sz="3200" b="1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>
              <a:latin typeface="Garamond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Garamond" pitchFamily="18" charset="0"/>
              </a:rPr>
              <a:t> The rising</a:t>
            </a:r>
            <a:r>
              <a:rPr lang="ru-RU" sz="3200" b="1">
                <a:latin typeface="Garamond" pitchFamily="18" charset="0"/>
              </a:rPr>
              <a:t> </a:t>
            </a:r>
            <a:r>
              <a:rPr lang="en-US" sz="3200" b="1">
                <a:latin typeface="Garamond" pitchFamily="18" charset="0"/>
              </a:rPr>
              <a:t>temperature of water can produce the cholera virus</a:t>
            </a:r>
            <a:endParaRPr lang="ru-RU" sz="3200" b="1">
              <a:latin typeface="Garamond" pitchFamily="18" charset="0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11049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>
                <a:solidFill>
                  <a:schemeClr val="hlink"/>
                </a:solidFill>
              </a:rPr>
              <a:t>AUSTRALIA AND NEW ZEALAND 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1143000" y="1600200"/>
            <a:ext cx="6781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3038475" cy="4191000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343400" y="2209800"/>
            <a:ext cx="36576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Garamond" pitchFamily="18" charset="0"/>
              </a:rPr>
              <a:t> A</a:t>
            </a:r>
            <a:r>
              <a:rPr lang="ru-RU" sz="3200" b="1">
                <a:latin typeface="Garamond" pitchFamily="18" charset="0"/>
              </a:rPr>
              <a:t>n increased risk of storms and flooding</a:t>
            </a:r>
            <a:endParaRPr lang="en-US" sz="3200" b="1"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>
              <a:latin typeface="Garamond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Garamond" pitchFamily="18" charset="0"/>
              </a:rPr>
              <a:t> </a:t>
            </a:r>
            <a:r>
              <a:rPr lang="ru-RU" sz="3200" b="1">
                <a:latin typeface="Garamond" pitchFamily="18" charset="0"/>
              </a:rPr>
              <a:t>Greater warming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1076</Words>
  <Application>Microsoft Office PowerPoint</Application>
  <PresentationFormat>Экран (4:3)</PresentationFormat>
  <Paragraphs>172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Agenda</vt:lpstr>
      <vt:lpstr>The Security Council and Scientists on Climate Change</vt:lpstr>
      <vt:lpstr>The Security Council is holding its first ever debate on climate change</vt:lpstr>
      <vt:lpstr>Scientists about our environment</vt:lpstr>
      <vt:lpstr>M A P P I N G T H E W O R L D</vt:lpstr>
      <vt:lpstr>A F R I C A</vt:lpstr>
      <vt:lpstr>A S I A</vt:lpstr>
      <vt:lpstr>Слайд 9</vt:lpstr>
      <vt:lpstr>Слайд 10</vt:lpstr>
      <vt:lpstr>LATIN AMERICA </vt:lpstr>
      <vt:lpstr>NORTH AMERICA </vt:lpstr>
      <vt:lpstr>ARCTIC AND ANTARCTICA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Юлия Владимировна</cp:lastModifiedBy>
  <cp:revision>16</cp:revision>
  <dcterms:created xsi:type="dcterms:W3CDTF">2007-04-18T13:50:00Z</dcterms:created>
  <dcterms:modified xsi:type="dcterms:W3CDTF">2011-04-19T03:44:41Z</dcterms:modified>
</cp:coreProperties>
</file>