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4825" cy="9748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BE0849"/>
    <a:srgbClr val="009900"/>
    <a:srgbClr val="D60093"/>
    <a:srgbClr val="993300"/>
    <a:srgbClr val="13131B"/>
    <a:srgbClr val="0066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920" autoAdjust="0"/>
    <p:restoredTop sz="91556" autoAdjust="0"/>
  </p:normalViewPr>
  <p:slideViewPr>
    <p:cSldViewPr>
      <p:cViewPr>
        <p:scale>
          <a:sx n="73" d="100"/>
          <a:sy n="73" d="100"/>
        </p:scale>
        <p:origin x="-121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61475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46C9D7-7EF3-4950-913C-36738CDF815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1838"/>
            <a:ext cx="4872037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30738"/>
            <a:ext cx="5026025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61475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6E8555-E747-4483-A7B4-E58DE54402E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02483-F7F7-4B17-90B7-6A1308C7DC13}" type="slidenum">
              <a:rPr lang="ru-RU"/>
              <a:pPr/>
              <a:t>1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/>
          </a:p>
        </p:txBody>
      </p:sp>
      <p:sp>
        <p:nvSpPr>
          <p:cNvPr id="93187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grpSp>
        <p:nvGrpSpPr>
          <p:cNvPr id="9318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9319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19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319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27EFB5B0-4C15-4E58-BB37-C8A3F6B026E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BD034-DE57-4E13-94A0-D5BA368118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B52DE-722C-482A-95D9-33A0B0339E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2362200"/>
            <a:ext cx="8001000" cy="3733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3899C58-A67F-49D0-B06A-5238847F4A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7918D-FDD1-48CD-AF06-E0200CC143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9F5FD-D66E-40E0-910F-0A245C0A24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40CB2-88AF-424F-B546-607981B2DE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65AF-3D2D-4BEA-824A-8596A8B13F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0D842-B84E-4630-867E-7A89481358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5A5E0-C4E7-45F2-AEF3-89692F82B8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86617-F77C-40A8-A0F7-6B80454BB0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05DEC-613C-4653-B1FF-D890DCFBA9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921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1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21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8A79EB50-68B7-4B5C-8865-C8658BF93DB8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92171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92172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73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6000">
                <a:solidFill>
                  <a:srgbClr val="0033CC"/>
                </a:solidFill>
              </a:rPr>
              <a:t>Numerals</a:t>
            </a:r>
            <a:endParaRPr lang="ru-RU" sz="6000">
              <a:solidFill>
                <a:srgbClr val="0033CC"/>
              </a:solidFill>
            </a:endParaRPr>
          </a:p>
        </p:txBody>
      </p:sp>
      <p:pic>
        <p:nvPicPr>
          <p:cNvPr id="25604" name="Picture 4" descr="BS0058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57200"/>
            <a:ext cx="3352800" cy="2824163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4400">
                <a:latin typeface="Lucida Handwriting" pitchFamily="66" charset="0"/>
              </a:rPr>
              <a:t>1. </a:t>
            </a:r>
            <a:r>
              <a:rPr lang="ru-RU" sz="5400">
                <a:latin typeface="Century Gothic" pitchFamily="34" charset="0"/>
              </a:rPr>
              <a:t>Подлежащее.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5400"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000" i="1">
                <a:solidFill>
                  <a:srgbClr val="006600"/>
                </a:solidFill>
              </a:rPr>
              <a:t>Put the books in order. </a:t>
            </a:r>
            <a:r>
              <a:rPr lang="en-US" sz="4000" i="1" u="sng">
                <a:solidFill>
                  <a:srgbClr val="006600"/>
                </a:solidFill>
              </a:rPr>
              <a:t>Two </a:t>
            </a:r>
            <a:r>
              <a:rPr lang="en-US" sz="4000" i="1">
                <a:solidFill>
                  <a:srgbClr val="006600"/>
                </a:solidFill>
              </a:rPr>
              <a:t>are lying on the table, and </a:t>
            </a:r>
            <a:r>
              <a:rPr lang="en-US" sz="4000" i="1" u="sng">
                <a:solidFill>
                  <a:srgbClr val="006600"/>
                </a:solidFill>
              </a:rPr>
              <a:t>four</a:t>
            </a:r>
            <a:r>
              <a:rPr lang="en-US" sz="4000" i="1">
                <a:solidFill>
                  <a:srgbClr val="006600"/>
                </a:solidFill>
              </a:rPr>
              <a:t> are under it.</a:t>
            </a:r>
            <a:endParaRPr lang="ru-RU" sz="4000" i="1">
              <a:solidFill>
                <a:srgbClr val="006600"/>
              </a:solidFill>
            </a:endParaRPr>
          </a:p>
        </p:txBody>
      </p:sp>
      <p:pic>
        <p:nvPicPr>
          <p:cNvPr id="43012" name="Picture 4" descr="BS0055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28600"/>
            <a:ext cx="4291013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sz="4400"/>
              <a:t>2.</a:t>
            </a:r>
            <a:r>
              <a:rPr lang="ru-RU" sz="4400"/>
              <a:t> </a:t>
            </a:r>
            <a:r>
              <a:rPr lang="ru-RU" sz="4400">
                <a:latin typeface="Century Gothic" pitchFamily="34" charset="0"/>
              </a:rPr>
              <a:t>Дополнение</a:t>
            </a:r>
            <a:r>
              <a:rPr lang="ru-RU" sz="5400">
                <a:latin typeface="Century Gothic" pitchFamily="34" charset="0"/>
              </a:rPr>
              <a:t>. </a:t>
            </a:r>
            <a:endParaRPr lang="en-US" sz="5400"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en-US"/>
              <a:t> </a:t>
            </a:r>
            <a:r>
              <a:rPr lang="en-US" sz="4000"/>
              <a:t>- </a:t>
            </a:r>
            <a:r>
              <a:rPr lang="en-US" sz="4000" i="1">
                <a:solidFill>
                  <a:srgbClr val="010000"/>
                </a:solidFill>
              </a:rPr>
              <a:t>How many stories must I read? </a:t>
            </a:r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010000"/>
                </a:solidFill>
              </a:rPr>
              <a:t> -  Read </a:t>
            </a:r>
            <a:r>
              <a:rPr lang="en-US" sz="4000" i="1" u="sng">
                <a:solidFill>
                  <a:srgbClr val="010000"/>
                </a:solidFill>
              </a:rPr>
              <a:t>five.</a:t>
            </a:r>
            <a:endParaRPr lang="ru-RU" sz="4000" i="1" u="sng">
              <a:solidFill>
                <a:srgbClr val="01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sz="4400"/>
              <a:t>3. </a:t>
            </a:r>
            <a:r>
              <a:rPr lang="ru-RU" sz="4400">
                <a:latin typeface="Century Gothic" pitchFamily="34" charset="0"/>
              </a:rPr>
              <a:t>Именная часть составного сказуемого.</a:t>
            </a:r>
          </a:p>
          <a:p>
            <a:pPr>
              <a:buFont typeface="Wingdings" pitchFamily="2" charset="2"/>
              <a:buNone/>
            </a:pPr>
            <a:endParaRPr lang="ru-RU" sz="4400"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010000"/>
                </a:solidFill>
              </a:rPr>
              <a:t>They are </a:t>
            </a:r>
            <a:r>
              <a:rPr lang="en-US" sz="4000" i="1" u="sng">
                <a:solidFill>
                  <a:srgbClr val="010000"/>
                </a:solidFill>
              </a:rPr>
              <a:t>six.</a:t>
            </a:r>
            <a:r>
              <a:rPr lang="en-US" sz="4000" i="1">
                <a:solidFill>
                  <a:srgbClr val="010000"/>
                </a:solidFill>
              </a:rPr>
              <a:t> We are </a:t>
            </a:r>
            <a:r>
              <a:rPr lang="en-US" sz="4000" i="1" u="sng">
                <a:solidFill>
                  <a:srgbClr val="010000"/>
                </a:solidFill>
              </a:rPr>
              <a:t>two</a:t>
            </a:r>
            <a:r>
              <a:rPr lang="en-US" sz="4000" u="sng">
                <a:solidFill>
                  <a:srgbClr val="010000"/>
                </a:solidFill>
              </a:rPr>
              <a:t>.</a:t>
            </a:r>
            <a:endParaRPr lang="ru-RU" sz="4000" u="sng">
              <a:solidFill>
                <a:srgbClr val="010000"/>
              </a:solidFill>
            </a:endParaRPr>
          </a:p>
          <a:p>
            <a:pPr>
              <a:buFont typeface="Wingdings" pitchFamily="2" charset="2"/>
              <a:buNone/>
            </a:pPr>
            <a:endParaRPr lang="ru-RU" sz="4000">
              <a:solidFill>
                <a:srgbClr val="01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  <a:endParaRPr lang="ru-RU"/>
          </a:p>
          <a:p>
            <a:r>
              <a:rPr lang="en-US" sz="4400">
                <a:latin typeface="Century Gothic" pitchFamily="34" charset="0"/>
              </a:rPr>
              <a:t>4.</a:t>
            </a:r>
            <a:r>
              <a:rPr lang="ru-RU" sz="4400">
                <a:latin typeface="Century Gothic" pitchFamily="34" charset="0"/>
              </a:rPr>
              <a:t> Определение.</a:t>
            </a:r>
            <a:endParaRPr lang="en-US" sz="4400"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endParaRPr lang="en-US" sz="4400"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010000"/>
                </a:solidFill>
              </a:rPr>
              <a:t>I have seen </a:t>
            </a:r>
            <a:r>
              <a:rPr lang="en-US" sz="4000" i="1" u="sng">
                <a:solidFill>
                  <a:srgbClr val="010000"/>
                </a:solidFill>
              </a:rPr>
              <a:t>three</a:t>
            </a:r>
            <a:r>
              <a:rPr lang="en-US" sz="4000" i="1">
                <a:solidFill>
                  <a:srgbClr val="010000"/>
                </a:solidFill>
              </a:rPr>
              <a:t> scientific films.</a:t>
            </a:r>
          </a:p>
          <a:p>
            <a:pPr>
              <a:buFont typeface="Wingdings" pitchFamily="2" charset="2"/>
              <a:buNone/>
            </a:pPr>
            <a:r>
              <a:rPr lang="en-US" sz="4000" i="1" u="sng">
                <a:solidFill>
                  <a:srgbClr val="010000"/>
                </a:solidFill>
              </a:rPr>
              <a:t>Five </a:t>
            </a:r>
            <a:r>
              <a:rPr lang="en-US" sz="4000" i="1">
                <a:solidFill>
                  <a:srgbClr val="010000"/>
                </a:solidFill>
              </a:rPr>
              <a:t>birds sat on the tree.</a:t>
            </a:r>
            <a:endParaRPr lang="ru-RU" sz="4000" i="1">
              <a:solidFill>
                <a:srgbClr val="010000"/>
              </a:solidFill>
            </a:endParaRPr>
          </a:p>
        </p:txBody>
      </p:sp>
      <p:pic>
        <p:nvPicPr>
          <p:cNvPr id="46084" name="Picture 4" descr="AN0209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19075"/>
            <a:ext cx="2362200" cy="1700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9925"/>
            <a:ext cx="6248400" cy="1920875"/>
          </a:xfrm>
        </p:spPr>
        <p:txBody>
          <a:bodyPr/>
          <a:lstStyle/>
          <a:p>
            <a:r>
              <a:rPr lang="ru-RU" sz="6600">
                <a:latin typeface="Times New Roman" pitchFamily="18" charset="0"/>
              </a:rPr>
              <a:t>Порядковые числительные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>
                <a:solidFill>
                  <a:srgbClr val="28B115"/>
                </a:solidFill>
                <a:latin typeface="Lucida Handwriting" pitchFamily="66" charset="0"/>
              </a:rPr>
              <a:t>Ordinal numbers</a:t>
            </a:r>
            <a:endParaRPr lang="ru-RU" sz="5400">
              <a:solidFill>
                <a:srgbClr val="28B115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build="p" autoUpdateAnimBg="0"/>
      <p:bldP spid="4710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381000"/>
            <a:ext cx="7467600" cy="2286000"/>
          </a:xfrm>
        </p:spPr>
        <p:txBody>
          <a:bodyPr/>
          <a:lstStyle/>
          <a:p>
            <a:r>
              <a:rPr lang="ru-RU" sz="2800">
                <a:solidFill>
                  <a:srgbClr val="0033CC"/>
                </a:solidFill>
                <a:latin typeface="Verdana" pitchFamily="34" charset="0"/>
              </a:rPr>
              <a:t>Почти все порядковые числительные образуются при помощи суффикса</a:t>
            </a:r>
            <a:r>
              <a:rPr lang="ru-RU" sz="2000"/>
              <a:t> </a:t>
            </a:r>
            <a:r>
              <a:rPr lang="en-US"/>
              <a:t>  th      </a:t>
            </a: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latin typeface="Lucida Sans Unicode" pitchFamily="34" charset="0"/>
              </a:rPr>
              <a:t>4-й – </a:t>
            </a: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forth</a:t>
            </a:r>
            <a:endParaRPr lang="ru-RU">
              <a:solidFill>
                <a:srgbClr val="BE0849"/>
              </a:solidFill>
              <a:latin typeface="Lucida Sans Unicode" pitchFamily="34" charset="0"/>
            </a:endParaRPr>
          </a:p>
          <a:p>
            <a:r>
              <a:rPr lang="ru-RU">
                <a:latin typeface="Lucida Sans Unicode" pitchFamily="34" charset="0"/>
              </a:rPr>
              <a:t>9-й –</a:t>
            </a:r>
            <a:r>
              <a:rPr lang="en-US">
                <a:latin typeface="Lucida Sans Unicode" pitchFamily="34" charset="0"/>
              </a:rPr>
              <a:t> </a:t>
            </a: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ninth</a:t>
            </a:r>
            <a:endParaRPr lang="ru-RU">
              <a:solidFill>
                <a:srgbClr val="BE0849"/>
              </a:solidFill>
              <a:latin typeface="Lucida Sans Unicode" pitchFamily="34" charset="0"/>
            </a:endParaRPr>
          </a:p>
          <a:p>
            <a:r>
              <a:rPr lang="ru-RU">
                <a:latin typeface="Lucida Sans Unicode" pitchFamily="34" charset="0"/>
              </a:rPr>
              <a:t>11-й –</a:t>
            </a:r>
            <a:r>
              <a:rPr lang="en-US">
                <a:latin typeface="Lucida Sans Unicode" pitchFamily="34" charset="0"/>
              </a:rPr>
              <a:t> </a:t>
            </a: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eleventh</a:t>
            </a:r>
            <a:endParaRPr lang="ru-RU">
              <a:solidFill>
                <a:srgbClr val="BE0849"/>
              </a:solidFill>
              <a:latin typeface="Lucida Sans Unicode" pitchFamily="34" charset="0"/>
            </a:endParaRPr>
          </a:p>
          <a:p>
            <a:r>
              <a:rPr lang="ru-RU">
                <a:latin typeface="Lucida Sans Unicode" pitchFamily="34" charset="0"/>
              </a:rPr>
              <a:t>25-й –</a:t>
            </a:r>
            <a:r>
              <a:rPr lang="en-US">
                <a:latin typeface="Lucida Sans Unicode" pitchFamily="34" charset="0"/>
              </a:rPr>
              <a:t> </a:t>
            </a: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twenty-fifth</a:t>
            </a:r>
            <a:endParaRPr lang="ru-RU">
              <a:solidFill>
                <a:srgbClr val="BE0849"/>
              </a:solidFill>
              <a:latin typeface="Lucida Sans Unicode" pitchFamily="34" charset="0"/>
            </a:endParaRPr>
          </a:p>
          <a:p>
            <a:r>
              <a:rPr lang="ru-RU">
                <a:latin typeface="Lucida Sans Unicode" pitchFamily="34" charset="0"/>
              </a:rPr>
              <a:t>100-й –</a:t>
            </a:r>
            <a:r>
              <a:rPr lang="en-US">
                <a:latin typeface="Lucida Sans Unicode" pitchFamily="34" charset="0"/>
              </a:rPr>
              <a:t> </a:t>
            </a: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one hundredth</a:t>
            </a:r>
            <a:endParaRPr lang="ru-RU">
              <a:solidFill>
                <a:srgbClr val="BE0849"/>
              </a:solidFill>
              <a:latin typeface="Lucida Sans Unicode" pitchFamily="34" charset="0"/>
            </a:endParaRPr>
          </a:p>
          <a:p>
            <a:r>
              <a:rPr lang="ru-RU">
                <a:latin typeface="Lucida Sans Unicode" pitchFamily="34" charset="0"/>
              </a:rPr>
              <a:t>178-й –</a:t>
            </a:r>
            <a:r>
              <a:rPr lang="en-US">
                <a:latin typeface="Lucida Sans Unicode" pitchFamily="34" charset="0"/>
              </a:rPr>
              <a:t> </a:t>
            </a: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one hundred and 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BE0849"/>
                </a:solidFill>
                <a:latin typeface="Lucida Sans Unicode" pitchFamily="34" charset="0"/>
              </a:rPr>
              <a:t>                     seventy- eighth</a:t>
            </a:r>
            <a:r>
              <a:rPr lang="en-US" sz="2400"/>
              <a:t> </a:t>
            </a:r>
            <a:endParaRPr lang="ru-RU" sz="2400"/>
          </a:p>
        </p:txBody>
      </p:sp>
      <p:pic>
        <p:nvPicPr>
          <p:cNvPr id="48132" name="Picture 4" descr="BD0001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438400"/>
            <a:ext cx="1330325" cy="375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/>
      <p:bldP spid="4813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</a:t>
            </a:r>
            <a:r>
              <a:rPr lang="en-US" sz="3600">
                <a:latin typeface="Lucida Sans Unicode" pitchFamily="34" charset="0"/>
              </a:rPr>
              <a:t>But: </a:t>
            </a:r>
            <a:r>
              <a:rPr lang="ru-RU" sz="3600">
                <a:latin typeface="Lucida Sans Unicode" pitchFamily="34" charset="0"/>
              </a:rPr>
              <a:t>1-й - </a:t>
            </a:r>
            <a:r>
              <a:rPr lang="en-US" sz="3600">
                <a:latin typeface="Lucida Sans Unicode" pitchFamily="34" charset="0"/>
              </a:rPr>
              <a:t> </a:t>
            </a:r>
            <a:r>
              <a:rPr lang="en-US" sz="3600">
                <a:solidFill>
                  <a:srgbClr val="3B10B6"/>
                </a:solidFill>
                <a:latin typeface="Lucida Sans Unicode" pitchFamily="34" charset="0"/>
              </a:rPr>
              <a:t>the first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>
                <a:latin typeface="Lucida Sans Unicode" pitchFamily="34" charset="0"/>
              </a:rPr>
              <a:t>        2</a:t>
            </a:r>
            <a:r>
              <a:rPr lang="ru-RU" sz="3600">
                <a:latin typeface="Lucida Sans Unicode" pitchFamily="34" charset="0"/>
              </a:rPr>
              <a:t>-й - </a:t>
            </a:r>
            <a:r>
              <a:rPr lang="en-US" sz="3600">
                <a:latin typeface="Lucida Sans Unicode" pitchFamily="34" charset="0"/>
              </a:rPr>
              <a:t> </a:t>
            </a:r>
            <a:r>
              <a:rPr lang="en-US" sz="3600">
                <a:solidFill>
                  <a:srgbClr val="3B10B6"/>
                </a:solidFill>
                <a:latin typeface="Lucida Sans Unicode" pitchFamily="34" charset="0"/>
              </a:rPr>
              <a:t>the second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>
                <a:latin typeface="Lucida Sans Unicode" pitchFamily="34" charset="0"/>
              </a:rPr>
              <a:t>        3</a:t>
            </a:r>
            <a:r>
              <a:rPr lang="ru-RU" sz="3600">
                <a:latin typeface="Lucida Sans Unicode" pitchFamily="34" charset="0"/>
              </a:rPr>
              <a:t>-й - </a:t>
            </a:r>
            <a:r>
              <a:rPr lang="en-US" sz="3600">
                <a:latin typeface="Lucida Sans Unicode" pitchFamily="34" charset="0"/>
              </a:rPr>
              <a:t> </a:t>
            </a:r>
            <a:r>
              <a:rPr lang="en-US" sz="3600">
                <a:solidFill>
                  <a:srgbClr val="3B10B6"/>
                </a:solidFill>
                <a:latin typeface="Lucida Sans Unicode" pitchFamily="34" charset="0"/>
              </a:rPr>
              <a:t>the third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>
                <a:solidFill>
                  <a:schemeClr val="tx2"/>
                </a:solidFill>
              </a:rPr>
              <a:t>Порядковые числительные употребляются с определенным артиклем</a:t>
            </a:r>
            <a:r>
              <a:rPr lang="en-US" sz="4000"/>
              <a:t> </a:t>
            </a:r>
            <a:r>
              <a:rPr lang="ru-RU" sz="4000">
                <a:solidFill>
                  <a:srgbClr val="D60093"/>
                </a:solidFill>
              </a:rPr>
              <a:t>«</a:t>
            </a:r>
            <a:r>
              <a:rPr lang="en-US" sz="4000" b="1">
                <a:solidFill>
                  <a:srgbClr val="D60093"/>
                </a:solidFill>
              </a:rPr>
              <a:t>the</a:t>
            </a:r>
            <a:r>
              <a:rPr lang="ru-RU" sz="4000" b="1">
                <a:solidFill>
                  <a:srgbClr val="D60093"/>
                </a:solidFill>
              </a:rPr>
              <a:t>»</a:t>
            </a:r>
            <a:r>
              <a:rPr lang="en-US" sz="4000" b="1">
                <a:solidFill>
                  <a:srgbClr val="BE0849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</a:t>
            </a:r>
            <a:endParaRPr lang="ru-RU" sz="2400"/>
          </a:p>
        </p:txBody>
      </p:sp>
      <p:pic>
        <p:nvPicPr>
          <p:cNvPr id="49156" name="Picture 4" descr="SY0126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900" y="228600"/>
            <a:ext cx="18161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875"/>
            <a:ext cx="7467600" cy="1736725"/>
          </a:xfrm>
        </p:spPr>
        <p:txBody>
          <a:bodyPr/>
          <a:lstStyle/>
          <a:p>
            <a:r>
              <a:rPr lang="ru-RU" sz="4800">
                <a:solidFill>
                  <a:srgbClr val="660033"/>
                </a:solidFill>
                <a:latin typeface="Century Gothic" pitchFamily="34" charset="0"/>
              </a:rPr>
              <a:t>Функции порядковых числительных</a:t>
            </a:r>
          </a:p>
        </p:txBody>
      </p:sp>
      <p:pic>
        <p:nvPicPr>
          <p:cNvPr id="50179" name="Picture 3" descr="BD0002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3006725"/>
            <a:ext cx="3251200" cy="3186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400">
                <a:solidFill>
                  <a:srgbClr val="000066"/>
                </a:solidFill>
                <a:latin typeface="Bookman Old Style" pitchFamily="18" charset="0"/>
              </a:rPr>
              <a:t>1. Определение</a:t>
            </a:r>
            <a:r>
              <a:rPr lang="ru-RU" sz="3600">
                <a:latin typeface="Copperplate Gothic Light" pitchFamily="34" charset="0"/>
              </a:rPr>
              <a:t>.</a:t>
            </a:r>
            <a:endParaRPr lang="en-US" sz="3600">
              <a:latin typeface="Copperplate Gothic Light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BE0849"/>
                </a:solidFill>
              </a:rPr>
              <a:t>This is my </a:t>
            </a:r>
            <a:r>
              <a:rPr lang="en-US" sz="4000" i="1" u="sng">
                <a:solidFill>
                  <a:srgbClr val="BE0849"/>
                </a:solidFill>
              </a:rPr>
              <a:t>second</a:t>
            </a:r>
            <a:r>
              <a:rPr lang="en-US" sz="4000" i="1">
                <a:solidFill>
                  <a:srgbClr val="BE0849"/>
                </a:solidFill>
              </a:rPr>
              <a:t> year in school.</a:t>
            </a:r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BE0849"/>
                </a:solidFill>
              </a:rPr>
              <a:t>Take the </a:t>
            </a:r>
            <a:r>
              <a:rPr lang="en-US" sz="4000" i="1" u="sng">
                <a:solidFill>
                  <a:srgbClr val="BE0849"/>
                </a:solidFill>
              </a:rPr>
              <a:t>seventh</a:t>
            </a:r>
            <a:r>
              <a:rPr lang="en-US" sz="4000" i="1">
                <a:solidFill>
                  <a:srgbClr val="BE0849"/>
                </a:solidFill>
              </a:rPr>
              <a:t> lesson</a:t>
            </a:r>
            <a:r>
              <a:rPr lang="en-US" sz="4000" i="1">
                <a:solidFill>
                  <a:schemeClr val="tx2"/>
                </a:solidFill>
              </a:rPr>
              <a:t>.</a:t>
            </a:r>
            <a:endParaRPr lang="ru-RU" sz="4000" i="1">
              <a:solidFill>
                <a:schemeClr val="tx2"/>
              </a:solidFill>
            </a:endParaRPr>
          </a:p>
        </p:txBody>
      </p:sp>
      <p:pic>
        <p:nvPicPr>
          <p:cNvPr id="51204" name="Picture 4" descr="PE032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27525"/>
            <a:ext cx="2743200" cy="247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400">
                <a:solidFill>
                  <a:srgbClr val="000066"/>
                </a:solidFill>
                <a:latin typeface="Bookman Old Style" pitchFamily="18" charset="0"/>
              </a:rPr>
              <a:t>2. Именная часть составного сказуемого.</a:t>
            </a:r>
            <a:endParaRPr lang="en-US" sz="4400">
              <a:solidFill>
                <a:srgbClr val="000066"/>
              </a:solidFill>
              <a:latin typeface="Bookman Old Style" pitchFamily="18" charset="0"/>
            </a:endParaRPr>
          </a:p>
          <a:p>
            <a:endParaRPr lang="en-US" sz="4400">
              <a:solidFill>
                <a:srgbClr val="000066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BE0849"/>
                </a:solidFill>
              </a:rPr>
              <a:t>She was the </a:t>
            </a:r>
            <a:r>
              <a:rPr lang="en-US" sz="4000" i="1" u="sng">
                <a:solidFill>
                  <a:srgbClr val="BE0849"/>
                </a:solidFill>
              </a:rPr>
              <a:t>first</a:t>
            </a:r>
            <a:r>
              <a:rPr lang="en-US" sz="4000" i="1">
                <a:solidFill>
                  <a:srgbClr val="BE0849"/>
                </a:solidFill>
              </a:rPr>
              <a:t> to tell me the truth.</a:t>
            </a:r>
            <a:endParaRPr lang="ru-RU" sz="4000" i="1">
              <a:solidFill>
                <a:srgbClr val="BE08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/>
              <a:t>Имя числительное</a:t>
            </a:r>
            <a:r>
              <a:rPr lang="ru-RU"/>
              <a:t> </a:t>
            </a:r>
          </a:p>
        </p:txBody>
      </p:sp>
      <p:pic>
        <p:nvPicPr>
          <p:cNvPr id="94212" name="Picture 4" descr="BD0679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895600"/>
            <a:ext cx="3048000" cy="201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sz="4400">
                <a:solidFill>
                  <a:srgbClr val="000066"/>
                </a:solidFill>
                <a:latin typeface="Bookman Old Style" pitchFamily="18" charset="0"/>
              </a:rPr>
              <a:t>3. Подлежащее</a:t>
            </a:r>
            <a:r>
              <a:rPr lang="ru-RU" sz="4400">
                <a:latin typeface="Bookman Old Style" pitchFamily="18" charset="0"/>
              </a:rPr>
              <a:t>. </a:t>
            </a:r>
            <a:endParaRPr lang="en-US" sz="4400"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endParaRPr lang="en-US" sz="4400">
              <a:latin typeface="Bookman Old Style" pitchFamily="18" charset="0"/>
            </a:endParaRP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BE0849"/>
                </a:solidFill>
              </a:rPr>
              <a:t>Two men were there. The </a:t>
            </a:r>
            <a:r>
              <a:rPr lang="en-US" sz="4000" i="1" u="sng">
                <a:solidFill>
                  <a:srgbClr val="BE0849"/>
                </a:solidFill>
              </a:rPr>
              <a:t>first</a:t>
            </a:r>
            <a:r>
              <a:rPr lang="en-US" sz="4000" i="1">
                <a:solidFill>
                  <a:srgbClr val="BE0849"/>
                </a:solidFill>
              </a:rPr>
              <a:t> was my friend.</a:t>
            </a:r>
            <a:endParaRPr lang="ru-RU" sz="4000" i="1">
              <a:solidFill>
                <a:srgbClr val="BE08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sz="4400">
                <a:solidFill>
                  <a:srgbClr val="000066"/>
                </a:solidFill>
                <a:latin typeface="Bookman Old Style" pitchFamily="18" charset="0"/>
              </a:rPr>
              <a:t>4.Дополнение.</a:t>
            </a:r>
            <a:endParaRPr lang="en-US" sz="4400">
              <a:solidFill>
                <a:srgbClr val="000066"/>
              </a:solidFill>
              <a:latin typeface="Bookman Old Style" pitchFamily="18" charset="0"/>
            </a:endParaRPr>
          </a:p>
          <a:p>
            <a:endParaRPr lang="en-US" sz="3200"/>
          </a:p>
          <a:p>
            <a:pPr>
              <a:buFont typeface="Wingdings" pitchFamily="2" charset="2"/>
              <a:buNone/>
            </a:pPr>
            <a:r>
              <a:rPr lang="en-US" sz="4000" i="1">
                <a:solidFill>
                  <a:srgbClr val="BE0849"/>
                </a:solidFill>
              </a:rPr>
              <a:t>Of the two chapters I read I liked the </a:t>
            </a:r>
            <a:r>
              <a:rPr lang="en-US" sz="4000" i="1" u="sng">
                <a:solidFill>
                  <a:srgbClr val="BE0849"/>
                </a:solidFill>
              </a:rPr>
              <a:t>second</a:t>
            </a:r>
            <a:r>
              <a:rPr lang="en-US" sz="4000" i="1">
                <a:solidFill>
                  <a:srgbClr val="BE0849"/>
                </a:solidFill>
              </a:rPr>
              <a:t> better</a:t>
            </a:r>
            <a:r>
              <a:rPr lang="en-US" sz="4000" i="1"/>
              <a:t>.</a:t>
            </a:r>
            <a:endParaRPr lang="ru-RU" sz="4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028700"/>
            <a:ext cx="8001000" cy="876300"/>
          </a:xfrm>
        </p:spPr>
        <p:txBody>
          <a:bodyPr/>
          <a:lstStyle/>
          <a:p>
            <a:r>
              <a:rPr lang="ru-RU" sz="6000">
                <a:solidFill>
                  <a:srgbClr val="006666"/>
                </a:solidFill>
                <a:latin typeface="Bookman Old Style" pitchFamily="18" charset="0"/>
              </a:rPr>
              <a:t>Чтение дат</a:t>
            </a:r>
            <a:r>
              <a:rPr lang="ru-RU"/>
              <a:t> </a:t>
            </a:r>
          </a:p>
        </p:txBody>
      </p:sp>
      <p:pic>
        <p:nvPicPr>
          <p:cNvPr id="55299" name="Picture 3" descr="PE019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895600"/>
            <a:ext cx="4133850" cy="3468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>
                <a:solidFill>
                  <a:srgbClr val="660033"/>
                </a:solidFill>
              </a:rPr>
              <a:t>793 </a:t>
            </a:r>
            <a:r>
              <a:rPr lang="ru-RU" sz="3200">
                <a:solidFill>
                  <a:srgbClr val="3B10B6"/>
                </a:solidFill>
              </a:rPr>
              <a:t>–</a:t>
            </a:r>
            <a:r>
              <a:rPr lang="en-US" sz="3200">
                <a:solidFill>
                  <a:srgbClr val="3B10B6"/>
                </a:solidFill>
              </a:rPr>
              <a:t> </a:t>
            </a:r>
            <a:r>
              <a:rPr lang="en-US" sz="3200">
                <a:solidFill>
                  <a:srgbClr val="3B10B6"/>
                </a:solidFill>
                <a:latin typeface="Verdana" pitchFamily="34" charset="0"/>
              </a:rPr>
              <a:t>seven ninety-three</a:t>
            </a:r>
            <a:endParaRPr lang="ru-RU" sz="3200">
              <a:solidFill>
                <a:srgbClr val="3B10B6"/>
              </a:solidFill>
              <a:latin typeface="Verdana" pitchFamily="34" charset="0"/>
            </a:endParaRPr>
          </a:p>
          <a:p>
            <a:r>
              <a:rPr lang="ru-RU" sz="3200">
                <a:solidFill>
                  <a:srgbClr val="660033"/>
                </a:solidFill>
              </a:rPr>
              <a:t>1504</a:t>
            </a:r>
            <a:r>
              <a:rPr lang="ru-RU" sz="3200">
                <a:solidFill>
                  <a:srgbClr val="3B10B6"/>
                </a:solidFill>
              </a:rPr>
              <a:t> –</a:t>
            </a:r>
            <a:r>
              <a:rPr lang="en-US" sz="3200">
                <a:solidFill>
                  <a:srgbClr val="3B10B6"/>
                </a:solidFill>
              </a:rPr>
              <a:t> </a:t>
            </a:r>
            <a:r>
              <a:rPr lang="en-US" sz="3200">
                <a:solidFill>
                  <a:srgbClr val="3B10B6"/>
                </a:solidFill>
                <a:latin typeface="Verdana" pitchFamily="34" charset="0"/>
              </a:rPr>
              <a:t>fifteen o four</a:t>
            </a:r>
            <a:endParaRPr lang="ru-RU" sz="3200">
              <a:solidFill>
                <a:srgbClr val="3B10B6"/>
              </a:solidFill>
              <a:latin typeface="Verdana" pitchFamily="34" charset="0"/>
            </a:endParaRPr>
          </a:p>
          <a:p>
            <a:r>
              <a:rPr lang="ru-RU" sz="3200">
                <a:solidFill>
                  <a:srgbClr val="660033"/>
                </a:solidFill>
              </a:rPr>
              <a:t>1956</a:t>
            </a:r>
            <a:r>
              <a:rPr lang="ru-RU" sz="3200">
                <a:solidFill>
                  <a:srgbClr val="3B10B6"/>
                </a:solidFill>
              </a:rPr>
              <a:t> –</a:t>
            </a:r>
            <a:r>
              <a:rPr lang="en-US" sz="3200">
                <a:solidFill>
                  <a:srgbClr val="3B10B6"/>
                </a:solidFill>
              </a:rPr>
              <a:t> </a:t>
            </a:r>
            <a:r>
              <a:rPr lang="en-US" sz="3200">
                <a:solidFill>
                  <a:srgbClr val="3B10B6"/>
                </a:solidFill>
                <a:latin typeface="Verdana" pitchFamily="34" charset="0"/>
              </a:rPr>
              <a:t>nineteen fifty-six</a:t>
            </a:r>
            <a:endParaRPr lang="ru-RU" sz="3200">
              <a:solidFill>
                <a:srgbClr val="3B10B6"/>
              </a:solidFill>
              <a:latin typeface="Verdana" pitchFamily="34" charset="0"/>
            </a:endParaRPr>
          </a:p>
          <a:p>
            <a:r>
              <a:rPr lang="ru-RU" sz="3200">
                <a:solidFill>
                  <a:srgbClr val="660033"/>
                </a:solidFill>
              </a:rPr>
              <a:t>2000 </a:t>
            </a:r>
            <a:r>
              <a:rPr lang="ru-RU" sz="3200">
                <a:solidFill>
                  <a:srgbClr val="3B10B6"/>
                </a:solidFill>
              </a:rPr>
              <a:t>–</a:t>
            </a:r>
            <a:r>
              <a:rPr lang="en-US" sz="3200">
                <a:solidFill>
                  <a:srgbClr val="3B10B6"/>
                </a:solidFill>
              </a:rPr>
              <a:t> </a:t>
            </a:r>
            <a:r>
              <a:rPr lang="en-US" sz="3200">
                <a:solidFill>
                  <a:srgbClr val="3B10B6"/>
                </a:solidFill>
                <a:latin typeface="Verdana" pitchFamily="34" charset="0"/>
              </a:rPr>
              <a:t>two thousand</a:t>
            </a:r>
            <a:endParaRPr lang="ru-RU" sz="3200">
              <a:solidFill>
                <a:srgbClr val="3B10B6"/>
              </a:solidFill>
              <a:latin typeface="Verdana" pitchFamily="34" charset="0"/>
            </a:endParaRPr>
          </a:p>
          <a:p>
            <a:r>
              <a:rPr lang="ru-RU" sz="3200">
                <a:solidFill>
                  <a:srgbClr val="660033"/>
                </a:solidFill>
              </a:rPr>
              <a:t>2007 </a:t>
            </a:r>
            <a:r>
              <a:rPr lang="ru-RU" sz="3200">
                <a:solidFill>
                  <a:srgbClr val="3B10B6"/>
                </a:solidFill>
              </a:rPr>
              <a:t>–</a:t>
            </a:r>
            <a:r>
              <a:rPr lang="en-US" sz="3200">
                <a:solidFill>
                  <a:srgbClr val="3B10B6"/>
                </a:solidFill>
              </a:rPr>
              <a:t> </a:t>
            </a:r>
            <a:r>
              <a:rPr lang="en-US" sz="3200">
                <a:solidFill>
                  <a:srgbClr val="3B10B6"/>
                </a:solidFill>
                <a:latin typeface="Verdana" pitchFamily="34" charset="0"/>
              </a:rPr>
              <a:t>two thousand and seven</a:t>
            </a:r>
            <a:endParaRPr lang="ru-RU" sz="3200">
              <a:solidFill>
                <a:srgbClr val="3B10B6"/>
              </a:solidFill>
              <a:latin typeface="Verdana" pitchFamily="34" charset="0"/>
            </a:endParaRPr>
          </a:p>
          <a:p>
            <a:r>
              <a:rPr lang="ru-RU" sz="3200">
                <a:solidFill>
                  <a:srgbClr val="660033"/>
                </a:solidFill>
              </a:rPr>
              <a:t>2100</a:t>
            </a:r>
            <a:r>
              <a:rPr lang="ru-RU" sz="3200">
                <a:solidFill>
                  <a:srgbClr val="3B10B6"/>
                </a:solidFill>
              </a:rPr>
              <a:t> –</a:t>
            </a:r>
            <a:r>
              <a:rPr lang="en-US" sz="3200">
                <a:solidFill>
                  <a:srgbClr val="3B10B6"/>
                </a:solidFill>
              </a:rPr>
              <a:t> </a:t>
            </a:r>
            <a:r>
              <a:rPr lang="en-US" sz="3200">
                <a:solidFill>
                  <a:srgbClr val="3B10B6"/>
                </a:solidFill>
                <a:latin typeface="Verdana" pitchFamily="34" charset="0"/>
              </a:rPr>
              <a:t>twenty-one hundred</a:t>
            </a:r>
            <a:endParaRPr lang="ru-RU" sz="3200">
              <a:solidFill>
                <a:srgbClr val="3B10B6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74750"/>
            <a:ext cx="8001000" cy="730250"/>
          </a:xfrm>
        </p:spPr>
        <p:txBody>
          <a:bodyPr/>
          <a:lstStyle/>
          <a:p>
            <a:r>
              <a:rPr lang="en-US" sz="4400">
                <a:latin typeface="Copperplate Gothic Light" pitchFamily="34" charset="0"/>
              </a:rPr>
              <a:t>15,May, 1980</a:t>
            </a:r>
            <a:endParaRPr lang="ru-RU" sz="4400">
              <a:latin typeface="Copperplate Gothic Light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>
                <a:solidFill>
                  <a:srgbClr val="AD3F5E"/>
                </a:solidFill>
                <a:latin typeface="Lucida Handwriting" pitchFamily="66" charset="0"/>
              </a:rPr>
              <a:t>15th May, 1980  =</a:t>
            </a:r>
          </a:p>
          <a:p>
            <a:pPr>
              <a:buFont typeface="Wingdings" pitchFamily="2" charset="2"/>
              <a:buNone/>
            </a:pPr>
            <a:r>
              <a:rPr lang="en-US" sz="3600">
                <a:solidFill>
                  <a:srgbClr val="AD3F5E"/>
                </a:solidFill>
                <a:latin typeface="Lucida Handwriting" pitchFamily="66" charset="0"/>
              </a:rPr>
              <a:t>          May 15th, 1980 =</a:t>
            </a:r>
          </a:p>
          <a:p>
            <a:pPr>
              <a:buFont typeface="Wingdings" pitchFamily="2" charset="2"/>
              <a:buNone/>
            </a:pPr>
            <a:r>
              <a:rPr lang="en-US" sz="3600">
                <a:solidFill>
                  <a:srgbClr val="AD3F5E"/>
                </a:solidFill>
                <a:latin typeface="Lucida Handwriting" pitchFamily="66" charset="0"/>
              </a:rPr>
              <a:t>                  May 15, 1980 =</a:t>
            </a:r>
            <a:r>
              <a:rPr lang="en-US"/>
              <a:t> </a:t>
            </a:r>
            <a:endParaRPr lang="ru-RU"/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  <a:r>
              <a:rPr lang="en-US" sz="3200">
                <a:solidFill>
                  <a:srgbClr val="13131B"/>
                </a:solidFill>
                <a:latin typeface="Bookman Old Style" pitchFamily="18" charset="0"/>
              </a:rPr>
              <a:t>The fifteenth of May nineteen eighty =</a:t>
            </a:r>
          </a:p>
          <a:p>
            <a:pPr>
              <a:buFont typeface="Wingdings" pitchFamily="2" charset="2"/>
              <a:buNone/>
            </a:pPr>
            <a:r>
              <a:rPr lang="en-US" sz="3200">
                <a:solidFill>
                  <a:srgbClr val="13131B"/>
                </a:solidFill>
                <a:latin typeface="Bookman Old Style" pitchFamily="18" charset="0"/>
              </a:rPr>
              <a:t>   May the fifteen, nineteen eighty.</a:t>
            </a:r>
          </a:p>
          <a:p>
            <a:pPr>
              <a:buFont typeface="Wingdings" pitchFamily="2" charset="2"/>
              <a:buNone/>
            </a:pPr>
            <a:endParaRPr lang="en-US" sz="3200">
              <a:solidFill>
                <a:srgbClr val="13131B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69925"/>
            <a:ext cx="6248400" cy="1920875"/>
          </a:xfrm>
        </p:spPr>
        <p:txBody>
          <a:bodyPr/>
          <a:lstStyle/>
          <a:p>
            <a:r>
              <a:rPr lang="ru-RU" sz="5400">
                <a:latin typeface="Tahoma" pitchFamily="34" charset="0"/>
              </a:rPr>
              <a:t>Дробные числительные</a:t>
            </a:r>
          </a:p>
        </p:txBody>
      </p:sp>
      <p:pic>
        <p:nvPicPr>
          <p:cNvPr id="58372" name="Picture 4" descr="PE0156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667000"/>
            <a:ext cx="4583113" cy="304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74750"/>
            <a:ext cx="8001000" cy="730250"/>
          </a:xfrm>
        </p:spPr>
        <p:txBody>
          <a:bodyPr/>
          <a:lstStyle/>
          <a:p>
            <a:r>
              <a:rPr lang="ru-RU" sz="5400">
                <a:solidFill>
                  <a:srgbClr val="660033"/>
                </a:solidFill>
                <a:latin typeface="Verdana" pitchFamily="34" charset="0"/>
              </a:rPr>
              <a:t>Простые дроби</a:t>
            </a:r>
            <a:r>
              <a:rPr lang="ru-RU"/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 i="1">
                <a:solidFill>
                  <a:srgbClr val="BE0849"/>
                </a:solidFill>
              </a:rPr>
              <a:t>Числитель</a:t>
            </a:r>
            <a:r>
              <a:rPr lang="ru-RU"/>
              <a:t> – количественное числительное</a:t>
            </a:r>
          </a:p>
          <a:p>
            <a:r>
              <a:rPr lang="ru-RU" sz="4000" i="1">
                <a:solidFill>
                  <a:srgbClr val="BE0849"/>
                </a:solidFill>
              </a:rPr>
              <a:t>Знаменатель</a:t>
            </a:r>
            <a:r>
              <a:rPr lang="ru-RU"/>
              <a:t> – порядковое числительное (может быть во множест. числе, если числитель больше единицы)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>
                <a:solidFill>
                  <a:srgbClr val="A50021"/>
                </a:solidFill>
              </a:rPr>
              <a:t>1\3</a:t>
            </a:r>
            <a:r>
              <a:rPr lang="en-US" sz="4000">
                <a:solidFill>
                  <a:srgbClr val="020001"/>
                </a:solidFill>
              </a:rPr>
              <a:t> –</a:t>
            </a:r>
            <a:r>
              <a:rPr lang="en-US" sz="4000">
                <a:solidFill>
                  <a:srgbClr val="020001"/>
                </a:solidFill>
                <a:latin typeface="Verdana" pitchFamily="34" charset="0"/>
              </a:rPr>
              <a:t>one third,</a:t>
            </a:r>
          </a:p>
          <a:p>
            <a:pPr>
              <a:buFont typeface="Wingdings" pitchFamily="2" charset="2"/>
              <a:buNone/>
            </a:pPr>
            <a:r>
              <a:rPr lang="en-US" sz="4000">
                <a:solidFill>
                  <a:srgbClr val="A50021"/>
                </a:solidFill>
              </a:rPr>
              <a:t>2\5</a:t>
            </a:r>
            <a:r>
              <a:rPr lang="en-US" sz="4000">
                <a:solidFill>
                  <a:srgbClr val="020001"/>
                </a:solidFill>
              </a:rPr>
              <a:t> – </a:t>
            </a:r>
            <a:r>
              <a:rPr lang="en-US" sz="4000">
                <a:solidFill>
                  <a:srgbClr val="020001"/>
                </a:solidFill>
                <a:latin typeface="Verdana" pitchFamily="34" charset="0"/>
              </a:rPr>
              <a:t>two fifths</a:t>
            </a:r>
            <a:r>
              <a:rPr lang="en-US" sz="4000">
                <a:solidFill>
                  <a:srgbClr val="020001"/>
                </a:solidFill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sz="4000">
                <a:solidFill>
                  <a:srgbClr val="A50021"/>
                </a:solidFill>
              </a:rPr>
              <a:t>2 3\5</a:t>
            </a:r>
            <a:r>
              <a:rPr lang="en-US" sz="4000">
                <a:solidFill>
                  <a:srgbClr val="020001"/>
                </a:solidFill>
              </a:rPr>
              <a:t> – </a:t>
            </a:r>
            <a:r>
              <a:rPr lang="en-US" sz="4000">
                <a:solidFill>
                  <a:srgbClr val="020001"/>
                </a:solidFill>
                <a:latin typeface="Verdana" pitchFamily="34" charset="0"/>
              </a:rPr>
              <a:t>two and three fifths</a:t>
            </a:r>
            <a:r>
              <a:rPr lang="en-US" sz="4000">
                <a:solidFill>
                  <a:srgbClr val="020001"/>
                </a:solidFill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sz="4000">
                <a:solidFill>
                  <a:srgbClr val="A50021"/>
                </a:solidFill>
              </a:rPr>
              <a:t>1\2</a:t>
            </a:r>
            <a:r>
              <a:rPr lang="en-US" sz="4000">
                <a:solidFill>
                  <a:srgbClr val="020001"/>
                </a:solidFill>
              </a:rPr>
              <a:t> –</a:t>
            </a:r>
            <a:r>
              <a:rPr lang="en-US" sz="4000">
                <a:solidFill>
                  <a:srgbClr val="020001"/>
                </a:solidFill>
                <a:latin typeface="Verdana" pitchFamily="34" charset="0"/>
              </a:rPr>
              <a:t>a (one) half</a:t>
            </a:r>
            <a:r>
              <a:rPr lang="en-US" sz="4000">
                <a:solidFill>
                  <a:srgbClr val="020001"/>
                </a:solidFill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sz="4000">
                <a:solidFill>
                  <a:srgbClr val="A50021"/>
                </a:solidFill>
              </a:rPr>
              <a:t>1\4</a:t>
            </a:r>
            <a:r>
              <a:rPr lang="en-US" sz="4000">
                <a:solidFill>
                  <a:srgbClr val="020001"/>
                </a:solidFill>
              </a:rPr>
              <a:t> – </a:t>
            </a:r>
            <a:r>
              <a:rPr lang="en-US" sz="4000">
                <a:solidFill>
                  <a:srgbClr val="020001"/>
                </a:solidFill>
                <a:latin typeface="Verdana" pitchFamily="34" charset="0"/>
              </a:rPr>
              <a:t>a (one) quarter</a:t>
            </a:r>
            <a:r>
              <a:rPr lang="en-US" sz="4000">
                <a:solidFill>
                  <a:srgbClr val="020001"/>
                </a:solidFill>
              </a:rPr>
              <a:t>.</a:t>
            </a:r>
            <a:endParaRPr lang="ru-RU" sz="4000">
              <a:solidFill>
                <a:srgbClr val="02000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3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47775"/>
            <a:ext cx="8001000" cy="657225"/>
          </a:xfrm>
        </p:spPr>
        <p:txBody>
          <a:bodyPr/>
          <a:lstStyle/>
          <a:p>
            <a:r>
              <a:rPr lang="ru-RU" sz="5400">
                <a:solidFill>
                  <a:srgbClr val="993300"/>
                </a:solidFill>
                <a:latin typeface="Verdana" pitchFamily="34" charset="0"/>
              </a:rPr>
              <a:t>Десятичные дроби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i="1">
                <a:solidFill>
                  <a:srgbClr val="D60093"/>
                </a:solidFill>
              </a:rPr>
              <a:t>1) Целое число отделяется от дроби точкой</a:t>
            </a:r>
            <a:r>
              <a:rPr lang="en-US" sz="3600" i="1">
                <a:solidFill>
                  <a:srgbClr val="D60093"/>
                </a:solidFill>
              </a:rPr>
              <a:t> (point) : 0,5 =zero point five</a:t>
            </a:r>
          </a:p>
          <a:p>
            <a:pPr>
              <a:buFont typeface="Wingdings" pitchFamily="2" charset="2"/>
              <a:buNone/>
            </a:pPr>
            <a:r>
              <a:rPr lang="en-US" sz="3600" i="1">
                <a:solidFill>
                  <a:srgbClr val="D60093"/>
                </a:solidFill>
              </a:rPr>
              <a:t>  3,14 = three point fourteen.</a:t>
            </a:r>
            <a:endParaRPr lang="ru-RU" sz="3600" i="1">
              <a:solidFill>
                <a:srgbClr val="D60093"/>
              </a:solidFill>
            </a:endParaRPr>
          </a:p>
          <a:p>
            <a:r>
              <a:rPr lang="ru-RU" sz="3600" i="1">
                <a:solidFill>
                  <a:srgbClr val="D60093"/>
                </a:solidFill>
              </a:rPr>
              <a:t>2)Нуль читается –</a:t>
            </a:r>
            <a:r>
              <a:rPr lang="en-US" sz="3600" i="1">
                <a:solidFill>
                  <a:srgbClr val="D60093"/>
                </a:solidFill>
              </a:rPr>
              <a:t> nought : 0,25 =</a:t>
            </a:r>
          </a:p>
          <a:p>
            <a:pPr>
              <a:buFont typeface="Wingdings" pitchFamily="2" charset="2"/>
              <a:buNone/>
            </a:pPr>
            <a:r>
              <a:rPr lang="en-US" sz="3600" i="1">
                <a:solidFill>
                  <a:srgbClr val="D60093"/>
                </a:solidFill>
              </a:rPr>
              <a:t>   (nought) point two five  </a:t>
            </a:r>
            <a:endParaRPr lang="ru-RU" sz="3600" i="1">
              <a:solidFill>
                <a:srgbClr val="D60093"/>
              </a:solidFill>
            </a:endParaRPr>
          </a:p>
          <a:p>
            <a:pPr>
              <a:buFont typeface="Wingdings" pitchFamily="2" charset="2"/>
              <a:buNone/>
            </a:pPr>
            <a:endParaRPr lang="ru-RU" sz="3600" i="1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  <p:bldP spid="6144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01725"/>
            <a:ext cx="8001000" cy="803275"/>
          </a:xfrm>
        </p:spPr>
        <p:txBody>
          <a:bodyPr/>
          <a:lstStyle/>
          <a:p>
            <a:r>
              <a:rPr lang="ru-RU" sz="5400" b="0">
                <a:solidFill>
                  <a:srgbClr val="009900"/>
                </a:solidFill>
                <a:latin typeface="Bookman Old Style" pitchFamily="18" charset="0"/>
              </a:rPr>
              <a:t>Проценты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>
                <a:solidFill>
                  <a:srgbClr val="BE0849"/>
                </a:solidFill>
                <a:latin typeface="Verdana" pitchFamily="34" charset="0"/>
              </a:rPr>
              <a:t>2%</a:t>
            </a:r>
            <a:r>
              <a:rPr lang="en-US" sz="3600">
                <a:latin typeface="Verdana" pitchFamily="34" charset="0"/>
              </a:rPr>
              <a:t> = two per cent</a:t>
            </a:r>
          </a:p>
          <a:p>
            <a:r>
              <a:rPr lang="en-US" sz="3600">
                <a:solidFill>
                  <a:srgbClr val="BE0849"/>
                </a:solidFill>
                <a:latin typeface="Verdana" pitchFamily="34" charset="0"/>
              </a:rPr>
              <a:t>3\8%</a:t>
            </a:r>
            <a:r>
              <a:rPr lang="en-US" sz="3600">
                <a:latin typeface="Verdana" pitchFamily="34" charset="0"/>
              </a:rPr>
              <a:t> = three eights per cent </a:t>
            </a:r>
          </a:p>
          <a:p>
            <a:r>
              <a:rPr lang="en-US" sz="3600">
                <a:solidFill>
                  <a:srgbClr val="BE0849"/>
                </a:solidFill>
                <a:latin typeface="Verdana" pitchFamily="34" charset="0"/>
              </a:rPr>
              <a:t>1\2 %</a:t>
            </a:r>
            <a:r>
              <a:rPr lang="en-US" sz="3600">
                <a:latin typeface="Verdana" pitchFamily="34" charset="0"/>
              </a:rPr>
              <a:t> = half per cent</a:t>
            </a:r>
          </a:p>
          <a:p>
            <a:r>
              <a:rPr lang="en-US" sz="3600">
                <a:solidFill>
                  <a:srgbClr val="BE0849"/>
                </a:solidFill>
                <a:latin typeface="Verdana" pitchFamily="34" charset="0"/>
              </a:rPr>
              <a:t>0,2 %</a:t>
            </a:r>
            <a:r>
              <a:rPr lang="en-US" sz="3600">
                <a:latin typeface="Verdana" pitchFamily="34" charset="0"/>
              </a:rPr>
              <a:t> = nought point two per cent</a:t>
            </a:r>
            <a:endParaRPr lang="ru-RU" sz="36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  <p:bldP spid="624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71825"/>
            <a:ext cx="7772400" cy="2771775"/>
          </a:xfrm>
        </p:spPr>
        <p:txBody>
          <a:bodyPr/>
          <a:lstStyle/>
          <a:p>
            <a:r>
              <a:rPr lang="ru-RU" sz="4800">
                <a:solidFill>
                  <a:schemeClr val="bg2"/>
                </a:solidFill>
              </a:rPr>
              <a:t>Числительное</a:t>
            </a:r>
            <a:r>
              <a:rPr lang="ru-RU" sz="4800"/>
              <a:t> – это часть речи,которая обозначает количество или порядок предметов</a:t>
            </a:r>
            <a:r>
              <a:rPr lang="ru-RU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028700"/>
            <a:ext cx="8001000" cy="876300"/>
          </a:xfrm>
        </p:spPr>
        <p:txBody>
          <a:bodyPr/>
          <a:lstStyle/>
          <a:p>
            <a:r>
              <a:rPr lang="ru-RU" sz="6000" b="0">
                <a:solidFill>
                  <a:schemeClr val="hlink"/>
                </a:solidFill>
                <a:latin typeface="Garamond" pitchFamily="18" charset="0"/>
              </a:rPr>
              <a:t>числительное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362200"/>
            <a:ext cx="3922713" cy="3733800"/>
          </a:xfrm>
        </p:spPr>
        <p:txBody>
          <a:bodyPr/>
          <a:lstStyle/>
          <a:p>
            <a:r>
              <a:rPr lang="ru-RU" sz="3200" u="sng"/>
              <a:t>Количественное</a:t>
            </a:r>
          </a:p>
          <a:p>
            <a:pPr>
              <a:buFont typeface="Wingdings" pitchFamily="2" charset="2"/>
              <a:buNone/>
            </a:pPr>
            <a:r>
              <a:rPr lang="ru-RU" i="1"/>
              <a:t>Означает количество предметов и отвечает на вопрос: </a:t>
            </a:r>
            <a:r>
              <a:rPr lang="ru-RU" b="1" i="1">
                <a:solidFill>
                  <a:srgbClr val="660033"/>
                </a:solidFill>
              </a:rPr>
              <a:t>сколько </a:t>
            </a:r>
            <a:r>
              <a:rPr lang="ru-RU" i="1"/>
              <a:t>–</a:t>
            </a:r>
            <a:r>
              <a:rPr lang="en-US" b="1" i="1">
                <a:solidFill>
                  <a:srgbClr val="D60093"/>
                </a:solidFill>
              </a:rPr>
              <a:t>how many?</a:t>
            </a:r>
            <a:r>
              <a:rPr lang="ru-RU" sz="3200" b="1" u="sng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92688" y="2362200"/>
            <a:ext cx="3922712" cy="3733800"/>
          </a:xfrm>
        </p:spPr>
        <p:txBody>
          <a:bodyPr/>
          <a:lstStyle/>
          <a:p>
            <a:r>
              <a:rPr lang="ru-RU" sz="3200" u="sng"/>
              <a:t>Порядковое </a:t>
            </a:r>
          </a:p>
          <a:p>
            <a:pPr>
              <a:buFont typeface="Wingdings" pitchFamily="2" charset="2"/>
              <a:buNone/>
            </a:pPr>
            <a:r>
              <a:rPr lang="ru-RU" i="1"/>
              <a:t>Означает порядок предметов и отвечает на вопрос</a:t>
            </a:r>
            <a:r>
              <a:rPr lang="ru-RU" sz="3200"/>
              <a:t>: </a:t>
            </a:r>
            <a:r>
              <a:rPr lang="ru-RU" i="1">
                <a:solidFill>
                  <a:srgbClr val="660033"/>
                </a:solidFill>
              </a:rPr>
              <a:t>который </a:t>
            </a:r>
            <a:r>
              <a:rPr lang="ru-RU" i="1"/>
              <a:t>– </a:t>
            </a:r>
            <a:r>
              <a:rPr lang="en-US" i="1">
                <a:solidFill>
                  <a:srgbClr val="D60093"/>
                </a:solidFill>
              </a:rPr>
              <a:t>which?</a:t>
            </a:r>
            <a:endParaRPr lang="ru-RU" i="1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  <p:bldP spid="31747" grpId="0" build="p" autoUpdateAnimBg="0"/>
      <p:bldP spid="3174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96850"/>
            <a:ext cx="7467600" cy="1555750"/>
          </a:xfrm>
        </p:spPr>
        <p:txBody>
          <a:bodyPr/>
          <a:lstStyle/>
          <a:p>
            <a:r>
              <a:rPr lang="ru-RU" sz="4000"/>
              <a:t>Количественные числительные</a:t>
            </a:r>
          </a:p>
        </p:txBody>
      </p:sp>
      <p:graphicFrame>
        <p:nvGraphicFramePr>
          <p:cNvPr id="97282" name="Group 2"/>
          <p:cNvGraphicFramePr>
            <a:graphicFrameLocks noGrp="1"/>
          </p:cNvGraphicFramePr>
          <p:nvPr>
            <p:ph type="tbl" idx="1"/>
          </p:nvPr>
        </p:nvGraphicFramePr>
        <p:xfrm>
          <a:off x="323850" y="2420938"/>
          <a:ext cx="7704138" cy="4339908"/>
        </p:xfrm>
        <a:graphic>
          <a:graphicData uri="http://schemas.openxmlformats.org/drawingml/2006/table">
            <a:tbl>
              <a:tblPr/>
              <a:tblGrid>
                <a:gridCol w="2568575"/>
                <a:gridCol w="2566988"/>
                <a:gridCol w="2568575"/>
              </a:tblGrid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One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 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Eleven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Two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 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Twelve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Twenty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Three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Thirteen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Thirty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Four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Fourteen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Forty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Five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 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Fifteen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Fifty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Six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   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Sixteen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Sixty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Seven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7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Seventeen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Seventy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Eight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8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Eighteen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Eighty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Nine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Ninteen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Ninety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Ten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                 10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i="1">
                <a:latin typeface="Bookman Old Style" pitchFamily="18" charset="0"/>
              </a:rPr>
              <a:t>100 – one hundred,</a:t>
            </a:r>
          </a:p>
          <a:p>
            <a:r>
              <a:rPr lang="en-US" sz="4400" i="1">
                <a:latin typeface="Bookman Old Style" pitchFamily="18" charset="0"/>
              </a:rPr>
              <a:t>1000 – one thousand,</a:t>
            </a:r>
          </a:p>
          <a:p>
            <a:r>
              <a:rPr lang="en-US" sz="4400" i="1">
                <a:latin typeface="Bookman Old Style" pitchFamily="18" charset="0"/>
              </a:rPr>
              <a:t>1000000 – one million.</a:t>
            </a:r>
          </a:p>
          <a:p>
            <a:r>
              <a:rPr lang="en-US" sz="4400" i="1">
                <a:latin typeface="Bookman Old Style" pitchFamily="18" charset="0"/>
              </a:rPr>
              <a:t>But: hundred</a:t>
            </a:r>
            <a:r>
              <a:rPr lang="en-US" sz="4400" i="1">
                <a:solidFill>
                  <a:srgbClr val="990000"/>
                </a:solidFill>
                <a:latin typeface="Bookman Old Style" pitchFamily="18" charset="0"/>
              </a:rPr>
              <a:t>s</a:t>
            </a:r>
            <a:r>
              <a:rPr lang="en-US" sz="4400" i="1">
                <a:latin typeface="Bookman Old Style" pitchFamily="18" charset="0"/>
              </a:rPr>
              <a:t> of student</a:t>
            </a:r>
            <a:r>
              <a:rPr lang="en-US" sz="4400" i="1">
                <a:solidFill>
                  <a:srgbClr val="990000"/>
                </a:solidFill>
                <a:latin typeface="Bookman Old Style" pitchFamily="18" charset="0"/>
              </a:rPr>
              <a:t>s</a:t>
            </a:r>
            <a:endParaRPr lang="ru-RU" sz="4400" i="1">
              <a:solidFill>
                <a:srgbClr val="99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BE0849"/>
                </a:solidFill>
                <a:latin typeface="Bookman Old Style" pitchFamily="18" charset="0"/>
              </a:rPr>
              <a:t>25</a:t>
            </a:r>
            <a:r>
              <a:rPr lang="en-US">
                <a:latin typeface="Bookman Old Style" pitchFamily="18" charset="0"/>
              </a:rPr>
              <a:t> – </a:t>
            </a:r>
            <a:r>
              <a:rPr lang="en-US" sz="3200">
                <a:latin typeface="Bookman Old Style" pitchFamily="18" charset="0"/>
              </a:rPr>
              <a:t>twenty five,</a:t>
            </a:r>
          </a:p>
          <a:p>
            <a:r>
              <a:rPr lang="en-US">
                <a:solidFill>
                  <a:srgbClr val="BE0849"/>
                </a:solidFill>
                <a:latin typeface="Bookman Old Style" pitchFamily="18" charset="0"/>
              </a:rPr>
              <a:t>375</a:t>
            </a:r>
            <a:r>
              <a:rPr lang="en-US">
                <a:latin typeface="Bookman Old Style" pitchFamily="18" charset="0"/>
              </a:rPr>
              <a:t> – </a:t>
            </a:r>
            <a:r>
              <a:rPr lang="en-US" sz="3200">
                <a:latin typeface="Bookman Old Style" pitchFamily="18" charset="0"/>
              </a:rPr>
              <a:t>three hundred and seventy-five,</a:t>
            </a:r>
          </a:p>
          <a:p>
            <a:r>
              <a:rPr lang="en-US">
                <a:solidFill>
                  <a:srgbClr val="BE0849"/>
                </a:solidFill>
                <a:latin typeface="Bookman Old Style" pitchFamily="18" charset="0"/>
              </a:rPr>
              <a:t>2,146</a:t>
            </a:r>
            <a:r>
              <a:rPr lang="en-US">
                <a:latin typeface="Bookman Old Style" pitchFamily="18" charset="0"/>
              </a:rPr>
              <a:t> – </a:t>
            </a:r>
            <a:r>
              <a:rPr lang="en-US" sz="3200">
                <a:latin typeface="Bookman Old Style" pitchFamily="18" charset="0"/>
              </a:rPr>
              <a:t>two thousand one hundred and forty-six,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BE0849"/>
                </a:solidFill>
                <a:latin typeface="Bookman Old Style" pitchFamily="18" charset="0"/>
              </a:rPr>
              <a:t>1,225,012</a:t>
            </a:r>
            <a:r>
              <a:rPr lang="en-US">
                <a:latin typeface="Bookman Old Style" pitchFamily="18" charset="0"/>
              </a:rPr>
              <a:t> – </a:t>
            </a:r>
            <a:r>
              <a:rPr lang="en-US" sz="3200">
                <a:latin typeface="Bookman Old Style" pitchFamily="18" charset="0"/>
              </a:rPr>
              <a:t>one million two hundred and twenty five thousand twelve.</a:t>
            </a:r>
          </a:p>
          <a:p>
            <a:endParaRPr lang="ru-RU" sz="320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>
                <a:solidFill>
                  <a:srgbClr val="0033CC"/>
                </a:solidFill>
                <a:latin typeface="Bookman Old Style" pitchFamily="18" charset="0"/>
              </a:rPr>
              <a:t>Чтение телефонных    номеров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= каждая цифра читается отдельно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= 0 читается как </a:t>
            </a:r>
            <a:r>
              <a:rPr lang="en-US" sz="2400" dirty="0"/>
              <a:t>[</a:t>
            </a:r>
            <a:r>
              <a:rPr lang="en-US" sz="2400" dirty="0" err="1"/>
              <a:t>ou</a:t>
            </a:r>
            <a:r>
              <a:rPr lang="en-US" sz="2400" dirty="0"/>
              <a:t>]</a:t>
            </a: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/>
              <a:t>= </a:t>
            </a:r>
            <a:r>
              <a:rPr lang="ru-RU" sz="2400" dirty="0" smtClean="0"/>
              <a:t>две одинаковые, </a:t>
            </a:r>
            <a:r>
              <a:rPr lang="ru-RU" sz="2400" dirty="0"/>
              <a:t>стоящие рядом цифры читаются </a:t>
            </a:r>
            <a:r>
              <a:rPr lang="en-US" sz="2400" i="1" dirty="0"/>
              <a:t>double </a:t>
            </a:r>
          </a:p>
          <a:p>
            <a:pPr>
              <a:lnSpc>
                <a:spcPct val="90000"/>
              </a:lnSpc>
            </a:pPr>
            <a:endParaRPr lang="en-US" sz="2400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/>
              <a:t> </a:t>
            </a:r>
            <a:r>
              <a:rPr lang="ru-RU" sz="2400" i="1" dirty="0"/>
              <a:t>                         </a:t>
            </a:r>
            <a:r>
              <a:rPr lang="en-US" sz="3600" i="1" dirty="0">
                <a:solidFill>
                  <a:srgbClr val="020001"/>
                </a:solidFill>
                <a:latin typeface="Verdana" pitchFamily="34" charset="0"/>
              </a:rPr>
              <a:t>22-05-17   </a:t>
            </a:r>
            <a:endParaRPr lang="ru-RU" sz="3600" i="1" dirty="0">
              <a:solidFill>
                <a:srgbClr val="020001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i="1" dirty="0">
                <a:solidFill>
                  <a:srgbClr val="020001"/>
                </a:solidFill>
                <a:latin typeface="Verdana" pitchFamily="34" charset="0"/>
              </a:rPr>
              <a:t>                       </a:t>
            </a:r>
            <a:r>
              <a:rPr lang="en-US" sz="3600" i="1" dirty="0">
                <a:solidFill>
                  <a:srgbClr val="020001"/>
                </a:solidFill>
                <a:latin typeface="Verdana" pitchFamily="34" charset="0"/>
              </a:rPr>
              <a:t>double two o </a:t>
            </a:r>
            <a:endParaRPr lang="ru-RU" sz="3600" i="1" dirty="0">
              <a:solidFill>
                <a:srgbClr val="020001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i="1" dirty="0">
                <a:solidFill>
                  <a:srgbClr val="020001"/>
                </a:solidFill>
                <a:latin typeface="Verdana" pitchFamily="34" charset="0"/>
              </a:rPr>
              <a:t>                      </a:t>
            </a:r>
            <a:r>
              <a:rPr lang="en-US" sz="3600" i="1" dirty="0">
                <a:solidFill>
                  <a:srgbClr val="020001"/>
                </a:solidFill>
                <a:latin typeface="Verdana" pitchFamily="34" charset="0"/>
              </a:rPr>
              <a:t>five seventeen</a:t>
            </a:r>
            <a:endParaRPr lang="ru-RU" sz="3600" i="1" dirty="0">
              <a:solidFill>
                <a:srgbClr val="020001"/>
              </a:solidFill>
              <a:latin typeface="Verdana" pitchFamily="34" charset="0"/>
            </a:endParaRPr>
          </a:p>
        </p:txBody>
      </p:sp>
      <p:pic>
        <p:nvPicPr>
          <p:cNvPr id="38916" name="Picture 4" descr="BD0715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91000"/>
            <a:ext cx="20193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  <p:bldP spid="389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349250"/>
            <a:ext cx="7467600" cy="2101850"/>
          </a:xfrm>
        </p:spPr>
        <p:txBody>
          <a:bodyPr/>
          <a:lstStyle/>
          <a:p>
            <a:r>
              <a:rPr lang="ru-RU" sz="4400">
                <a:latin typeface="Copperplate Gothic Light" pitchFamily="34" charset="0"/>
              </a:rPr>
              <a:t>Функции количественных числительных</a:t>
            </a:r>
          </a:p>
        </p:txBody>
      </p:sp>
      <p:pic>
        <p:nvPicPr>
          <p:cNvPr id="39939" name="Picture 3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3006725"/>
            <a:ext cx="2946400" cy="288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 autoUpdateAnimBg="0"/>
    </p:bldLst>
  </p:timing>
</p:sld>
</file>

<file path=ppt/theme/theme1.xml><?xml version="1.0" encoding="utf-8"?>
<a:theme xmlns:a="http://schemas.openxmlformats.org/drawingml/2006/main" name="Капсулы">
  <a:themeElements>
    <a:clrScheme name="Капсулы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апсулы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Designs\Капсулы.pot</Template>
  <TotalTime>437</TotalTime>
  <Words>573</Words>
  <Application>Microsoft Office PowerPoint</Application>
  <PresentationFormat>Экран (4:3)</PresentationFormat>
  <Paragraphs>130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Капсулы</vt:lpstr>
      <vt:lpstr>Слайд 1</vt:lpstr>
      <vt:lpstr>Имя числительное </vt:lpstr>
      <vt:lpstr>Числительное – это часть речи,которая обозначает количество или порядок предметов          </vt:lpstr>
      <vt:lpstr>числительное</vt:lpstr>
      <vt:lpstr>Количественные числительные</vt:lpstr>
      <vt:lpstr>Слайд 6</vt:lpstr>
      <vt:lpstr>Слайд 7</vt:lpstr>
      <vt:lpstr>Чтение телефонных    номеров</vt:lpstr>
      <vt:lpstr>Функции количественных числительных</vt:lpstr>
      <vt:lpstr>Слайд 10</vt:lpstr>
      <vt:lpstr>Слайд 11</vt:lpstr>
      <vt:lpstr>Слайд 12</vt:lpstr>
      <vt:lpstr>Слайд 13</vt:lpstr>
      <vt:lpstr>Порядковые числительные</vt:lpstr>
      <vt:lpstr>Почти все порядковые числительные образуются при помощи суффикса   th      </vt:lpstr>
      <vt:lpstr>Слайд 16</vt:lpstr>
      <vt:lpstr>Функции порядковых числительных</vt:lpstr>
      <vt:lpstr>Слайд 18</vt:lpstr>
      <vt:lpstr>Слайд 19</vt:lpstr>
      <vt:lpstr>Слайд 20</vt:lpstr>
      <vt:lpstr>Слайд 21</vt:lpstr>
      <vt:lpstr>Чтение дат </vt:lpstr>
      <vt:lpstr>Слайд 23</vt:lpstr>
      <vt:lpstr>15,May, 1980</vt:lpstr>
      <vt:lpstr>Дробные числительные</vt:lpstr>
      <vt:lpstr>Простые дроби </vt:lpstr>
      <vt:lpstr>Слайд 27</vt:lpstr>
      <vt:lpstr>Десятичные дроби</vt:lpstr>
      <vt:lpstr>Проценты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числительное</dc:title>
  <dc:creator>Крысова</dc:creator>
  <cp:lastModifiedBy>Юлия Владимировна</cp:lastModifiedBy>
  <cp:revision>26</cp:revision>
  <cp:lastPrinted>1601-01-01T00:00:00Z</cp:lastPrinted>
  <dcterms:created xsi:type="dcterms:W3CDTF">2006-01-08T08:05:30Z</dcterms:created>
  <dcterms:modified xsi:type="dcterms:W3CDTF">2012-09-12T08:59:02Z</dcterms:modified>
</cp:coreProperties>
</file>