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7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-52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-52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-52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-52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-52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-52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-52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-52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-52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1" d="100"/>
          <a:sy n="41" d="100"/>
        </p:scale>
        <p:origin x="-1476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2970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Щелчок правит 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A6F0A17-C484-4035-943C-7175D1E2E9EC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-52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-52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-52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-52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-52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863A79-7038-45BD-89EF-FFD1BAC23172}" type="slidenum">
              <a:rPr lang="ru-RU"/>
              <a:pPr/>
              <a:t>2</a:t>
            </a:fld>
            <a:endParaRPr lang="ru-RU"/>
          </a:p>
        </p:txBody>
      </p:sp>
      <p:sp>
        <p:nvSpPr>
          <p:cNvPr id="307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2"/>
          <p:cNvGrpSpPr>
            <a:grpSpLocks/>
          </p:cNvGrpSpPr>
          <p:nvPr/>
        </p:nvGrpSpPr>
        <p:grpSpPr bwMode="auto">
          <a:xfrm>
            <a:off x="0" y="0"/>
            <a:ext cx="8872538" cy="6858000"/>
            <a:chOff x="0" y="0"/>
            <a:chExt cx="5589" cy="4320"/>
          </a:xfrm>
        </p:grpSpPr>
        <p:sp>
          <p:nvSpPr>
            <p:cNvPr id="13315" name="Rectangle 3" descr="Stationery"/>
            <p:cNvSpPr>
              <a:spLocks noChangeArrowheads="1"/>
            </p:cNvSpPr>
            <p:nvPr/>
          </p:nvSpPr>
          <p:spPr bwMode="white">
            <a:xfrm>
              <a:off x="336" y="150"/>
              <a:ext cx="5253" cy="4026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13316" name="Picture 4" descr="A:\minispir.GI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ltGray">
            <a:xfrm>
              <a:off x="0" y="0"/>
              <a:ext cx="670" cy="4320"/>
            </a:xfrm>
            <a:prstGeom prst="rect">
              <a:avLst/>
            </a:prstGeom>
            <a:noFill/>
          </p:spPr>
        </p:pic>
      </p:grpSp>
      <p:sp>
        <p:nvSpPr>
          <p:cNvPr id="1331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962025" y="1925638"/>
            <a:ext cx="77724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/>
              <a:t>Щелчок правит образец заголовка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647825" y="3738563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ru-RU"/>
              <a:t>Щелчок правит образец подзаголовка</a:t>
            </a:r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dt" sz="half" idx="2"/>
          </p:nvPr>
        </p:nvSpPr>
        <p:spPr>
          <a:xfrm>
            <a:off x="962025" y="6100763"/>
            <a:ext cx="1905000" cy="457200"/>
          </a:xfrm>
        </p:spPr>
        <p:txBody>
          <a:bodyPr/>
          <a:lstStyle>
            <a:lvl1pPr>
              <a:defRPr>
                <a:solidFill>
                  <a:srgbClr val="A08366"/>
                </a:solidFill>
              </a:defRPr>
            </a:lvl1pPr>
          </a:lstStyle>
          <a:p>
            <a:endParaRPr lang="ru-RU"/>
          </a:p>
        </p:txBody>
      </p:sp>
      <p:sp>
        <p:nvSpPr>
          <p:cNvPr id="13320" name="Rectangle 8"/>
          <p:cNvSpPr>
            <a:spLocks noGrp="1" noChangeArrowheads="1"/>
          </p:cNvSpPr>
          <p:nvPr>
            <p:ph type="ftr" sz="quarter" idx="3"/>
          </p:nvPr>
        </p:nvSpPr>
        <p:spPr>
          <a:xfrm>
            <a:off x="3400425" y="6100763"/>
            <a:ext cx="2895600" cy="457200"/>
          </a:xfrm>
        </p:spPr>
        <p:txBody>
          <a:bodyPr/>
          <a:lstStyle>
            <a:lvl1pPr>
              <a:defRPr>
                <a:solidFill>
                  <a:srgbClr val="A08366"/>
                </a:solidFill>
              </a:defRPr>
            </a:lvl1pPr>
          </a:lstStyle>
          <a:p>
            <a:endParaRPr lang="ru-RU"/>
          </a:p>
        </p:txBody>
      </p:sp>
      <p:sp>
        <p:nvSpPr>
          <p:cNvPr id="13321" name="Rectangle 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29425" y="6100763"/>
            <a:ext cx="1905000" cy="457200"/>
          </a:xfrm>
        </p:spPr>
        <p:txBody>
          <a:bodyPr/>
          <a:lstStyle>
            <a:lvl1pPr>
              <a:defRPr>
                <a:solidFill>
                  <a:srgbClr val="A08366"/>
                </a:solidFill>
              </a:defRPr>
            </a:lvl1pPr>
          </a:lstStyle>
          <a:p>
            <a:fld id="{12B0D0D9-85D3-4B3D-9399-CC05D94E020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9EA8BE-0D40-40F5-8D12-2B121D7B4DF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19900" y="4572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90600" y="4572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22B8FC-BF5F-47D0-A05F-B336AAAD923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39143C-BCA9-4B41-BA52-BF17513FFDF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AAA557-3577-4E42-9861-D5731917CC1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90600" y="1828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0" y="1828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575046-6646-4A4F-A71F-2809B6DB427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93F884-06D2-40F5-8AE4-B34C98FCD31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4E1A82-A7CD-4519-A0B5-819FB2F199E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627C95-41ED-45ED-9406-870969DD168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EC90B8-6306-49BC-8EAC-9F4C5DF1009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5EC074-B2FD-4809-B796-CCA4932F0AA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rgbClr val="8C735A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Group 2"/>
          <p:cNvGrpSpPr>
            <a:grpSpLocks/>
          </p:cNvGrpSpPr>
          <p:nvPr/>
        </p:nvGrpSpPr>
        <p:grpSpPr bwMode="auto">
          <a:xfrm>
            <a:off x="0" y="0"/>
            <a:ext cx="8872538" cy="6858000"/>
            <a:chOff x="0" y="0"/>
            <a:chExt cx="5589" cy="4320"/>
          </a:xfrm>
        </p:grpSpPr>
        <p:sp>
          <p:nvSpPr>
            <p:cNvPr id="12291" name="Rectangle 3"/>
            <p:cNvSpPr>
              <a:spLocks noChangeArrowheads="1"/>
            </p:cNvSpPr>
            <p:nvPr/>
          </p:nvSpPr>
          <p:spPr bwMode="ltGray">
            <a:xfrm>
              <a:off x="336" y="150"/>
              <a:ext cx="5253" cy="402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12292" name="Picture 4" descr="A:\minispir.GIF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ltGray">
            <a:xfrm>
              <a:off x="0" y="0"/>
              <a:ext cx="670" cy="4320"/>
            </a:xfrm>
            <a:prstGeom prst="rect">
              <a:avLst/>
            </a:prstGeom>
            <a:noFill/>
          </p:spPr>
        </p:pic>
        <p:sp>
          <p:nvSpPr>
            <p:cNvPr id="12293" name="Line 5"/>
            <p:cNvSpPr>
              <a:spLocks noChangeShapeType="1"/>
            </p:cNvSpPr>
            <p:nvPr/>
          </p:nvSpPr>
          <p:spPr bwMode="ltGray">
            <a:xfrm>
              <a:off x="640" y="1008"/>
              <a:ext cx="4880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2294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457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Щелчок правит образец заголовка</a:t>
            </a:r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8288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Щелчок правит 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2296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096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2297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0960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229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096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2"/>
                </a:solidFill>
              </a:defRPr>
            </a:lvl1pPr>
          </a:lstStyle>
          <a:p>
            <a:fld id="{76FC275A-C2EA-416D-BCC6-3DFF05995914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-5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-5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-5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-52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-52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-52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-52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-5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Monotype Sorts" pitchFamily="2" charset="2"/>
        <a:buChar char="4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4.xml"/><Relationship Id="rId4" Type="http://schemas.openxmlformats.org/officeDocument/2006/relationships/slide" Target="slide1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4.xml"/><Relationship Id="rId5" Type="http://schemas.openxmlformats.org/officeDocument/2006/relationships/slide" Target="slide16.xml"/><Relationship Id="rId4" Type="http://schemas.openxmlformats.org/officeDocument/2006/relationships/slide" Target="slid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1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slide" Target="slide6.xml"/><Relationship Id="rId7" Type="http://schemas.openxmlformats.org/officeDocument/2006/relationships/slide" Target="slide11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slide" Target="slide10.xml"/><Relationship Id="rId5" Type="http://schemas.openxmlformats.org/officeDocument/2006/relationships/slide" Target="slide9.xml"/><Relationship Id="rId10" Type="http://schemas.openxmlformats.org/officeDocument/2006/relationships/slide" Target="slide13.xml"/><Relationship Id="rId4" Type="http://schemas.openxmlformats.org/officeDocument/2006/relationships/slide" Target="slide7.xml"/><Relationship Id="rId9" Type="http://schemas.openxmlformats.org/officeDocument/2006/relationships/slide" Target="slide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4.xml"/><Relationship Id="rId4" Type="http://schemas.openxmlformats.org/officeDocument/2006/relationships/slide" Target="slide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4.xml"/><Relationship Id="rId5" Type="http://schemas.openxmlformats.org/officeDocument/2006/relationships/slide" Target="slide13.xml"/><Relationship Id="rId4" Type="http://schemas.openxmlformats.org/officeDocument/2006/relationships/slide" Target="slid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4.xml"/><Relationship Id="rId4" Type="http://schemas.openxmlformats.org/officeDocument/2006/relationships/slide" Target="slide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i="1" u="sng"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b="1" i="1" u="sng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b="1" i="1" u="sng">
                <a:effectLst>
                  <a:outerShdw blurRad="38100" dist="38100" dir="2700000" algn="tl">
                    <a:srgbClr val="000000"/>
                  </a:outerShdw>
                </a:effectLst>
              </a:rPr>
              <a:t>Reported Speech</a:t>
            </a:r>
            <a:endParaRPr lang="ru-RU"/>
          </a:p>
        </p:txBody>
      </p:sp>
      <p:sp>
        <p:nvSpPr>
          <p:cNvPr id="2052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534400" y="6248400"/>
            <a:ext cx="609600" cy="609600"/>
          </a:xfrm>
          <a:prstGeom prst="actionButtonForwardNext">
            <a:avLst/>
          </a:prstGeom>
          <a:solidFill>
            <a:schemeClr val="bg1"/>
          </a:solidFill>
          <a:ln w="12700">
            <a:solidFill>
              <a:schemeClr val="accent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ru-RU"/>
              <a:t>Прямая речь</a:t>
            </a:r>
          </a:p>
          <a:p>
            <a:r>
              <a:rPr lang="en-US" sz="2400" i="1"/>
              <a:t>She said, “He </a:t>
            </a:r>
            <a:r>
              <a:rPr lang="en-US" sz="2400" b="1" i="1"/>
              <a:t>is reading</a:t>
            </a:r>
            <a:r>
              <a:rPr lang="en-US" sz="2400" i="1"/>
              <a:t>.”</a:t>
            </a:r>
          </a:p>
          <a:p>
            <a:r>
              <a:rPr lang="en-US" sz="2400" i="1"/>
              <a:t>He said to Fred: “I can’ t swim.”</a:t>
            </a:r>
          </a:p>
          <a:p>
            <a:r>
              <a:rPr lang="en-US" sz="2400" i="1"/>
              <a:t>I said, “It </a:t>
            </a:r>
            <a:r>
              <a:rPr lang="en-US" sz="2400" b="1" i="1"/>
              <a:t>doesn’t</a:t>
            </a:r>
            <a:r>
              <a:rPr lang="en-US" sz="2400" i="1"/>
              <a:t> snow here”</a:t>
            </a:r>
          </a:p>
          <a:p>
            <a:r>
              <a:rPr lang="en-US" sz="2400" i="1"/>
              <a:t>Marry said to Terry, “We </a:t>
            </a:r>
            <a:r>
              <a:rPr lang="en-US" sz="2400" b="1" i="1"/>
              <a:t>play</a:t>
            </a:r>
            <a:r>
              <a:rPr lang="en-US" sz="2400" i="1"/>
              <a:t> basketball in the gym”</a:t>
            </a:r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/>
              <a:t>Косвенная речь</a:t>
            </a:r>
          </a:p>
          <a:p>
            <a:r>
              <a:rPr lang="ru-RU" sz="2400" i="1"/>
              <a:t>She said he </a:t>
            </a:r>
            <a:r>
              <a:rPr lang="ru-RU" sz="2400" b="1" i="1"/>
              <a:t>was reading</a:t>
            </a:r>
            <a:r>
              <a:rPr lang="ru-RU" sz="2400" i="1"/>
              <a:t>.</a:t>
            </a:r>
          </a:p>
          <a:p>
            <a:r>
              <a:rPr lang="en-US" sz="2400" i="1"/>
              <a:t>He told to Fred, that he  </a:t>
            </a:r>
            <a:r>
              <a:rPr lang="en-US" sz="2400" b="1" i="1"/>
              <a:t>couldn’ t</a:t>
            </a:r>
            <a:r>
              <a:rPr lang="en-US" sz="2400" i="1"/>
              <a:t> swim.</a:t>
            </a:r>
          </a:p>
          <a:p>
            <a:r>
              <a:rPr lang="en-US" sz="2400" i="1"/>
              <a:t>I said it </a:t>
            </a:r>
            <a:r>
              <a:rPr lang="en-US" sz="2400" b="1" i="1"/>
              <a:t>didn’t</a:t>
            </a:r>
            <a:r>
              <a:rPr lang="en-US" sz="2400" i="1"/>
              <a:t> snow here.</a:t>
            </a:r>
          </a:p>
          <a:p>
            <a:pPr>
              <a:buFont typeface="Monotype Sorts" pitchFamily="2" charset="2"/>
              <a:buNone/>
            </a:pPr>
            <a:endParaRPr lang="en-US" sz="2400" i="1"/>
          </a:p>
          <a:p>
            <a:r>
              <a:rPr lang="en-US" sz="2400" i="1"/>
              <a:t>Marry told to Terry they played basketball in the gym.</a:t>
            </a:r>
            <a:endParaRPr lang="ru-RU" sz="2400" i="1"/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914400" y="228600"/>
            <a:ext cx="7924800" cy="11874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Если глагол в главном предложении стоит в </a:t>
            </a:r>
            <a:r>
              <a:rPr lang="en-US"/>
              <a:t>Past Tenses</a:t>
            </a:r>
            <a:r>
              <a:rPr lang="ru-RU"/>
              <a:t>, то время глагола прямой речи заменяется в косвенной речи другим временем в соответствии с правилом посл. времен.</a:t>
            </a:r>
          </a:p>
        </p:txBody>
      </p:sp>
      <p:sp>
        <p:nvSpPr>
          <p:cNvPr id="25606" name="AutoShape 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29600" y="6019800"/>
            <a:ext cx="609600" cy="609600"/>
          </a:xfrm>
          <a:prstGeom prst="actionButtonHome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5607" name="AutoShape 7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990600" y="5867400"/>
            <a:ext cx="685800" cy="533400"/>
          </a:xfrm>
          <a:prstGeom prst="actionButtonBackPrevious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"/>
                                        <p:tgtEl>
                                          <p:spTgt spid="256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5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5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56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56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56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56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56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56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56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56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 autoUpdateAnimBg="0"/>
      <p:bldP spid="25604" grpId="0" build="p" autoUpdateAnimBg="0"/>
      <p:bldP spid="25605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ru-RU"/>
              <a:t>Прямая речь</a:t>
            </a:r>
          </a:p>
          <a:p>
            <a:r>
              <a:rPr lang="en-US" sz="2400" i="1"/>
              <a:t>He said, “I can’t translate </a:t>
            </a:r>
            <a:r>
              <a:rPr lang="en-US" sz="2400" b="1" i="1"/>
              <a:t>this</a:t>
            </a:r>
            <a:r>
              <a:rPr lang="en-US" sz="2400" i="1"/>
              <a:t> article.”</a:t>
            </a:r>
          </a:p>
          <a:p>
            <a:r>
              <a:rPr lang="en-US" sz="2400" i="1"/>
              <a:t>Он сказал: “Я не могу перевести эту статью.”</a:t>
            </a:r>
          </a:p>
          <a:p>
            <a:r>
              <a:rPr lang="ru-RU" sz="2400"/>
              <a:t>this         that</a:t>
            </a:r>
          </a:p>
          <a:p>
            <a:r>
              <a:rPr lang="ru-RU" sz="2400"/>
              <a:t>these       those</a:t>
            </a:r>
          </a:p>
          <a:p>
            <a:r>
              <a:rPr lang="ru-RU" sz="2400"/>
              <a:t>now        then</a:t>
            </a:r>
          </a:p>
          <a:p>
            <a:r>
              <a:rPr lang="ru-RU" sz="2400"/>
              <a:t>today      that day</a:t>
            </a:r>
          </a:p>
          <a:p>
            <a:r>
              <a:rPr lang="ru-RU" sz="2400"/>
              <a:t>tomorrow    the next day</a:t>
            </a:r>
            <a:endParaRPr lang="ru-RU" sz="2400" b="1" i="1"/>
          </a:p>
          <a:p>
            <a:endParaRPr lang="ru-RU" sz="2400" b="1" i="1"/>
          </a:p>
          <a:p>
            <a:endParaRPr lang="ru-RU" sz="2400" b="1" i="1"/>
          </a:p>
          <a:p>
            <a:endParaRPr lang="ru-RU" sz="2400" b="1" i="1"/>
          </a:p>
          <a:p>
            <a:endParaRPr lang="ru-RU" sz="2400" i="1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/>
              <a:t>Косвенная речь</a:t>
            </a:r>
          </a:p>
          <a:p>
            <a:r>
              <a:rPr lang="en-US" sz="2400" i="1"/>
              <a:t>He said, that  he can’t translate </a:t>
            </a:r>
            <a:r>
              <a:rPr lang="en-US" sz="2400" b="1" i="1"/>
              <a:t>that </a:t>
            </a:r>
            <a:r>
              <a:rPr lang="en-US" sz="2400" i="1"/>
              <a:t>article.</a:t>
            </a:r>
          </a:p>
          <a:p>
            <a:r>
              <a:rPr lang="ru-RU" sz="2400" i="1"/>
              <a:t>Он сказал, что он не может перевести эту статью.</a:t>
            </a:r>
            <a:endParaRPr lang="ru-RU"/>
          </a:p>
          <a:p>
            <a:r>
              <a:rPr lang="ru-RU" sz="2400"/>
              <a:t>Yesterday   the day before</a:t>
            </a:r>
          </a:p>
          <a:p>
            <a:r>
              <a:rPr lang="ru-RU" sz="2400"/>
              <a:t>ago               before</a:t>
            </a:r>
          </a:p>
          <a:p>
            <a:r>
              <a:rPr lang="ru-RU" sz="2400"/>
              <a:t>next year      the next year</a:t>
            </a:r>
          </a:p>
          <a:p>
            <a:r>
              <a:rPr lang="ru-RU" sz="2400"/>
              <a:t>here              there</a:t>
            </a:r>
          </a:p>
          <a:p>
            <a:r>
              <a:rPr lang="ru-RU" sz="2400"/>
              <a:t>last                the previous</a:t>
            </a:r>
          </a:p>
          <a:p>
            <a:endParaRPr lang="ru-RU"/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990600" y="228600"/>
            <a:ext cx="7848600" cy="11874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Указательные местоимения и наречия времени и места в прямой речи заменяются в косвенной речи по смыслу другими словами, как и в русском языке</a:t>
            </a:r>
            <a:r>
              <a:rPr lang="en-US"/>
              <a:t>:</a:t>
            </a:r>
            <a:endParaRPr lang="ru-RU"/>
          </a:p>
        </p:txBody>
      </p:sp>
      <p:sp>
        <p:nvSpPr>
          <p:cNvPr id="26630" name="AutoShape 6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29600" y="6019800"/>
            <a:ext cx="609600" cy="609600"/>
          </a:xfrm>
          <a:prstGeom prst="actionButtonHome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>
            <a:off x="1981200" y="45720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6638" name="Line 14"/>
          <p:cNvSpPr>
            <a:spLocks noChangeShapeType="1"/>
          </p:cNvSpPr>
          <p:nvPr/>
        </p:nvSpPr>
        <p:spPr bwMode="auto">
          <a:xfrm>
            <a:off x="2133600" y="502920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6639" name="Line 15"/>
          <p:cNvSpPr>
            <a:spLocks noChangeShapeType="1"/>
          </p:cNvSpPr>
          <p:nvPr/>
        </p:nvSpPr>
        <p:spPr bwMode="auto">
          <a:xfrm>
            <a:off x="1981200" y="54864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6640" name="Line 16"/>
          <p:cNvSpPr>
            <a:spLocks noChangeShapeType="1"/>
          </p:cNvSpPr>
          <p:nvPr/>
        </p:nvSpPr>
        <p:spPr bwMode="auto">
          <a:xfrm>
            <a:off x="2057400" y="58674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6641" name="Line 17"/>
          <p:cNvSpPr>
            <a:spLocks noChangeShapeType="1"/>
          </p:cNvSpPr>
          <p:nvPr/>
        </p:nvSpPr>
        <p:spPr bwMode="auto">
          <a:xfrm>
            <a:off x="2819400" y="6324600"/>
            <a:ext cx="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6643" name="Line 19"/>
          <p:cNvSpPr>
            <a:spLocks noChangeShapeType="1"/>
          </p:cNvSpPr>
          <p:nvPr/>
        </p:nvSpPr>
        <p:spPr bwMode="auto">
          <a:xfrm>
            <a:off x="2590800" y="63246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6644" name="Line 20"/>
          <p:cNvSpPr>
            <a:spLocks noChangeShapeType="1"/>
          </p:cNvSpPr>
          <p:nvPr/>
        </p:nvSpPr>
        <p:spPr bwMode="auto">
          <a:xfrm>
            <a:off x="6477000" y="45720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6646" name="Line 22"/>
          <p:cNvSpPr>
            <a:spLocks noChangeShapeType="1"/>
          </p:cNvSpPr>
          <p:nvPr/>
        </p:nvSpPr>
        <p:spPr bwMode="auto">
          <a:xfrm>
            <a:off x="5791200" y="5029200"/>
            <a:ext cx="990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6649" name="Line 25"/>
          <p:cNvSpPr>
            <a:spLocks noChangeShapeType="1"/>
          </p:cNvSpPr>
          <p:nvPr/>
        </p:nvSpPr>
        <p:spPr bwMode="auto">
          <a:xfrm>
            <a:off x="6477000" y="54864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6650" name="Line 26"/>
          <p:cNvSpPr>
            <a:spLocks noChangeShapeType="1"/>
          </p:cNvSpPr>
          <p:nvPr/>
        </p:nvSpPr>
        <p:spPr bwMode="auto">
          <a:xfrm>
            <a:off x="5943600" y="5867400"/>
            <a:ext cx="91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6651" name="Line 27"/>
          <p:cNvSpPr>
            <a:spLocks noChangeShapeType="1"/>
          </p:cNvSpPr>
          <p:nvPr/>
        </p:nvSpPr>
        <p:spPr bwMode="auto">
          <a:xfrm>
            <a:off x="5791200" y="632460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6652" name="AutoShape 28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5867400"/>
            <a:ext cx="685800" cy="457200"/>
          </a:xfrm>
          <a:prstGeom prst="actionButtonBackPrevious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"/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75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75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75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75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75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75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75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75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75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75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75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75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75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75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75" fill="hold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75" fill="hold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75" fill="hold"/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75" fill="hold"/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75" fill="hold"/>
                                        <p:tgtEl>
                                          <p:spTgt spid="26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75" fill="hold"/>
                                        <p:tgtEl>
                                          <p:spTgt spid="26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75" fill="hold"/>
                                        <p:tgtEl>
                                          <p:spTgt spid="266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75" fill="hold"/>
                                        <p:tgtEl>
                                          <p:spTgt spid="266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75" fill="hold"/>
                                        <p:tgtEl>
                                          <p:spTgt spid="266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75" fill="hold"/>
                                        <p:tgtEl>
                                          <p:spTgt spid="266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75" fill="hold"/>
                                        <p:tgtEl>
                                          <p:spTgt spid="266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75" fill="hold"/>
                                        <p:tgtEl>
                                          <p:spTgt spid="266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75" fill="hold"/>
                                        <p:tgtEl>
                                          <p:spTgt spid="266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75" fill="hold"/>
                                        <p:tgtEl>
                                          <p:spTgt spid="266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75" fill="hold"/>
                                        <p:tgtEl>
                                          <p:spTgt spid="266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75" fill="hold"/>
                                        <p:tgtEl>
                                          <p:spTgt spid="266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75" fill="hold"/>
                                        <p:tgtEl>
                                          <p:spTgt spid="266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75" fill="hold"/>
                                        <p:tgtEl>
                                          <p:spTgt spid="266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 autoUpdateAnimBg="0"/>
      <p:bldP spid="26628" grpId="0" build="p" autoUpdateAnimBg="0"/>
      <p:bldP spid="26629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/>
              <a:t>В приказании- глагол </a:t>
            </a:r>
            <a:r>
              <a:rPr lang="en-US" sz="2400"/>
              <a:t>to say </a:t>
            </a:r>
            <a:r>
              <a:rPr lang="ru-RU" sz="2400"/>
              <a:t>заменяется глаголом </a:t>
            </a:r>
            <a:r>
              <a:rPr lang="en-US" sz="2400"/>
              <a:t> to tell</a:t>
            </a:r>
            <a:r>
              <a:rPr lang="ru-RU" sz="2400"/>
              <a:t>,</a:t>
            </a:r>
            <a:br>
              <a:rPr lang="ru-RU" sz="2400"/>
            </a:br>
            <a:r>
              <a:rPr lang="ru-RU" sz="2400"/>
              <a:t> в просьбе- глаголом </a:t>
            </a:r>
            <a:r>
              <a:rPr lang="en-US" sz="2400"/>
              <a:t>to ask. Повелительное наклонение заменяется инфинитивом. Отрицательная форма повел. наклонения заменяется инфинитивом с частицей not.</a:t>
            </a:r>
            <a:endParaRPr lang="ru-RU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She </a:t>
            </a:r>
            <a:r>
              <a:rPr lang="en-US" sz="2800" b="1"/>
              <a:t>said</a:t>
            </a:r>
            <a:r>
              <a:rPr lang="en-US" sz="2800"/>
              <a:t> to him, “</a:t>
            </a:r>
            <a:r>
              <a:rPr lang="en-US" sz="2800" b="1"/>
              <a:t>Come</a:t>
            </a:r>
            <a:r>
              <a:rPr lang="en-US" sz="2800"/>
              <a:t> at 5 o`clock”</a:t>
            </a:r>
          </a:p>
          <a:p>
            <a:r>
              <a:rPr lang="ru-RU" sz="2800"/>
              <a:t>Она сказала ему</a:t>
            </a:r>
            <a:r>
              <a:rPr lang="en-US" sz="2800"/>
              <a:t>:</a:t>
            </a:r>
            <a:r>
              <a:rPr lang="ru-RU" sz="2800"/>
              <a:t> «Приходите в 5 часов»</a:t>
            </a:r>
          </a:p>
          <a:p>
            <a:r>
              <a:rPr lang="en-US" sz="2800"/>
              <a:t>She </a:t>
            </a:r>
            <a:r>
              <a:rPr lang="en-US" sz="2800" b="1"/>
              <a:t>told</a:t>
            </a:r>
            <a:r>
              <a:rPr lang="en-US" sz="2800"/>
              <a:t> him </a:t>
            </a:r>
            <a:r>
              <a:rPr lang="en-US" sz="2800" b="1"/>
              <a:t>to come </a:t>
            </a:r>
            <a:r>
              <a:rPr lang="en-US" sz="2800"/>
              <a:t>at 5 o’clock.</a:t>
            </a:r>
          </a:p>
          <a:p>
            <a:r>
              <a:rPr lang="ru-RU" sz="2800"/>
              <a:t>Она велела ему придти в 5 часов</a:t>
            </a:r>
          </a:p>
          <a:p>
            <a:r>
              <a:rPr lang="en-US" sz="2800"/>
              <a:t>I</a:t>
            </a:r>
            <a:r>
              <a:rPr lang="en-US" sz="2800" b="1"/>
              <a:t> said</a:t>
            </a:r>
            <a:r>
              <a:rPr lang="en-US" sz="2800"/>
              <a:t> to her, “Please</a:t>
            </a:r>
            <a:r>
              <a:rPr lang="en-US" sz="2800" b="1"/>
              <a:t> bring</a:t>
            </a:r>
            <a:r>
              <a:rPr lang="en-US" sz="2800"/>
              <a:t> me a glass of water”</a:t>
            </a:r>
          </a:p>
          <a:p>
            <a:r>
              <a:rPr lang="en-US" sz="2800"/>
              <a:t>I </a:t>
            </a:r>
            <a:r>
              <a:rPr lang="en-US" sz="2800" b="1"/>
              <a:t>asked</a:t>
            </a:r>
            <a:r>
              <a:rPr lang="en-US" sz="2800"/>
              <a:t> her </a:t>
            </a:r>
            <a:r>
              <a:rPr lang="en-US" sz="2800" b="1"/>
              <a:t>to bring</a:t>
            </a:r>
            <a:r>
              <a:rPr lang="en-US" sz="2800"/>
              <a:t> me a glass of water</a:t>
            </a:r>
          </a:p>
          <a:p>
            <a:r>
              <a:rPr lang="en-US" sz="2800"/>
              <a:t>He</a:t>
            </a:r>
            <a:r>
              <a:rPr lang="en-US" sz="2800" b="1"/>
              <a:t> said</a:t>
            </a:r>
            <a:r>
              <a:rPr lang="en-US" sz="2800"/>
              <a:t> to me, “</a:t>
            </a:r>
            <a:r>
              <a:rPr lang="en-US" sz="2800" b="1"/>
              <a:t>Don’t go</a:t>
            </a:r>
            <a:r>
              <a:rPr lang="en-US" sz="2800"/>
              <a:t> there”</a:t>
            </a:r>
          </a:p>
          <a:p>
            <a:r>
              <a:rPr lang="en-US" sz="2800"/>
              <a:t>He </a:t>
            </a:r>
            <a:r>
              <a:rPr lang="en-US" sz="2800" b="1"/>
              <a:t>told</a:t>
            </a:r>
            <a:r>
              <a:rPr lang="en-US" sz="2800"/>
              <a:t> me </a:t>
            </a:r>
            <a:r>
              <a:rPr lang="en-US" sz="2800" b="1"/>
              <a:t>not to go</a:t>
            </a:r>
            <a:r>
              <a:rPr lang="en-US" sz="2800"/>
              <a:t> there.</a:t>
            </a:r>
            <a:endParaRPr lang="ru-RU"/>
          </a:p>
        </p:txBody>
      </p:sp>
      <p:sp>
        <p:nvSpPr>
          <p:cNvPr id="27652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066800" y="6096000"/>
            <a:ext cx="685800" cy="457200"/>
          </a:xfrm>
          <a:prstGeom prst="actionButtonBackPrevious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7653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53400" y="5943600"/>
            <a:ext cx="685800" cy="685800"/>
          </a:xfrm>
          <a:prstGeom prst="actionButtonHome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1.Поставить кавычки, запятую, ввести      </a:t>
            </a:r>
            <a:r>
              <a:rPr lang="en-US"/>
              <a:t>that.</a:t>
            </a:r>
          </a:p>
          <a:p>
            <a:endParaRPr lang="en-US"/>
          </a:p>
          <a:p>
            <a:r>
              <a:rPr lang="en-US"/>
              <a:t>2.</a:t>
            </a:r>
            <a:r>
              <a:rPr lang="ru-RU"/>
              <a:t>Убрать кавычки, запятую, ввести </a:t>
            </a:r>
            <a:r>
              <a:rPr lang="en-US"/>
              <a:t>that.</a:t>
            </a:r>
          </a:p>
          <a:p>
            <a:endParaRPr lang="en-US"/>
          </a:p>
          <a:p>
            <a:r>
              <a:rPr lang="en-US"/>
              <a:t>3.</a:t>
            </a:r>
            <a:r>
              <a:rPr lang="ru-RU"/>
              <a:t>Без изменений.</a:t>
            </a: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1219200" y="304800"/>
            <a:ext cx="7391400" cy="13700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Selfcheck</a:t>
            </a:r>
          </a:p>
          <a:p>
            <a:pPr algn="ctr">
              <a:spcBef>
                <a:spcPct val="50000"/>
              </a:spcBef>
            </a:pPr>
            <a:r>
              <a:rPr lang="ru-RU"/>
              <a:t>Что нужно сделать при переходе прямой речи в косвенную в оформлении</a:t>
            </a:r>
            <a:r>
              <a:rPr lang="en-US"/>
              <a:t>?</a:t>
            </a:r>
            <a:endParaRPr lang="ru-RU"/>
          </a:p>
        </p:txBody>
      </p:sp>
      <p:sp>
        <p:nvSpPr>
          <p:cNvPr id="28680" name="AutoShape 8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229600" y="6096000"/>
            <a:ext cx="609600" cy="533400"/>
          </a:xfrm>
          <a:prstGeom prst="actionButtonForwardNex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8681" name="AutoShape 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914400" y="6019800"/>
            <a:ext cx="762000" cy="609600"/>
          </a:xfrm>
          <a:prstGeom prst="actionButtonBackPrevious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8682" name="AutoShape 1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990600" y="304800"/>
            <a:ext cx="609600" cy="609600"/>
          </a:xfrm>
          <a:prstGeom prst="actionButtonHome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/>
              <a:t>He says, “I sent them the letter”</a:t>
            </a:r>
          </a:p>
          <a:p>
            <a:pPr algn="ctr"/>
            <a:endParaRPr lang="en-US"/>
          </a:p>
          <a:p>
            <a:r>
              <a:rPr lang="ru-RU"/>
              <a:t>1.He says, that he sent them the letter.</a:t>
            </a:r>
          </a:p>
          <a:p>
            <a:endParaRPr lang="ru-RU"/>
          </a:p>
          <a:p>
            <a:r>
              <a:rPr lang="ru-RU"/>
              <a:t>2.He says, that he send them the letter.</a:t>
            </a:r>
          </a:p>
          <a:p>
            <a:endParaRPr lang="ru-RU"/>
          </a:p>
          <a:p>
            <a:r>
              <a:rPr lang="ru-RU"/>
              <a:t>3.He said, that he sent them the letter. </a:t>
            </a: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990600" y="228600"/>
            <a:ext cx="7848600" cy="13731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/>
              <a:t>Переведи в косвенную речь, если глагол в главном предложении стоит в настоящем времени.</a:t>
            </a:r>
          </a:p>
        </p:txBody>
      </p:sp>
      <p:sp>
        <p:nvSpPr>
          <p:cNvPr id="31750" name="AutoShape 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229600" y="6096000"/>
            <a:ext cx="609600" cy="533400"/>
          </a:xfrm>
          <a:prstGeom prst="actionButtonForwardNex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1751" name="AutoShape 7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914400" y="6019800"/>
            <a:ext cx="762000" cy="609600"/>
          </a:xfrm>
          <a:prstGeom prst="actionButtonBackPrevious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/>
              <a:t>Переведи в косвенную речь, если глагол в главном предложении стоит в прош. времени</a:t>
            </a:r>
            <a:r>
              <a:rPr lang="ru-RU"/>
              <a:t>.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/>
              <a:t>She said, “He is reading”</a:t>
            </a:r>
          </a:p>
          <a:p>
            <a:pPr algn="ctr"/>
            <a:endParaRPr lang="en-US"/>
          </a:p>
          <a:p>
            <a:r>
              <a:rPr lang="ru-RU"/>
              <a:t>1.She said he was reading.</a:t>
            </a:r>
          </a:p>
          <a:p>
            <a:endParaRPr lang="ru-RU"/>
          </a:p>
          <a:p>
            <a:r>
              <a:rPr lang="ru-RU"/>
              <a:t>2.She said, «He is reading» </a:t>
            </a:r>
          </a:p>
          <a:p>
            <a:endParaRPr lang="ru-RU"/>
          </a:p>
          <a:p>
            <a:r>
              <a:rPr lang="ru-RU"/>
              <a:t>3.She will say he is reading.</a:t>
            </a:r>
          </a:p>
        </p:txBody>
      </p:sp>
      <p:sp>
        <p:nvSpPr>
          <p:cNvPr id="32772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914400" y="6019800"/>
            <a:ext cx="762000" cy="609600"/>
          </a:xfrm>
          <a:prstGeom prst="actionButtonBackPrevious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2773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229600" y="6096000"/>
            <a:ext cx="609600" cy="533400"/>
          </a:xfrm>
          <a:prstGeom prst="actionButtonForwardNex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/>
              <a:t>Произведи замену указательных местоимений </a:t>
            </a:r>
            <a:r>
              <a:rPr lang="en-US" sz="2800"/>
              <a:t>this,that.</a:t>
            </a:r>
            <a:endParaRPr lang="ru-RU" sz="280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  <a:p>
            <a:r>
              <a:rPr lang="ru-RU"/>
              <a:t>1.that day, tomorrow.</a:t>
            </a:r>
          </a:p>
          <a:p>
            <a:endParaRPr lang="ru-RU"/>
          </a:p>
          <a:p>
            <a:r>
              <a:rPr lang="ru-RU"/>
              <a:t>2.the next day, then.</a:t>
            </a:r>
          </a:p>
          <a:p>
            <a:endParaRPr lang="ru-RU"/>
          </a:p>
          <a:p>
            <a:r>
              <a:rPr lang="ru-RU"/>
              <a:t>3.that, those.</a:t>
            </a:r>
          </a:p>
        </p:txBody>
      </p:sp>
      <p:sp>
        <p:nvSpPr>
          <p:cNvPr id="33796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914400" y="6019800"/>
            <a:ext cx="762000" cy="609600"/>
          </a:xfrm>
          <a:prstGeom prst="actionButtonBackPrevious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3797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229600" y="6096000"/>
            <a:ext cx="609600" cy="533400"/>
          </a:xfrm>
          <a:prstGeom prst="actionButtonForwardNex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/>
              <a:t>Произведи замену повелительного наклонения.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/>
              <a:t>She said to him, “Come at 5 o’clock”</a:t>
            </a:r>
          </a:p>
          <a:p>
            <a:pPr algn="ctr"/>
            <a:endParaRPr lang="en-US"/>
          </a:p>
          <a:p>
            <a:r>
              <a:rPr lang="ru-RU"/>
              <a:t>1.She told him to соме at 5 o’clock.</a:t>
            </a:r>
          </a:p>
          <a:p>
            <a:endParaRPr lang="ru-RU"/>
          </a:p>
          <a:p>
            <a:r>
              <a:rPr lang="ru-RU"/>
              <a:t>2.She said to him to соме at 6 o’clock.</a:t>
            </a:r>
          </a:p>
          <a:p>
            <a:endParaRPr lang="ru-RU"/>
          </a:p>
          <a:p>
            <a:r>
              <a:rPr lang="ru-RU"/>
              <a:t>3.Will you соме at 5 o’clock.</a:t>
            </a:r>
          </a:p>
        </p:txBody>
      </p:sp>
      <p:sp>
        <p:nvSpPr>
          <p:cNvPr id="34820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229600" y="6096000"/>
            <a:ext cx="609600" cy="533400"/>
          </a:xfrm>
          <a:prstGeom prst="actionButtonForwardNex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4821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914400" y="6019800"/>
            <a:ext cx="762000" cy="609600"/>
          </a:xfrm>
          <a:prstGeom prst="actionButtonBackPrevious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/>
              <a:t>Переведите специальный вопрос из прямой речи в косвенную.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/>
              <a:t>She asks, “Where is Wales situated?”</a:t>
            </a:r>
          </a:p>
          <a:p>
            <a:endParaRPr lang="ru-RU"/>
          </a:p>
          <a:p>
            <a:r>
              <a:rPr lang="ru-RU"/>
              <a:t>1.She asks where is Wales situated?</a:t>
            </a:r>
          </a:p>
          <a:p>
            <a:endParaRPr lang="ru-RU"/>
          </a:p>
          <a:p>
            <a:r>
              <a:rPr lang="ru-RU"/>
              <a:t>2.She wonders where Wales is situated.</a:t>
            </a:r>
          </a:p>
          <a:p>
            <a:endParaRPr lang="ru-RU"/>
          </a:p>
          <a:p>
            <a:r>
              <a:rPr lang="ru-RU"/>
              <a:t>3.She asks, «Where is Wales situated?»</a:t>
            </a:r>
          </a:p>
        </p:txBody>
      </p:sp>
      <p:sp>
        <p:nvSpPr>
          <p:cNvPr id="35844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229600" y="6096000"/>
            <a:ext cx="609600" cy="533400"/>
          </a:xfrm>
          <a:prstGeom prst="actionButtonForwardNex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5845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914400" y="6019800"/>
            <a:ext cx="762000" cy="609600"/>
          </a:xfrm>
          <a:prstGeom prst="actionButtonBackPrevious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/>
              <a:t>Переведите общий вопрос из прямой речи в косвенную.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/>
              <a:t>She asks, “Is Wales situated on the  Isles?”</a:t>
            </a:r>
          </a:p>
          <a:p>
            <a:endParaRPr lang="ru-RU"/>
          </a:p>
          <a:p>
            <a:r>
              <a:rPr lang="ru-RU"/>
              <a:t>1.She asks, if Wales is situated on the Isles.</a:t>
            </a:r>
          </a:p>
          <a:p>
            <a:endParaRPr lang="ru-RU"/>
          </a:p>
          <a:p>
            <a:r>
              <a:rPr lang="ru-RU"/>
              <a:t>2.She asks, «Is Wales situated on the Isles?»</a:t>
            </a:r>
          </a:p>
          <a:p>
            <a:endParaRPr lang="ru-RU"/>
          </a:p>
          <a:p>
            <a:r>
              <a:rPr lang="ru-RU"/>
              <a:t>3.She asked if Wales was situated on the Isles.</a:t>
            </a:r>
          </a:p>
          <a:p>
            <a:endParaRPr lang="ru-RU"/>
          </a:p>
          <a:p>
            <a:endParaRPr lang="ru-RU"/>
          </a:p>
        </p:txBody>
      </p:sp>
      <p:sp>
        <p:nvSpPr>
          <p:cNvPr id="36868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4495800" y="6019800"/>
            <a:ext cx="762000" cy="609600"/>
          </a:xfrm>
          <a:prstGeom prst="actionButtonBackPrevious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u="sng"/>
              <a:t>Косвенная речь</a:t>
            </a:r>
            <a:r>
              <a:rPr lang="ru-RU" sz="2800"/>
              <a:t>- речь, передаваемая не слово в слово, а только по содержанию, в виде дополнительных придаточных предложений.</a:t>
            </a:r>
            <a:endParaRPr lang="ru-RU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828800"/>
            <a:ext cx="3886200" cy="41148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ru-RU" i="1" u="sng"/>
              <a:t>Прямая речь</a:t>
            </a:r>
          </a:p>
          <a:p>
            <a:r>
              <a:rPr lang="ru-RU" sz="2400" i="1"/>
              <a:t>He has said, «The ship will arrive at the end of the week.»</a:t>
            </a:r>
          </a:p>
          <a:p>
            <a:r>
              <a:rPr lang="ru-RU" sz="2400" i="1"/>
              <a:t>Он сказал</a:t>
            </a:r>
            <a:r>
              <a:rPr lang="en-US" sz="2400" i="1"/>
              <a:t>:” </a:t>
            </a:r>
            <a:r>
              <a:rPr lang="ru-RU" sz="2400" i="1"/>
              <a:t>Пароход прибудет в конце 	недели.</a:t>
            </a:r>
            <a:r>
              <a:rPr lang="en-US" sz="2400" i="1"/>
              <a:t>“</a:t>
            </a:r>
            <a:r>
              <a:rPr lang="ru-RU" sz="2400" i="1"/>
              <a:t> </a:t>
            </a:r>
            <a:r>
              <a:rPr lang="ru-RU" i="1" u="sng"/>
              <a:t>                                                           </a:t>
            </a:r>
            <a:endParaRPr lang="ru-RU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ru-RU" i="1" u="sng"/>
              <a:t>Косвенная речь</a:t>
            </a:r>
          </a:p>
          <a:p>
            <a:r>
              <a:rPr lang="en-US" sz="2400" i="1"/>
              <a:t>He</a:t>
            </a:r>
            <a:r>
              <a:rPr lang="en-US" i="1"/>
              <a:t> </a:t>
            </a:r>
            <a:r>
              <a:rPr lang="en-US" sz="2400" i="1"/>
              <a:t>has said that the ship will arrive at the end of the week.</a:t>
            </a:r>
          </a:p>
          <a:p>
            <a:r>
              <a:rPr lang="ru-RU" sz="2400" i="1"/>
              <a:t>Он сказал, что пароход прибудет в конце недели.</a:t>
            </a:r>
            <a:endParaRPr lang="ru-RU" sz="2400"/>
          </a:p>
        </p:txBody>
      </p:sp>
      <p:sp>
        <p:nvSpPr>
          <p:cNvPr id="9222" name="AutoShape 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153400" y="6324600"/>
            <a:ext cx="685800" cy="304800"/>
          </a:xfrm>
          <a:prstGeom prst="actionButtonForwardNex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build="p" autoUpdateAnimBg="0"/>
      <p:bldP spid="9219" grpId="0" build="p" autoUpdateAnimBg="0"/>
      <p:bldP spid="9220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i="1"/>
              <a:t>При обращении повествовательного предложения из прямой речи в косвенную производятся следующие изменения</a:t>
            </a:r>
            <a:r>
              <a:rPr lang="en-US" sz="2800" b="1" i="1"/>
              <a:t>:</a:t>
            </a:r>
            <a:endParaRPr lang="ru-RU" sz="2800" b="1" i="1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ru-RU" sz="2800" i="1"/>
              <a:t>В оформлении косвенной речи</a:t>
            </a:r>
          </a:p>
          <a:p>
            <a:r>
              <a:rPr lang="ru-RU" sz="2800" i="1"/>
              <a:t>Если глагол в гл. предл. стоит </a:t>
            </a:r>
            <a:r>
              <a:rPr lang="en-US" sz="2800" i="1"/>
              <a:t>Present Tenses</a:t>
            </a:r>
          </a:p>
          <a:p>
            <a:r>
              <a:rPr lang="ru-RU" sz="2800" i="1"/>
              <a:t>В словах вводящих прямую речь</a:t>
            </a:r>
          </a:p>
          <a:p>
            <a:r>
              <a:rPr lang="ru-RU" sz="2800" i="1"/>
              <a:t>В личных и притяжательных местоимениях</a:t>
            </a:r>
          </a:p>
          <a:p>
            <a:r>
              <a:rPr lang="ru-RU" sz="2800" i="1"/>
              <a:t>Если глагол в гл. предл. стоит в </a:t>
            </a:r>
            <a:r>
              <a:rPr lang="en-US" sz="2800" i="1"/>
              <a:t>Past Tenses</a:t>
            </a:r>
          </a:p>
          <a:p>
            <a:r>
              <a:rPr lang="ru-RU" sz="2800" i="1"/>
              <a:t>В указательных местоимениях и наречиях вр</a:t>
            </a:r>
          </a:p>
          <a:p>
            <a:r>
              <a:rPr lang="ru-RU" sz="2800" i="1"/>
              <a:t>В повелительном предложении</a:t>
            </a:r>
          </a:p>
          <a:p>
            <a:r>
              <a:rPr lang="ru-RU" sz="2800" i="1"/>
              <a:t>Selfcheck</a:t>
            </a:r>
          </a:p>
        </p:txBody>
      </p:sp>
      <p:sp>
        <p:nvSpPr>
          <p:cNvPr id="14347" name="AutoShape 11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8200" y="1981200"/>
            <a:ext cx="381000" cy="304800"/>
          </a:xfrm>
          <a:prstGeom prst="actionButtonForwardNex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4348" name="AutoShape 12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8200" y="2514600"/>
            <a:ext cx="381000" cy="304800"/>
          </a:xfrm>
          <a:prstGeom prst="actionButtonForwardNex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4349" name="AutoShape 13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8200" y="3505200"/>
            <a:ext cx="381000" cy="304800"/>
          </a:xfrm>
          <a:prstGeom prst="actionButtonForwardNex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4350" name="AutoShape 14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8200" y="4038600"/>
            <a:ext cx="381000" cy="304800"/>
          </a:xfrm>
          <a:prstGeom prst="actionButtonForwardNex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4351" name="AutoShape 15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8200" y="4495800"/>
            <a:ext cx="381000" cy="304800"/>
          </a:xfrm>
          <a:prstGeom prst="actionButtonForwardNex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4352" name="AutoShape 16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8200" y="3048000"/>
            <a:ext cx="381000" cy="304800"/>
          </a:xfrm>
          <a:prstGeom prst="actionButtonForwardNex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4353" name="AutoShape 17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153400" y="6172200"/>
            <a:ext cx="685800" cy="457200"/>
          </a:xfrm>
          <a:prstGeom prst="actionButtonForwardNex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4355" name="AutoShape 19">
            <a:hlinkClick r:id="rId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8200" y="5029200"/>
            <a:ext cx="381000" cy="304800"/>
          </a:xfrm>
          <a:prstGeom prst="actionButtonForwardNex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4356" name="AutoShape 20">
            <a:hlinkClick r:id="rId10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8200" y="5562600"/>
            <a:ext cx="381000" cy="304800"/>
          </a:xfrm>
          <a:prstGeom prst="actionButtonForwardNex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build="p" autoUpdateAnimBg="0"/>
      <p:bldP spid="14339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/>
              <a:t>Если прямая речь является вопросительным предложением, то при обращении в косвенную она становится дополнительным придаточным предложением</a:t>
            </a:r>
            <a:r>
              <a:rPr lang="ru-RU" sz="2800"/>
              <a:t> 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ru-RU"/>
              <a:t>Специальный вопрос</a:t>
            </a:r>
          </a:p>
          <a:p>
            <a:r>
              <a:rPr lang="ru-RU" sz="2400"/>
              <a:t>Вопросительный знак опускается</a:t>
            </a:r>
          </a:p>
          <a:p>
            <a:r>
              <a:rPr lang="ru-RU" sz="2400"/>
              <a:t>Вопросительный порядок слов заменяется порядком слов повеств. предл.</a:t>
            </a:r>
          </a:p>
          <a:p>
            <a:r>
              <a:rPr lang="en-US" sz="2400"/>
              <a:t>Ask </a:t>
            </a:r>
            <a:r>
              <a:rPr lang="ru-RU" sz="2400"/>
              <a:t>может изменяться на </a:t>
            </a:r>
            <a:r>
              <a:rPr lang="en-US" sz="2400"/>
              <a:t>wonder, want to know</a:t>
            </a:r>
            <a:endParaRPr lang="ru-RU" sz="2400"/>
          </a:p>
          <a:p>
            <a:endParaRPr lang="ru-RU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/>
              <a:t>Общий вопрос</a:t>
            </a:r>
          </a:p>
          <a:p>
            <a:r>
              <a:rPr lang="ru-RU" sz="2400"/>
              <a:t>Косвенный вопрос присоединяется к гл.предл. при помощи союзов </a:t>
            </a:r>
            <a:r>
              <a:rPr lang="en-US" sz="2400"/>
              <a:t>whether </a:t>
            </a:r>
            <a:r>
              <a:rPr lang="ru-RU" sz="2400"/>
              <a:t>или </a:t>
            </a:r>
            <a:r>
              <a:rPr lang="en-US" sz="2400"/>
              <a:t>if,</a:t>
            </a:r>
            <a:r>
              <a:rPr lang="ru-RU" sz="2400"/>
              <a:t> имеющих значение ЛИ</a:t>
            </a:r>
          </a:p>
        </p:txBody>
      </p:sp>
      <p:sp>
        <p:nvSpPr>
          <p:cNvPr id="18437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001000" y="6019800"/>
            <a:ext cx="890588" cy="585788"/>
          </a:xfrm>
          <a:prstGeom prst="actionButtonForwardNex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438" name="AutoShape 6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990600" y="228600"/>
            <a:ext cx="381000" cy="304800"/>
          </a:xfrm>
          <a:prstGeom prst="actionButtonBackPrevious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439" name="AutoShape 7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914400" y="6096000"/>
            <a:ext cx="609600" cy="457200"/>
          </a:xfrm>
          <a:prstGeom prst="actionButtonBackPrevious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75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75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75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75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75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75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75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75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75" fill="hold"/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75" fill="hold"/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75" fill="hold"/>
                                        <p:tgtEl>
                                          <p:spTgt spid="18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75" fill="hold"/>
                                        <p:tgtEl>
                                          <p:spTgt spid="18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build="p" autoUpdateAnimBg="0"/>
      <p:bldP spid="18435" grpId="0" build="p" autoUpdateAnimBg="0"/>
      <p:bldP spid="18436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Examples</a:t>
            </a:r>
            <a:endParaRPr lang="ru-RU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ru-RU"/>
              <a:t>Специальный вопрос</a:t>
            </a:r>
          </a:p>
          <a:p>
            <a:r>
              <a:rPr lang="en-US" sz="2400" i="1"/>
              <a:t>She asks, “Where is Wales situated ?” </a:t>
            </a:r>
          </a:p>
          <a:p>
            <a:pPr>
              <a:buFont typeface="Monotype Sorts" pitchFamily="2" charset="2"/>
              <a:buNone/>
            </a:pPr>
            <a:r>
              <a:rPr lang="en-US" sz="2400" i="1"/>
              <a:t>    </a:t>
            </a:r>
            <a:r>
              <a:rPr lang="en-US" sz="2400" b="1" i="1"/>
              <a:t>She wonders, where Wales is situated.</a:t>
            </a:r>
          </a:p>
          <a:p>
            <a:r>
              <a:rPr lang="en-US" sz="2400" i="1"/>
              <a:t>They ask, “When did it snow?”</a:t>
            </a:r>
          </a:p>
          <a:p>
            <a:pPr>
              <a:buFont typeface="Monotype Sorts" pitchFamily="2" charset="2"/>
              <a:buNone/>
            </a:pPr>
            <a:r>
              <a:rPr lang="en-US" sz="2400" i="1"/>
              <a:t>     </a:t>
            </a:r>
            <a:r>
              <a:rPr lang="en-US" sz="2400" b="1" i="1"/>
              <a:t>They want to know, when it snowed.</a:t>
            </a:r>
          </a:p>
          <a:p>
            <a:pPr>
              <a:buFont typeface="Monotype Sorts" pitchFamily="2" charset="2"/>
              <a:buNone/>
            </a:pPr>
            <a:endParaRPr lang="en-US" sz="2400" i="1"/>
          </a:p>
          <a:p>
            <a:pPr>
              <a:buFont typeface="Monotype Sorts" pitchFamily="2" charset="2"/>
              <a:buNone/>
            </a:pPr>
            <a:endParaRPr lang="en-US" sz="2400" i="1"/>
          </a:p>
          <a:p>
            <a:pPr>
              <a:buFont typeface="Monotype Sorts" pitchFamily="2" charset="2"/>
              <a:buNone/>
            </a:pPr>
            <a:r>
              <a:rPr lang="en-US" sz="2400"/>
              <a:t>                  </a:t>
            </a:r>
            <a:endParaRPr lang="ru-RU" sz="2400"/>
          </a:p>
          <a:p>
            <a:pPr>
              <a:buFont typeface="Monotype Sorts" pitchFamily="2" charset="2"/>
              <a:buNone/>
            </a:pPr>
            <a:endParaRPr lang="ru-RU"/>
          </a:p>
          <a:p>
            <a:pPr>
              <a:buFont typeface="Monotype Sorts" pitchFamily="2" charset="2"/>
              <a:buNone/>
            </a:pPr>
            <a:endParaRPr lang="ru-RU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/>
              <a:t>Общий вопрос</a:t>
            </a:r>
          </a:p>
          <a:p>
            <a:r>
              <a:rPr lang="en-US" sz="2400" i="1"/>
              <a:t>She asks, “Is Wales situated on the British Isles?” </a:t>
            </a:r>
          </a:p>
          <a:p>
            <a:pPr>
              <a:buFont typeface="Monotype Sorts" pitchFamily="2" charset="2"/>
              <a:buNone/>
            </a:pPr>
            <a:r>
              <a:rPr lang="en-US" sz="2400"/>
              <a:t>.    </a:t>
            </a:r>
            <a:r>
              <a:rPr lang="en-US" sz="2400" b="1" i="1"/>
              <a:t>She asks, if Wales is situated on British Isles</a:t>
            </a:r>
            <a:endParaRPr lang="en-US" sz="2400"/>
          </a:p>
          <a:p>
            <a:r>
              <a:rPr lang="en-US" sz="2400"/>
              <a:t> </a:t>
            </a:r>
            <a:r>
              <a:rPr lang="en-US" sz="2400" i="1"/>
              <a:t>They ask,“Did it snowed yesterday?”</a:t>
            </a:r>
          </a:p>
          <a:p>
            <a:pPr>
              <a:buFont typeface="Monotype Sorts" pitchFamily="2" charset="2"/>
              <a:buNone/>
            </a:pPr>
            <a:r>
              <a:rPr lang="en-US" sz="2400" i="1"/>
              <a:t>     </a:t>
            </a:r>
            <a:r>
              <a:rPr lang="en-US" sz="2400" b="1" i="1"/>
              <a:t>They want to know,if  it snowed yesterday.</a:t>
            </a:r>
          </a:p>
          <a:p>
            <a:pPr>
              <a:buFont typeface="Monotype Sorts" pitchFamily="2" charset="2"/>
              <a:buNone/>
            </a:pPr>
            <a:r>
              <a:rPr lang="en-US"/>
              <a:t>                  </a:t>
            </a:r>
            <a:endParaRPr lang="ru-RU"/>
          </a:p>
          <a:p>
            <a:endParaRPr lang="ru-RU"/>
          </a:p>
        </p:txBody>
      </p:sp>
      <p:sp>
        <p:nvSpPr>
          <p:cNvPr id="19462" name="AutoShape 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153400" y="6248400"/>
            <a:ext cx="685800" cy="381000"/>
          </a:xfrm>
          <a:prstGeom prst="actionButtonForwardNex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63" name="AutoShape 7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990600" y="228600"/>
            <a:ext cx="381000" cy="304800"/>
          </a:xfrm>
          <a:prstGeom prst="actionButtonBackPrevious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" fill="hold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" fill="hold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9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9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94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94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94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build="p" autoUpdateAnimBg="0"/>
      <p:bldP spid="19459" grpId="0" build="p" autoUpdateAnimBg="0"/>
      <p:bldP spid="19460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1066800" y="228600"/>
            <a:ext cx="7772400" cy="11874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ЗАПЯТАЯ, стоящая после слов, вводящих прямую речь, а также кавычки, в которые заключена прямая речь, опускаются. Косвенная речь вводится </a:t>
            </a:r>
            <a:r>
              <a:rPr lang="en-US"/>
              <a:t>that:</a:t>
            </a:r>
            <a:endParaRPr lang="ru-RU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ru-RU"/>
              <a:t>Прямая речь</a:t>
            </a:r>
          </a:p>
          <a:p>
            <a:r>
              <a:rPr lang="en-US" sz="2400" i="1"/>
              <a:t>He says</a:t>
            </a:r>
            <a:r>
              <a:rPr lang="ru-RU" sz="2400" i="1"/>
              <a:t>, «Marry will do it!»</a:t>
            </a:r>
          </a:p>
          <a:p>
            <a:r>
              <a:rPr lang="ru-RU" sz="2400" b="1" i="1"/>
              <a:t>Он говорит</a:t>
            </a:r>
            <a:r>
              <a:rPr lang="en-US" sz="2400" b="1" i="1"/>
              <a:t>: “Мария сделает это!”</a:t>
            </a:r>
            <a:endParaRPr lang="ru-RU" b="1" i="1"/>
          </a:p>
        </p:txBody>
      </p:sp>
      <p:sp>
        <p:nvSpPr>
          <p:cNvPr id="20488" name="Rectangle 8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/>
              <a:t>Косвенная речь</a:t>
            </a:r>
          </a:p>
          <a:p>
            <a:r>
              <a:rPr lang="en-US" sz="2400" i="1"/>
              <a:t>He says, that Marry will do it.</a:t>
            </a:r>
          </a:p>
          <a:p>
            <a:r>
              <a:rPr lang="ru-RU" sz="2400" b="1" i="1"/>
              <a:t>Он говорит, что Мария сделает это.</a:t>
            </a:r>
            <a:r>
              <a:rPr lang="en-US" sz="2400" i="1"/>
              <a:t> </a:t>
            </a:r>
            <a:endParaRPr lang="ru-RU"/>
          </a:p>
        </p:txBody>
      </p:sp>
      <p:sp>
        <p:nvSpPr>
          <p:cNvPr id="20489" name="AutoShape 9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05800" y="6019800"/>
            <a:ext cx="609600" cy="609600"/>
          </a:xfrm>
          <a:prstGeom prst="actionButtonHome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822325" y="5756275"/>
            <a:ext cx="1841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20492" name="AutoShape 12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143000" y="5943600"/>
            <a:ext cx="609600" cy="457200"/>
          </a:xfrm>
          <a:prstGeom prst="actionButtonBackPrevious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"/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4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4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4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4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4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4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4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4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4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04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4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 build="p" autoUpdateAnimBg="0"/>
      <p:bldP spid="20487" grpId="0" build="p" autoUpdateAnimBg="0"/>
      <p:bldP spid="20488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ru-RU"/>
              <a:t>Прямая речь</a:t>
            </a:r>
          </a:p>
          <a:p>
            <a:r>
              <a:rPr lang="en-US" sz="2400" i="1"/>
              <a:t>He says, “I </a:t>
            </a:r>
            <a:r>
              <a:rPr lang="en-US" sz="2400" b="1" i="1"/>
              <a:t>sent</a:t>
            </a:r>
            <a:r>
              <a:rPr lang="en-US" sz="2400" i="1"/>
              <a:t> them the letter.”</a:t>
            </a:r>
          </a:p>
          <a:p>
            <a:r>
              <a:rPr lang="ru-RU" sz="2400" b="1" i="1"/>
              <a:t>Он говорит </a:t>
            </a:r>
            <a:r>
              <a:rPr lang="en-US" sz="2400" b="1" i="1"/>
              <a:t>:</a:t>
            </a:r>
            <a:r>
              <a:rPr lang="ru-RU" sz="2400" b="1" i="1"/>
              <a:t> </a:t>
            </a:r>
            <a:r>
              <a:rPr lang="en-US" sz="2400" b="1" i="1"/>
              <a:t>“</a:t>
            </a:r>
            <a:r>
              <a:rPr lang="ru-RU" sz="2400" b="1" i="1"/>
              <a:t>Я послал им письмо.</a:t>
            </a:r>
            <a:r>
              <a:rPr lang="en-US" sz="2400" b="1" i="1"/>
              <a:t>”</a:t>
            </a:r>
            <a:endParaRPr lang="ru-RU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/>
              <a:t>Косвенная речь</a:t>
            </a:r>
          </a:p>
          <a:p>
            <a:r>
              <a:rPr lang="en-US" sz="2400" i="1"/>
              <a:t>He says, that he </a:t>
            </a:r>
            <a:r>
              <a:rPr lang="en-US" sz="2400" b="1" i="1"/>
              <a:t>sent</a:t>
            </a:r>
            <a:r>
              <a:rPr lang="en-US" sz="2400" i="1"/>
              <a:t> them the letter.</a:t>
            </a:r>
          </a:p>
          <a:p>
            <a:r>
              <a:rPr lang="ru-RU" sz="2400" b="1" i="1"/>
              <a:t>Он говорит</a:t>
            </a:r>
            <a:r>
              <a:rPr lang="en-US" sz="2400" b="1" i="1"/>
              <a:t>, что он послал им письмо.</a:t>
            </a:r>
            <a:endParaRPr lang="ru-RU"/>
          </a:p>
          <a:p>
            <a:endParaRPr lang="ru-RU"/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990600" y="228600"/>
            <a:ext cx="7772400" cy="11874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Если глагол в главном предложении стоит в </a:t>
            </a:r>
            <a:r>
              <a:rPr lang="en-US"/>
              <a:t>Present Tenses, </a:t>
            </a:r>
            <a:r>
              <a:rPr lang="ru-RU"/>
              <a:t>то глагол в косвенной речи в прид. предл. остается в том же времени что и в прямой речи</a:t>
            </a:r>
            <a:r>
              <a:rPr lang="en-US"/>
              <a:t>:</a:t>
            </a:r>
            <a:r>
              <a:rPr lang="ru-RU"/>
              <a:t>   </a:t>
            </a:r>
          </a:p>
        </p:txBody>
      </p:sp>
      <p:sp>
        <p:nvSpPr>
          <p:cNvPr id="22534" name="AutoShape 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29600" y="6019800"/>
            <a:ext cx="609600" cy="609600"/>
          </a:xfrm>
          <a:prstGeom prst="actionButtonHome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2535" name="AutoShape 7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990600" y="5867400"/>
            <a:ext cx="685800" cy="533400"/>
          </a:xfrm>
          <a:prstGeom prst="actionButtonBackPrevious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"/>
                                        <p:tgtEl>
                                          <p:spTgt spid="22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25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25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 autoUpdateAnimBg="0"/>
      <p:bldP spid="22532" grpId="0" build="p" autoUpdateAnimBg="0"/>
      <p:bldP spid="22533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ru-RU"/>
              <a:t>Прямая речь</a:t>
            </a:r>
          </a:p>
          <a:p>
            <a:r>
              <a:rPr lang="en-US" sz="2400" i="1"/>
              <a:t>He </a:t>
            </a:r>
            <a:r>
              <a:rPr lang="en-US" sz="2400" b="1" i="1"/>
              <a:t>says</a:t>
            </a:r>
            <a:r>
              <a:rPr lang="en-US" sz="2400" i="1"/>
              <a:t>, “She will come in the evening.”</a:t>
            </a:r>
          </a:p>
          <a:p>
            <a:r>
              <a:rPr lang="ru-RU" sz="2400" i="1"/>
              <a:t>Он говорит</a:t>
            </a:r>
            <a:r>
              <a:rPr lang="en-US" sz="2400" i="1"/>
              <a:t>: “Она придет вечером.”</a:t>
            </a:r>
          </a:p>
          <a:p>
            <a:r>
              <a:rPr lang="en-US" sz="2400" i="1"/>
              <a:t>My aunt </a:t>
            </a:r>
            <a:r>
              <a:rPr lang="en-US" sz="2400" b="1" i="1"/>
              <a:t>says to me</a:t>
            </a:r>
            <a:r>
              <a:rPr lang="en-US" sz="2400" i="1"/>
              <a:t>,“You should work every day”</a:t>
            </a:r>
            <a:endParaRPr lang="ru-RU" sz="2400" i="1"/>
          </a:p>
          <a:p>
            <a:r>
              <a:rPr lang="ru-RU" sz="2400" i="1"/>
              <a:t>Моя тетя говорит мне </a:t>
            </a:r>
            <a:r>
              <a:rPr lang="en-US" sz="2400" i="1"/>
              <a:t>“</a:t>
            </a:r>
            <a:r>
              <a:rPr lang="ru-RU" sz="2400" i="1"/>
              <a:t>Ты должна работать каждый день</a:t>
            </a:r>
            <a:r>
              <a:rPr lang="en-US" sz="2400" i="1"/>
              <a:t>”</a:t>
            </a:r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/>
              <a:t>Косвенная речь</a:t>
            </a:r>
          </a:p>
          <a:p>
            <a:r>
              <a:rPr lang="en-US" sz="2400" i="1"/>
              <a:t>He </a:t>
            </a:r>
            <a:r>
              <a:rPr lang="en-US" sz="2400" b="1" i="1"/>
              <a:t>says</a:t>
            </a:r>
            <a:r>
              <a:rPr lang="en-US" sz="2400" i="1"/>
              <a:t>, that she will come in the evening.</a:t>
            </a:r>
          </a:p>
          <a:p>
            <a:r>
              <a:rPr lang="ru-RU" sz="2400" i="1"/>
              <a:t>Он говорит, что она придет вечером.</a:t>
            </a:r>
            <a:r>
              <a:rPr lang="en-US" sz="2400" i="1"/>
              <a:t> </a:t>
            </a:r>
          </a:p>
          <a:p>
            <a:r>
              <a:rPr lang="en-US" sz="2400" i="1"/>
              <a:t>My aunt </a:t>
            </a:r>
            <a:r>
              <a:rPr lang="en-US" sz="2400" b="1" i="1"/>
              <a:t>tells me</a:t>
            </a:r>
            <a:r>
              <a:rPr lang="en-US" sz="2400" i="1"/>
              <a:t> to work every day.</a:t>
            </a:r>
          </a:p>
          <a:p>
            <a:r>
              <a:rPr lang="en-US" sz="2400" i="1"/>
              <a:t>Моя тетя говорит мне работать каждый день.</a:t>
            </a:r>
            <a:endParaRPr lang="ru-RU" sz="2400" i="1"/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914400" y="228600"/>
            <a:ext cx="7924800" cy="13112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/>
              <a:t>Если в словах, вводящих прямую речь,употреблен глагол </a:t>
            </a:r>
            <a:r>
              <a:rPr lang="en-US" sz="2000" b="1"/>
              <a:t>to say</a:t>
            </a:r>
            <a:r>
              <a:rPr lang="ru-RU" sz="2000" b="1"/>
              <a:t> без дополнения, указывающего на лицо, к которому обращаются, то </a:t>
            </a:r>
            <a:r>
              <a:rPr lang="en-US" sz="2000" b="1"/>
              <a:t>to say</a:t>
            </a:r>
            <a:r>
              <a:rPr lang="ru-RU" sz="2000" b="1"/>
              <a:t> сохраняется.А если после </a:t>
            </a:r>
            <a:r>
              <a:rPr lang="en-US" sz="2000" b="1"/>
              <a:t>to say</a:t>
            </a:r>
            <a:r>
              <a:rPr lang="ru-RU" sz="2000" b="1"/>
              <a:t> есть  дополнение, то </a:t>
            </a:r>
            <a:r>
              <a:rPr lang="en-US" sz="2000" b="1"/>
              <a:t>to say</a:t>
            </a:r>
            <a:r>
              <a:rPr lang="ru-RU" sz="2000" b="1"/>
              <a:t> заменяется на </a:t>
            </a:r>
            <a:r>
              <a:rPr lang="en-US" sz="2000" b="1"/>
              <a:t>to tell.</a:t>
            </a:r>
            <a:r>
              <a:rPr lang="ru-RU" sz="2000" b="1"/>
              <a:t> </a:t>
            </a:r>
          </a:p>
        </p:txBody>
      </p:sp>
      <p:sp>
        <p:nvSpPr>
          <p:cNvPr id="23558" name="AutoShape 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29600" y="6019800"/>
            <a:ext cx="609600" cy="609600"/>
          </a:xfrm>
          <a:prstGeom prst="actionButtonHome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"/>
                                        <p:tgtEl>
                                          <p:spTgt spid="23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500"/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7" dur="500"/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2" dur="500"/>
                                        <p:tgtEl>
                                          <p:spTgt spid="235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7" dur="500"/>
                                        <p:tgtEl>
                                          <p:spTgt spid="235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 autoUpdateAnimBg="0"/>
      <p:bldP spid="23556" grpId="0" build="p" autoUpdateAnimBg="0"/>
      <p:bldP spid="23557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ru-RU"/>
              <a:t>Прямая речь</a:t>
            </a:r>
          </a:p>
          <a:p>
            <a:r>
              <a:rPr lang="en-US" sz="2400" i="1"/>
              <a:t>Marry says, “He has taken </a:t>
            </a:r>
            <a:r>
              <a:rPr lang="en-US" sz="2400" b="1" i="1"/>
              <a:t>my </a:t>
            </a:r>
            <a:r>
              <a:rPr lang="en-US" sz="2400" i="1"/>
              <a:t>dictionary.”</a:t>
            </a:r>
          </a:p>
          <a:p>
            <a:r>
              <a:rPr lang="ru-RU" sz="2400" i="1"/>
              <a:t>Мария говорит</a:t>
            </a:r>
            <a:r>
              <a:rPr lang="en-US" sz="2400" i="1"/>
              <a:t>: “Он взял мой словарь.”</a:t>
            </a:r>
            <a:endParaRPr lang="ru-RU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/>
              <a:t>Косвенная речь</a:t>
            </a:r>
          </a:p>
          <a:p>
            <a:r>
              <a:rPr lang="en-US" sz="2400" i="1"/>
              <a:t>Marry says that he has taken </a:t>
            </a:r>
            <a:r>
              <a:rPr lang="en-US" sz="2400" b="1" i="1"/>
              <a:t>her</a:t>
            </a:r>
            <a:r>
              <a:rPr lang="en-US" sz="2400" i="1"/>
              <a:t> dictionary.</a:t>
            </a:r>
          </a:p>
          <a:p>
            <a:r>
              <a:rPr lang="ru-RU" sz="2400" i="1"/>
              <a:t>Мария говорит, что о</a:t>
            </a:r>
            <a:r>
              <a:rPr lang="en-US" sz="2400" i="1"/>
              <a:t>н взял её словарь.</a:t>
            </a:r>
            <a:endParaRPr lang="ru-RU" sz="2400" i="1"/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914400" y="533400"/>
            <a:ext cx="79248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Личные и притяжательные местоимения заменяются по смыслу, как и в русском языке</a:t>
            </a:r>
            <a:r>
              <a:rPr lang="en-US"/>
              <a:t>:</a:t>
            </a:r>
            <a:endParaRPr lang="ru-RU"/>
          </a:p>
        </p:txBody>
      </p:sp>
      <p:sp>
        <p:nvSpPr>
          <p:cNvPr id="24582" name="AutoShape 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29600" y="6019800"/>
            <a:ext cx="609600" cy="609600"/>
          </a:xfrm>
          <a:prstGeom prst="actionButtonHome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"/>
                                        <p:tgtEl>
                                          <p:spTgt spid="24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45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5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45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45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 autoUpdateAnimBg="0"/>
      <p:bldP spid="24580" grpId="0" build="p" autoUpdateAnimBg="0"/>
      <p:bldP spid="24581" grpId="0" build="p" autoUpdateAnimBg="0"/>
    </p:bldLst>
  </p:timing>
</p:sld>
</file>

<file path=ppt/theme/theme1.xml><?xml version="1.0" encoding="utf-8"?>
<a:theme xmlns:a="http://schemas.openxmlformats.org/drawingml/2006/main" name="Тетрадь">
  <a:themeElements>
    <a:clrScheme name="Тетрадь 1">
      <a:dk1>
        <a:srgbClr val="402000"/>
      </a:dk1>
      <a:lt1>
        <a:srgbClr val="FBFAE2"/>
      </a:lt1>
      <a:dk2>
        <a:srgbClr val="996633"/>
      </a:dk2>
      <a:lt2>
        <a:srgbClr val="A08366"/>
      </a:lt2>
      <a:accent1>
        <a:srgbClr val="CE9964"/>
      </a:accent1>
      <a:accent2>
        <a:srgbClr val="CD3333"/>
      </a:accent2>
      <a:accent3>
        <a:srgbClr val="FDFCEE"/>
      </a:accent3>
      <a:accent4>
        <a:srgbClr val="351A00"/>
      </a:accent4>
      <a:accent5>
        <a:srgbClr val="E3CAB8"/>
      </a:accent5>
      <a:accent6>
        <a:srgbClr val="BA2D2D"/>
      </a:accent6>
      <a:hlink>
        <a:srgbClr val="9A7F32"/>
      </a:hlink>
      <a:folHlink>
        <a:srgbClr val="ECA07A"/>
      </a:folHlink>
    </a:clrScheme>
    <a:fontScheme name="Тетрадь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-5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-52"/>
          </a:defRPr>
        </a:defPPr>
      </a:lstStyle>
    </a:lnDef>
  </a:objectDefaults>
  <a:extraClrSchemeLst>
    <a:extraClrScheme>
      <a:clrScheme name="Тетрадь 1">
        <a:dk1>
          <a:srgbClr val="402000"/>
        </a:dk1>
        <a:lt1>
          <a:srgbClr val="FBFAE2"/>
        </a:lt1>
        <a:dk2>
          <a:srgbClr val="996633"/>
        </a:dk2>
        <a:lt2>
          <a:srgbClr val="A08366"/>
        </a:lt2>
        <a:accent1>
          <a:srgbClr val="CE9964"/>
        </a:accent1>
        <a:accent2>
          <a:srgbClr val="CD3333"/>
        </a:accent2>
        <a:accent3>
          <a:srgbClr val="FDFCEE"/>
        </a:accent3>
        <a:accent4>
          <a:srgbClr val="351A00"/>
        </a:accent4>
        <a:accent5>
          <a:srgbClr val="E3CAB8"/>
        </a:accent5>
        <a:accent6>
          <a:srgbClr val="BA2D2D"/>
        </a:accent6>
        <a:hlink>
          <a:srgbClr val="9A7F32"/>
        </a:hlink>
        <a:folHlink>
          <a:srgbClr val="ECA0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традь 2">
        <a:dk1>
          <a:srgbClr val="402000"/>
        </a:dk1>
        <a:lt1>
          <a:srgbClr val="FFFFFF"/>
        </a:lt1>
        <a:dk2>
          <a:srgbClr val="996633"/>
        </a:dk2>
        <a:lt2>
          <a:srgbClr val="A08366"/>
        </a:lt2>
        <a:accent1>
          <a:srgbClr val="CE9964"/>
        </a:accent1>
        <a:accent2>
          <a:srgbClr val="CD3333"/>
        </a:accent2>
        <a:accent3>
          <a:srgbClr val="FFFFFF"/>
        </a:accent3>
        <a:accent4>
          <a:srgbClr val="351A00"/>
        </a:accent4>
        <a:accent5>
          <a:srgbClr val="E3CAB8"/>
        </a:accent5>
        <a:accent6>
          <a:srgbClr val="BA2D2D"/>
        </a:accent6>
        <a:hlink>
          <a:srgbClr val="9A7F32"/>
        </a:hlink>
        <a:folHlink>
          <a:srgbClr val="ECA0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традь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традь 4">
        <a:dk1>
          <a:srgbClr val="1C1C1C"/>
        </a:dk1>
        <a:lt1>
          <a:srgbClr val="FFFFFF"/>
        </a:lt1>
        <a:dk2>
          <a:srgbClr val="000066"/>
        </a:dk2>
        <a:lt2>
          <a:srgbClr val="666699"/>
        </a:lt2>
        <a:accent1>
          <a:srgbClr val="FF5050"/>
        </a:accent1>
        <a:accent2>
          <a:srgbClr val="009999"/>
        </a:accent2>
        <a:accent3>
          <a:srgbClr val="FFFFFF"/>
        </a:accent3>
        <a:accent4>
          <a:srgbClr val="161616"/>
        </a:accent4>
        <a:accent5>
          <a:srgbClr val="FFB3B3"/>
        </a:accent5>
        <a:accent6>
          <a:srgbClr val="008A8A"/>
        </a:accent6>
        <a:hlink>
          <a:srgbClr val="3366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Office\Шаблоны\Дизайны презентаций\Тетрадь.pot</Template>
  <TotalTime>492</TotalTime>
  <Words>1183</Words>
  <Application>Microsoft Office PowerPoint</Application>
  <PresentationFormat>Экран (4:3)</PresentationFormat>
  <Paragraphs>171</Paragraphs>
  <Slides>19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2" baseType="lpstr">
      <vt:lpstr>Times New Roman</vt:lpstr>
      <vt:lpstr>Monotype Sorts</vt:lpstr>
      <vt:lpstr>Тетрадь</vt:lpstr>
      <vt:lpstr> Reported Speech</vt:lpstr>
      <vt:lpstr>Косвенная речь- речь, передаваемая не слово в слово, а только по содержанию, в виде дополнительных придаточных предложений.</vt:lpstr>
      <vt:lpstr>При обращении повествовательного предложения из прямой речи в косвенную производятся следующие изменения:</vt:lpstr>
      <vt:lpstr>Если прямая речь является вопросительным предложением, то при обращении в косвенную она становится дополнительным придаточным предложением  </vt:lpstr>
      <vt:lpstr>Examples</vt:lpstr>
      <vt:lpstr>Слайд 6</vt:lpstr>
      <vt:lpstr>Слайд 7</vt:lpstr>
      <vt:lpstr>Слайд 8</vt:lpstr>
      <vt:lpstr>Слайд 9</vt:lpstr>
      <vt:lpstr>Слайд 10</vt:lpstr>
      <vt:lpstr>Слайд 11</vt:lpstr>
      <vt:lpstr>В приказании- глагол to say заменяется глаголом  to tell,  в просьбе- глаголом to ask. Повелительное наклонение заменяется инфинитивом. Отрицательная форма повел. наклонения заменяется инфинитивом с частицей not.</vt:lpstr>
      <vt:lpstr>Слайд 13</vt:lpstr>
      <vt:lpstr>Слайд 14</vt:lpstr>
      <vt:lpstr>Переведи в косвенную речь, если глагол в главном предложении стоит в прош. времени.</vt:lpstr>
      <vt:lpstr>Произведи замену указательных местоимений this,that.</vt:lpstr>
      <vt:lpstr>Произведи замену повелительного наклонения.</vt:lpstr>
      <vt:lpstr>Переведите специальный вопрос из прямой речи в косвенную.</vt:lpstr>
      <vt:lpstr>Переведите общий вопрос из прямой речи в косвенную.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Reported Speech</dc:title>
  <dc:creator>йй</dc:creator>
  <cp:lastModifiedBy>1</cp:lastModifiedBy>
  <cp:revision>12</cp:revision>
  <dcterms:created xsi:type="dcterms:W3CDTF">2004-03-13T18:19:02Z</dcterms:created>
  <dcterms:modified xsi:type="dcterms:W3CDTF">2011-08-21T02:50:11Z</dcterms:modified>
</cp:coreProperties>
</file>