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sldIdLst>
    <p:sldId id="256" r:id="rId2"/>
    <p:sldId id="271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9" r:id="rId11"/>
    <p:sldId id="268" r:id="rId12"/>
    <p:sldId id="269" r:id="rId13"/>
    <p:sldId id="270" r:id="rId14"/>
    <p:sldId id="272" r:id="rId15"/>
    <p:sldId id="25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00"/>
    <a:srgbClr val="FF0000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 autoAdjust="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 2"/>
          <p:cNvGrpSpPr>
            <a:grpSpLocks/>
          </p:cNvGrpSpPr>
          <p:nvPr/>
        </p:nvGrpSpPr>
        <p:grpSpPr bwMode="auto">
          <a:xfrm>
            <a:off x="0" y="0"/>
            <a:ext cx="9093200" cy="6856413"/>
            <a:chOff x="0" y="0"/>
            <a:chExt cx="5728" cy="4319"/>
          </a:xfrm>
        </p:grpSpPr>
        <p:grpSp>
          <p:nvGrpSpPr>
            <p:cNvPr id="64515" name="Group 3"/>
            <p:cNvGrpSpPr>
              <a:grpSpLocks/>
            </p:cNvGrpSpPr>
            <p:nvPr userDrawn="1"/>
          </p:nvGrpSpPr>
          <p:grpSpPr bwMode="auto">
            <a:xfrm>
              <a:off x="962" y="1947"/>
              <a:ext cx="4766" cy="119"/>
              <a:chOff x="993" y="1028"/>
              <a:chExt cx="4766" cy="119"/>
            </a:xfrm>
          </p:grpSpPr>
          <p:sp>
            <p:nvSpPr>
              <p:cNvPr id="64516" name="Rectangle 4"/>
              <p:cNvSpPr>
                <a:spLocks noChangeArrowheads="1"/>
              </p:cNvSpPr>
              <p:nvPr userDrawn="1"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17" name="Line 5"/>
              <p:cNvSpPr>
                <a:spLocks noChangeShapeType="1"/>
              </p:cNvSpPr>
              <p:nvPr userDrawn="1"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18" name="Line 6"/>
              <p:cNvSpPr>
                <a:spLocks noChangeShapeType="1"/>
              </p:cNvSpPr>
              <p:nvPr userDrawn="1"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19" name="Line 7"/>
              <p:cNvSpPr>
                <a:spLocks noChangeShapeType="1"/>
              </p:cNvSpPr>
              <p:nvPr userDrawn="1"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0" name="Line 8"/>
              <p:cNvSpPr>
                <a:spLocks noChangeShapeType="1"/>
              </p:cNvSpPr>
              <p:nvPr userDrawn="1"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1" name="Freeform 9"/>
              <p:cNvSpPr>
                <a:spLocks/>
              </p:cNvSpPr>
              <p:nvPr userDrawn="1"/>
            </p:nvSpPr>
            <p:spPr bwMode="ltGray">
              <a:xfrm>
                <a:off x="993" y="1028"/>
                <a:ext cx="4765" cy="119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0" y="0"/>
                  </a:cxn>
                  <a:cxn ang="0">
                    <a:pos x="4764" y="0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4522" name="Group 10"/>
            <p:cNvGrpSpPr>
              <a:grpSpLocks/>
            </p:cNvGrpSpPr>
            <p:nvPr userDrawn="1"/>
          </p:nvGrpSpPr>
          <p:grpSpPr bwMode="auto">
            <a:xfrm>
              <a:off x="0" y="0"/>
              <a:ext cx="928" cy="4319"/>
              <a:chOff x="0" y="0"/>
              <a:chExt cx="928" cy="4319"/>
            </a:xfrm>
          </p:grpSpPr>
          <p:sp>
            <p:nvSpPr>
              <p:cNvPr id="64523" name="Rectangle 11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4524" name="Group 12"/>
              <p:cNvGrpSpPr>
                <a:grpSpLocks/>
              </p:cNvGrpSpPr>
              <p:nvPr userDrawn="1"/>
            </p:nvGrpSpPr>
            <p:grpSpPr bwMode="auto">
              <a:xfrm>
                <a:off x="0" y="41"/>
                <a:ext cx="928" cy="4035"/>
                <a:chOff x="0" y="41"/>
                <a:chExt cx="928" cy="4035"/>
              </a:xfrm>
            </p:grpSpPr>
            <p:pic>
              <p:nvPicPr>
                <p:cNvPr id="64525" name="Picture 13"/>
                <p:cNvPicPr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ltGray">
                <a:xfrm>
                  <a:off x="0" y="1014"/>
                  <a:ext cx="920" cy="9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4526" name="Freeform 14"/>
                <p:cNvSpPr>
                  <a:spLocks/>
                </p:cNvSpPr>
                <p:nvPr/>
              </p:nvSpPr>
              <p:spPr bwMode="ltGray">
                <a:xfrm>
                  <a:off x="38" y="41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527" name="Freeform 15"/>
                <p:cNvSpPr>
                  <a:spLocks/>
                </p:cNvSpPr>
                <p:nvPr/>
              </p:nvSpPr>
              <p:spPr bwMode="ltGray">
                <a:xfrm>
                  <a:off x="6" y="2087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528" name="Freeform 16"/>
                <p:cNvSpPr>
                  <a:spLocks/>
                </p:cNvSpPr>
                <p:nvPr/>
              </p:nvSpPr>
              <p:spPr bwMode="ltGray">
                <a:xfrm>
                  <a:off x="6" y="3160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4529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652588" y="1806575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559175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45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0" y="6350000"/>
            <a:ext cx="1724025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45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43313" y="6350000"/>
            <a:ext cx="3449637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4533" name="Rectangle 2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391400" y="6350000"/>
            <a:ext cx="1724025" cy="457200"/>
          </a:xfrm>
        </p:spPr>
        <p:txBody>
          <a:bodyPr anchor="b"/>
          <a:lstStyle>
            <a:lvl1pPr>
              <a:defRPr/>
            </a:lvl1pPr>
          </a:lstStyle>
          <a:p>
            <a:fld id="{344A9AE8-1604-4B24-9753-D4236EDDBF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56EB9C-1595-4ABA-8DE4-4EFE104E3B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99313" y="304800"/>
            <a:ext cx="19065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79550" y="304800"/>
            <a:ext cx="5567363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17EC81-AA75-4C3B-81C4-2D34956E37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7ADB16-ACC3-4E36-9A7A-546CB3064D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8DF4240-EA05-408A-8BF1-E772D32232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79550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68925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E3E918-1DC2-4392-9388-E8894930FA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8F2388-ED71-4603-A6D1-F0F08CA667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6B7BD8-45E2-44AB-B8A2-35FF7AA988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829786-D903-4B55-BF20-3DE01DFD76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55F2BD-EF79-4E3F-A9FC-CF027343D1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D0E5812-C14D-4972-A589-9EA765B969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1026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pSp>
          <p:nvGrpSpPr>
            <p:cNvPr id="63491" name="Group 1027"/>
            <p:cNvGrpSpPr>
              <a:grpSpLocks/>
            </p:cNvGrpSpPr>
            <p:nvPr/>
          </p:nvGrpSpPr>
          <p:grpSpPr bwMode="auto">
            <a:xfrm>
              <a:off x="0" y="0"/>
              <a:ext cx="926" cy="4319"/>
              <a:chOff x="0" y="0"/>
              <a:chExt cx="926" cy="4319"/>
            </a:xfrm>
          </p:grpSpPr>
          <p:sp>
            <p:nvSpPr>
              <p:cNvPr id="63492" name="Rectangle 1028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63493" name="Picture 1029"/>
              <p:cNvPicPr>
                <a:picLocks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ltGray">
              <a:xfrm>
                <a:off x="6" y="31"/>
                <a:ext cx="920" cy="9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63494" name="Freeform 1030"/>
              <p:cNvSpPr>
                <a:spLocks/>
              </p:cNvSpPr>
              <p:nvPr/>
            </p:nvSpPr>
            <p:spPr bwMode="ltGray">
              <a:xfrm>
                <a:off x="6" y="1023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495" name="Freeform 1031"/>
              <p:cNvSpPr>
                <a:spLocks/>
              </p:cNvSpPr>
              <p:nvPr/>
            </p:nvSpPr>
            <p:spPr bwMode="ltGray">
              <a:xfrm>
                <a:off x="6" y="2087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496" name="Freeform 1032"/>
              <p:cNvSpPr>
                <a:spLocks/>
              </p:cNvSpPr>
              <p:nvPr/>
            </p:nvSpPr>
            <p:spPr bwMode="ltGray">
              <a:xfrm>
                <a:off x="6" y="3160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3497" name="Group 1033"/>
            <p:cNvGrpSpPr>
              <a:grpSpLocks/>
            </p:cNvGrpSpPr>
            <p:nvPr/>
          </p:nvGrpSpPr>
          <p:grpSpPr bwMode="auto">
            <a:xfrm>
              <a:off x="993" y="1028"/>
              <a:ext cx="4766" cy="119"/>
              <a:chOff x="993" y="1028"/>
              <a:chExt cx="4766" cy="119"/>
            </a:xfrm>
          </p:grpSpPr>
          <p:sp>
            <p:nvSpPr>
              <p:cNvPr id="63498" name="Rectangle 1034"/>
              <p:cNvSpPr>
                <a:spLocks noChangeArrowheads="1"/>
              </p:cNvSpPr>
              <p:nvPr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499" name="Line 1035"/>
              <p:cNvSpPr>
                <a:spLocks noChangeShapeType="1"/>
              </p:cNvSpPr>
              <p:nvPr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500" name="Line 1036"/>
              <p:cNvSpPr>
                <a:spLocks noChangeShapeType="1"/>
              </p:cNvSpPr>
              <p:nvPr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501" name="Line 1037"/>
              <p:cNvSpPr>
                <a:spLocks noChangeShapeType="1"/>
              </p:cNvSpPr>
              <p:nvPr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502" name="Line 1038"/>
              <p:cNvSpPr>
                <a:spLocks noChangeShapeType="1"/>
              </p:cNvSpPr>
              <p:nvPr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503" name="Freeform 1039"/>
              <p:cNvSpPr>
                <a:spLocks/>
              </p:cNvSpPr>
              <p:nvPr/>
            </p:nvSpPr>
            <p:spPr bwMode="ltGray">
              <a:xfrm>
                <a:off x="993" y="1028"/>
                <a:ext cx="4765" cy="119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0" y="0"/>
                  </a:cxn>
                  <a:cxn ang="0">
                    <a:pos x="4764" y="0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3504" name="Rectangle 1040"/>
          <p:cNvSpPr>
            <a:spLocks noGrp="1" noChangeArrowheads="1"/>
          </p:cNvSpPr>
          <p:nvPr>
            <p:ph type="title"/>
          </p:nvPr>
        </p:nvSpPr>
        <p:spPr bwMode="auto">
          <a:xfrm>
            <a:off x="1528763" y="304800"/>
            <a:ext cx="756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3505" name="Rectangle 10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9550" y="1981200"/>
            <a:ext cx="76263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3508" name="Rectangle 10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600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CE72BD7A-5759-4D88-B2C4-D26D71F4F98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3509" name="AutoShape 1045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ltGray">
          <a:xfrm>
            <a:off x="3886200" y="6324600"/>
            <a:ext cx="381000" cy="3048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10" name="AutoShape 1046">
            <a:hlinkClick r:id="" action="ppaction://hlinkshowjump?jump=firstslide" highlightClick="1"/>
          </p:cNvPr>
          <p:cNvSpPr>
            <a:spLocks noChangeArrowheads="1"/>
          </p:cNvSpPr>
          <p:nvPr userDrawn="1"/>
        </p:nvSpPr>
        <p:spPr bwMode="ltGray">
          <a:xfrm>
            <a:off x="4305300" y="6324600"/>
            <a:ext cx="533400" cy="304800"/>
          </a:xfrm>
          <a:prstGeom prst="actionButtonHom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11" name="AutoShape 1047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ltGray">
          <a:xfrm>
            <a:off x="4876800" y="6324600"/>
            <a:ext cx="381000" cy="3048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¬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Relationship Id="rId6" Type="http://schemas.openxmlformats.org/officeDocument/2006/relationships/slide" Target="slide4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AutoShape 5"/>
          <p:cNvSpPr>
            <a:spLocks noGrp="1" noChangeArrowheads="1"/>
          </p:cNvSpPr>
          <p:nvPr>
            <p:ph type="ctrTitle"/>
          </p:nvPr>
        </p:nvSpPr>
        <p:spPr>
          <a:xfrm>
            <a:off x="2857488" y="0"/>
            <a:ext cx="6057912" cy="1928802"/>
          </a:xfrm>
          <a:prstGeom prst="horizontalScroll">
            <a:avLst>
              <a:gd name="adj" fmla="val 12500"/>
            </a:avLst>
          </a:prstGeom>
          <a:solidFill>
            <a:srgbClr val="00FFFF"/>
          </a:solidFill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en-US" dirty="0" smtClean="0"/>
              <a:t>”</a:t>
            </a:r>
            <a:r>
              <a:rPr lang="en-US" dirty="0"/>
              <a:t>Present Simple”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ltGray">
          <a:xfrm>
            <a:off x="2133600" y="304800"/>
            <a:ext cx="6248400" cy="823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4800"/>
          </a:p>
        </p:txBody>
      </p:sp>
      <p:pic>
        <p:nvPicPr>
          <p:cNvPr id="68611" name="Picture 3" descr="docto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133600"/>
            <a:ext cx="1962150" cy="1962150"/>
          </a:xfrm>
          <a:prstGeom prst="rect">
            <a:avLst/>
          </a:prstGeom>
          <a:noFill/>
        </p:spPr>
      </p:pic>
      <p:sp>
        <p:nvSpPr>
          <p:cNvPr id="68612" name="Text Box 4"/>
          <p:cNvSpPr txBox="1">
            <a:spLocks noChangeArrowheads="1"/>
          </p:cNvSpPr>
          <p:nvPr/>
        </p:nvSpPr>
        <p:spPr bwMode="ltGray">
          <a:xfrm>
            <a:off x="4343400" y="2133600"/>
            <a:ext cx="35052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Does</a:t>
            </a:r>
            <a:r>
              <a:rPr lang="en-US"/>
              <a:t> he work at school?</a:t>
            </a:r>
            <a:endParaRPr lang="ru-RU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ltGray">
          <a:xfrm>
            <a:off x="5181600" y="2667000"/>
            <a:ext cx="20574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No,he </a:t>
            </a:r>
            <a:r>
              <a:rPr lang="en-US">
                <a:solidFill>
                  <a:schemeClr val="folHlink"/>
                </a:solidFill>
              </a:rPr>
              <a:t>doesn’t</a:t>
            </a:r>
            <a:r>
              <a:rPr lang="en-US"/>
              <a:t>.</a:t>
            </a:r>
            <a:endParaRPr lang="ru-RU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ltGray">
          <a:xfrm>
            <a:off x="4267200" y="3194050"/>
            <a:ext cx="41148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Does</a:t>
            </a:r>
            <a:r>
              <a:rPr lang="en-US"/>
              <a:t> he work at a hospital?</a:t>
            </a:r>
            <a:endParaRPr lang="ru-RU"/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ltGray">
          <a:xfrm>
            <a:off x="5257800" y="3733800"/>
            <a:ext cx="19812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Yes, he </a:t>
            </a:r>
            <a:r>
              <a:rPr lang="en-US">
                <a:solidFill>
                  <a:schemeClr val="folHlink"/>
                </a:solidFill>
              </a:rPr>
              <a:t>does</a:t>
            </a:r>
            <a:r>
              <a:rPr lang="en-US"/>
              <a:t>.</a:t>
            </a:r>
            <a:endParaRPr lang="ru-RU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ltGray">
          <a:xfrm>
            <a:off x="2286000" y="457200"/>
            <a:ext cx="54102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Where </a:t>
            </a:r>
            <a:r>
              <a:rPr lang="en-US" sz="3600">
                <a:solidFill>
                  <a:schemeClr val="folHlink"/>
                </a:solidFill>
              </a:rPr>
              <a:t>does</a:t>
            </a:r>
            <a:r>
              <a:rPr lang="en-US" sz="3600"/>
              <a:t> he </a:t>
            </a:r>
            <a:r>
              <a:rPr lang="en-US" sz="3600">
                <a:solidFill>
                  <a:schemeClr val="folHlink"/>
                </a:solidFill>
              </a:rPr>
              <a:t>work</a:t>
            </a:r>
            <a:r>
              <a:rPr lang="en-US" sz="3600"/>
              <a:t>?</a:t>
            </a:r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utoUpdateAnimBg="0"/>
      <p:bldP spid="68612" grpId="0" animBg="1" autoUpdateAnimBg="0"/>
      <p:bldP spid="68613" grpId="0" animBg="1" autoUpdateAnimBg="0"/>
      <p:bldP spid="68614" grpId="0" animBg="1" autoUpdateAnimBg="0"/>
      <p:bldP spid="68615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the correct answer</a:t>
            </a:r>
            <a:endParaRPr lang="ru-RU"/>
          </a:p>
        </p:txBody>
      </p:sp>
      <p:pic>
        <p:nvPicPr>
          <p:cNvPr id="77827" name="Picture 3" descr="human3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057400"/>
            <a:ext cx="1143000" cy="914400"/>
          </a:xfrm>
          <a:prstGeom prst="rect">
            <a:avLst/>
          </a:prstGeom>
          <a:noFill/>
        </p:spPr>
      </p:pic>
      <p:pic>
        <p:nvPicPr>
          <p:cNvPr id="77828" name="Picture 4" descr="2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0838" y="3429000"/>
            <a:ext cx="1173162" cy="1322388"/>
          </a:xfrm>
          <a:prstGeom prst="rect">
            <a:avLst/>
          </a:prstGeom>
          <a:noFill/>
        </p:spPr>
      </p:pic>
      <p:pic>
        <p:nvPicPr>
          <p:cNvPr id="77829" name="Picture 5" descr="7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4876800"/>
            <a:ext cx="457200" cy="1257300"/>
          </a:xfrm>
          <a:prstGeom prst="rect">
            <a:avLst/>
          </a:prstGeom>
          <a:noFill/>
        </p:spPr>
      </p:pic>
      <p:pic>
        <p:nvPicPr>
          <p:cNvPr id="77830" name="Picture 6" descr="human25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4953000"/>
            <a:ext cx="1143000" cy="1143000"/>
          </a:xfrm>
          <a:prstGeom prst="rect">
            <a:avLst/>
          </a:prstGeom>
          <a:noFill/>
        </p:spPr>
      </p:pic>
      <p:sp>
        <p:nvSpPr>
          <p:cNvPr id="77831" name="Text Box 7"/>
          <p:cNvSpPr txBox="1">
            <a:spLocks noChangeArrowheads="1"/>
          </p:cNvSpPr>
          <p:nvPr/>
        </p:nvSpPr>
        <p:spPr bwMode="ltGray">
          <a:xfrm>
            <a:off x="3200400" y="1828800"/>
            <a:ext cx="5486400" cy="1382713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She  … the ball every day. (play/plays)</a:t>
            </a:r>
          </a:p>
          <a:p>
            <a:pPr>
              <a:spcBef>
                <a:spcPct val="50000"/>
              </a:spcBef>
            </a:pPr>
            <a:r>
              <a:rPr lang="en-US"/>
              <a:t>She … … other toys. (doesn’t play/doesn’t plays/don’t play)</a:t>
            </a:r>
            <a:endParaRPr lang="ru-RU"/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ltGray">
          <a:xfrm>
            <a:off x="1409700" y="3657600"/>
            <a:ext cx="6324600" cy="1017588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 … only in the evening. (cook/cooks)</a:t>
            </a:r>
          </a:p>
          <a:p>
            <a:pPr>
              <a:spcBef>
                <a:spcPct val="50000"/>
              </a:spcBef>
            </a:pPr>
            <a:r>
              <a:rPr lang="en-US"/>
              <a:t>I … … in the morning. (doesn’t cook/don’t cook)</a:t>
            </a:r>
            <a:endParaRPr lang="ru-RU"/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ltGray">
          <a:xfrm>
            <a:off x="3352800" y="4800600"/>
            <a:ext cx="5791200" cy="1382713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They always … in the afternoon. (meet/meets)</a:t>
            </a:r>
          </a:p>
          <a:p>
            <a:pPr>
              <a:spcBef>
                <a:spcPct val="50000"/>
              </a:spcBef>
            </a:pPr>
            <a:r>
              <a:rPr lang="en-US"/>
              <a:t>They … meet in the evening. (don’t/doesn’t)</a:t>
            </a:r>
            <a:endParaRPr lang="ru-RU"/>
          </a:p>
        </p:txBody>
      </p:sp>
      <p:grpSp>
        <p:nvGrpSpPr>
          <p:cNvPr id="77836" name="Group 12"/>
          <p:cNvGrpSpPr>
            <a:grpSpLocks/>
          </p:cNvGrpSpPr>
          <p:nvPr/>
        </p:nvGrpSpPr>
        <p:grpSpPr bwMode="auto">
          <a:xfrm>
            <a:off x="7924800" y="304800"/>
            <a:ext cx="1219200" cy="838200"/>
            <a:chOff x="4992" y="192"/>
            <a:chExt cx="768" cy="528"/>
          </a:xfrm>
        </p:grpSpPr>
        <p:sp>
          <p:nvSpPr>
            <p:cNvPr id="77834" name="AutoShape 10"/>
            <p:cNvSpPr>
              <a:spLocks noChangeArrowheads="1"/>
            </p:cNvSpPr>
            <p:nvPr/>
          </p:nvSpPr>
          <p:spPr bwMode="ltGray">
            <a:xfrm>
              <a:off x="4992" y="192"/>
              <a:ext cx="768" cy="528"/>
            </a:xfrm>
            <a:prstGeom prst="irregularSeal2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35" name="Text Box 11"/>
            <p:cNvSpPr txBox="1">
              <a:spLocks noChangeArrowheads="1"/>
            </p:cNvSpPr>
            <p:nvPr/>
          </p:nvSpPr>
          <p:spPr bwMode="ltGray">
            <a:xfrm>
              <a:off x="5136" y="288"/>
              <a:ext cx="528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hlinkClick r:id="rId6" action="ppaction://hlinksldjump"/>
                </a:rPr>
                <a:t>help</a:t>
              </a: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1" grpId="0" animBg="1" autoUpdateAnimBg="0"/>
      <p:bldP spid="77832" grpId="0" animBg="1" autoUpdateAnimBg="0"/>
      <p:bldP spid="77833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zavtra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457450"/>
            <a:ext cx="5105400" cy="3829050"/>
          </a:xfrm>
          <a:prstGeom prst="rect">
            <a:avLst/>
          </a:prstGeom>
          <a:noFill/>
        </p:spPr>
      </p:pic>
      <p:grpSp>
        <p:nvGrpSpPr>
          <p:cNvPr id="78851" name="Group 3"/>
          <p:cNvGrpSpPr>
            <a:grpSpLocks/>
          </p:cNvGrpSpPr>
          <p:nvPr/>
        </p:nvGrpSpPr>
        <p:grpSpPr bwMode="auto">
          <a:xfrm>
            <a:off x="7924800" y="304800"/>
            <a:ext cx="1219200" cy="838200"/>
            <a:chOff x="4992" y="192"/>
            <a:chExt cx="768" cy="528"/>
          </a:xfrm>
        </p:grpSpPr>
        <p:sp>
          <p:nvSpPr>
            <p:cNvPr id="78852" name="AutoShape 4"/>
            <p:cNvSpPr>
              <a:spLocks noChangeArrowheads="1"/>
            </p:cNvSpPr>
            <p:nvPr/>
          </p:nvSpPr>
          <p:spPr bwMode="ltGray">
            <a:xfrm>
              <a:off x="4992" y="192"/>
              <a:ext cx="768" cy="528"/>
            </a:xfrm>
            <a:prstGeom prst="irregularSeal2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853" name="Text Box 5"/>
            <p:cNvSpPr txBox="1">
              <a:spLocks noChangeArrowheads="1"/>
            </p:cNvSpPr>
            <p:nvPr/>
          </p:nvSpPr>
          <p:spPr bwMode="ltGray">
            <a:xfrm>
              <a:off x="5136" y="288"/>
              <a:ext cx="528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hlinkClick r:id="rId3" action="ppaction://hlinksldjump"/>
                </a:rPr>
                <a:t>help</a:t>
              </a:r>
              <a:endParaRPr lang="ru-RU"/>
            </a:p>
          </p:txBody>
        </p:sp>
      </p:grpSp>
      <p:sp>
        <p:nvSpPr>
          <p:cNvPr id="78854" name="Text Box 6"/>
          <p:cNvSpPr txBox="1">
            <a:spLocks noChangeArrowheads="1"/>
          </p:cNvSpPr>
          <p:nvPr/>
        </p:nvSpPr>
        <p:spPr bwMode="ltGray">
          <a:xfrm>
            <a:off x="1905000" y="228600"/>
            <a:ext cx="5867400" cy="592138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folHlink"/>
                </a:solidFill>
              </a:rPr>
              <a:t>Ask</a:t>
            </a:r>
            <a:r>
              <a:rPr lang="ru-RU" sz="3200">
                <a:solidFill>
                  <a:schemeClr val="folHlink"/>
                </a:solidFill>
              </a:rPr>
              <a:t> </a:t>
            </a:r>
            <a:r>
              <a:rPr lang="en-US" sz="3200">
                <a:solidFill>
                  <a:schemeClr val="folHlink"/>
                </a:solidFill>
              </a:rPr>
              <a:t>and answer questions:</a:t>
            </a:r>
            <a:endParaRPr lang="ru-RU" sz="3200">
              <a:solidFill>
                <a:schemeClr val="folHlink"/>
              </a:solidFill>
            </a:endParaRP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ltGray">
          <a:xfrm>
            <a:off x="1676400" y="1066800"/>
            <a:ext cx="5181600" cy="469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What …you usually have for breakfast?</a:t>
            </a:r>
            <a:endParaRPr lang="ru-RU"/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ltGray">
          <a:xfrm>
            <a:off x="1600200" y="1905000"/>
            <a:ext cx="3429000" cy="469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 you … tea or coffee?</a:t>
            </a:r>
            <a:endParaRPr lang="ru-RU"/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ltGray">
          <a:xfrm>
            <a:off x="5257800" y="1905000"/>
            <a:ext cx="3733800" cy="469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 you … bacon and eggs?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 animBg="1" autoUpdateAnimBg="0"/>
      <p:bldP spid="78856" grpId="0" animBg="1" autoUpdateAnimBg="0"/>
      <p:bldP spid="78857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 descr="учитель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895600"/>
            <a:ext cx="2533650" cy="1689100"/>
          </a:xfrm>
          <a:prstGeom prst="rect">
            <a:avLst/>
          </a:prstGeom>
          <a:noFill/>
        </p:spPr>
      </p:pic>
      <p:sp>
        <p:nvSpPr>
          <p:cNvPr id="79875" name="Text Box 3"/>
          <p:cNvSpPr txBox="1">
            <a:spLocks noChangeArrowheads="1"/>
          </p:cNvSpPr>
          <p:nvPr/>
        </p:nvSpPr>
        <p:spPr bwMode="ltGray">
          <a:xfrm>
            <a:off x="2133600" y="533400"/>
            <a:ext cx="52578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folHlink"/>
                </a:solidFill>
              </a:rPr>
              <a:t>Ask and answer questions:</a:t>
            </a:r>
            <a:endParaRPr lang="ru-RU" sz="3600">
              <a:solidFill>
                <a:schemeClr val="folHlink"/>
              </a:solidFill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ltGray">
          <a:xfrm>
            <a:off x="4114800" y="2057400"/>
            <a:ext cx="3124200" cy="469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Where … he  work?</a:t>
            </a:r>
            <a:endParaRPr lang="ru-RU"/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ltGray">
          <a:xfrm>
            <a:off x="4267200" y="2959100"/>
            <a:ext cx="3124200" cy="469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What … he  teach?</a:t>
            </a:r>
            <a:endParaRPr lang="ru-RU"/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ltGray">
          <a:xfrm>
            <a:off x="4572000" y="3886200"/>
            <a:ext cx="2743200" cy="469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 he like his job?</a:t>
            </a:r>
            <a:endParaRPr lang="ru-RU"/>
          </a:p>
        </p:txBody>
      </p:sp>
      <p:grpSp>
        <p:nvGrpSpPr>
          <p:cNvPr id="79879" name="Group 7"/>
          <p:cNvGrpSpPr>
            <a:grpSpLocks/>
          </p:cNvGrpSpPr>
          <p:nvPr/>
        </p:nvGrpSpPr>
        <p:grpSpPr bwMode="auto">
          <a:xfrm>
            <a:off x="7543800" y="381000"/>
            <a:ext cx="1219200" cy="838200"/>
            <a:chOff x="4992" y="192"/>
            <a:chExt cx="768" cy="528"/>
          </a:xfrm>
        </p:grpSpPr>
        <p:sp>
          <p:nvSpPr>
            <p:cNvPr id="79880" name="AutoShape 8"/>
            <p:cNvSpPr>
              <a:spLocks noChangeArrowheads="1"/>
            </p:cNvSpPr>
            <p:nvPr/>
          </p:nvSpPr>
          <p:spPr bwMode="ltGray">
            <a:xfrm>
              <a:off x="4992" y="192"/>
              <a:ext cx="768" cy="528"/>
            </a:xfrm>
            <a:prstGeom prst="irregularSeal2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881" name="Text Box 9"/>
            <p:cNvSpPr txBox="1">
              <a:spLocks noChangeArrowheads="1"/>
            </p:cNvSpPr>
            <p:nvPr/>
          </p:nvSpPr>
          <p:spPr bwMode="ltGray">
            <a:xfrm>
              <a:off x="5136" y="288"/>
              <a:ext cx="528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hlinkClick r:id="rId3" action="ppaction://hlinksldjump"/>
                </a:rPr>
                <a:t>help</a:t>
              </a: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nimBg="1" autoUpdateAnimBg="0"/>
      <p:bldP spid="79877" grpId="0" animBg="1" autoUpdateAnimBg="0"/>
      <p:bldP spid="79878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бу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057400"/>
            <a:ext cx="3429000" cy="4240213"/>
          </a:xfrm>
          <a:prstGeom prst="rect">
            <a:avLst/>
          </a:prstGeom>
          <a:noFill/>
        </p:spPr>
      </p:pic>
      <p:sp>
        <p:nvSpPr>
          <p:cNvPr id="81923" name="Text Box 3"/>
          <p:cNvSpPr txBox="1">
            <a:spLocks noChangeArrowheads="1"/>
          </p:cNvSpPr>
          <p:nvPr/>
        </p:nvSpPr>
        <p:spPr bwMode="ltGray">
          <a:xfrm>
            <a:off x="1676400" y="914400"/>
            <a:ext cx="7086600" cy="65405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folHlink"/>
                </a:solidFill>
              </a:rPr>
              <a:t>Ask your questions and answer them:</a:t>
            </a:r>
            <a:endParaRPr lang="ru-RU" sz="3600">
              <a:solidFill>
                <a:schemeClr val="folHlink"/>
              </a:solidFill>
            </a:endParaRP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ltGray">
          <a:xfrm>
            <a:off x="6324600" y="2286000"/>
            <a:ext cx="2057400" cy="3208338"/>
          </a:xfrm>
          <a:prstGeom prst="rect">
            <a:avLst/>
          </a:prstGeom>
          <a:solidFill>
            <a:srgbClr val="FFFF00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Does …</a:t>
            </a:r>
          </a:p>
          <a:p>
            <a:pPr>
              <a:spcBef>
                <a:spcPct val="50000"/>
              </a:spcBef>
            </a:pPr>
            <a:r>
              <a:rPr lang="en-US"/>
              <a:t>What …</a:t>
            </a:r>
          </a:p>
          <a:p>
            <a:pPr>
              <a:spcBef>
                <a:spcPct val="50000"/>
              </a:spcBef>
            </a:pPr>
            <a:r>
              <a:rPr lang="en-US"/>
              <a:t>Where …</a:t>
            </a:r>
          </a:p>
          <a:p>
            <a:pPr>
              <a:spcBef>
                <a:spcPct val="50000"/>
              </a:spcBef>
            </a:pPr>
            <a:r>
              <a:rPr lang="en-US"/>
              <a:t>Why …</a:t>
            </a:r>
          </a:p>
          <a:p>
            <a:pPr>
              <a:spcBef>
                <a:spcPct val="50000"/>
              </a:spcBef>
            </a:pPr>
            <a:r>
              <a:rPr lang="en-US"/>
              <a:t>With whom …</a:t>
            </a:r>
          </a:p>
          <a:p>
            <a:pPr>
              <a:spcBef>
                <a:spcPct val="50000"/>
              </a:spcBef>
            </a:pPr>
            <a:r>
              <a:rPr lang="en-US"/>
              <a:t>Do you …</a:t>
            </a:r>
            <a:endParaRPr lang="ru-RU"/>
          </a:p>
        </p:txBody>
      </p:sp>
      <p:sp>
        <p:nvSpPr>
          <p:cNvPr id="81925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ltGray">
          <a:xfrm>
            <a:off x="8458200" y="6172200"/>
            <a:ext cx="457200" cy="457200"/>
          </a:xfrm>
          <a:prstGeom prst="actionButtonReturn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1926" name="Group 6"/>
          <p:cNvGrpSpPr>
            <a:grpSpLocks/>
          </p:cNvGrpSpPr>
          <p:nvPr/>
        </p:nvGrpSpPr>
        <p:grpSpPr bwMode="auto">
          <a:xfrm>
            <a:off x="7924800" y="0"/>
            <a:ext cx="1219200" cy="838200"/>
            <a:chOff x="4992" y="192"/>
            <a:chExt cx="768" cy="528"/>
          </a:xfrm>
        </p:grpSpPr>
        <p:sp>
          <p:nvSpPr>
            <p:cNvPr id="81927" name="AutoShape 7"/>
            <p:cNvSpPr>
              <a:spLocks noChangeArrowheads="1"/>
            </p:cNvSpPr>
            <p:nvPr/>
          </p:nvSpPr>
          <p:spPr bwMode="ltGray">
            <a:xfrm>
              <a:off x="4992" y="192"/>
              <a:ext cx="768" cy="528"/>
            </a:xfrm>
            <a:prstGeom prst="irregularSeal2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28" name="Text Box 8"/>
            <p:cNvSpPr txBox="1">
              <a:spLocks noChangeArrowheads="1"/>
            </p:cNvSpPr>
            <p:nvPr/>
          </p:nvSpPr>
          <p:spPr bwMode="ltGray">
            <a:xfrm>
              <a:off x="5136" y="288"/>
              <a:ext cx="528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>
                  <a:hlinkClick r:id="" action="ppaction://noaction"/>
                </a:rPr>
                <a:t>help</a:t>
              </a: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WordArt 2"/>
          <p:cNvSpPr>
            <a:spLocks noChangeArrowheads="1" noChangeShapeType="1" noTextEdit="1"/>
          </p:cNvSpPr>
          <p:nvPr/>
        </p:nvSpPr>
        <p:spPr bwMode="ltGray">
          <a:xfrm>
            <a:off x="2514600" y="2290763"/>
            <a:ext cx="5057775" cy="22764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9600" b="1" i="1" kern="10">
                <a:ln w="9525">
                  <a:round/>
                  <a:headEnd type="none" w="sm" len="sm"/>
                  <a:tailEnd type="none" w="sm" len="sm"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The  END</a:t>
            </a:r>
            <a:endParaRPr lang="ru-RU" sz="9600" b="1" i="1" kern="10">
              <a:ln w="9525">
                <a:round/>
                <a:headEnd type="none" w="sm" len="sm"/>
                <a:tailEnd type="none" w="sm" len="sm"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  <p:sp>
        <p:nvSpPr>
          <p:cNvPr id="66565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ltGray">
          <a:xfrm>
            <a:off x="2819400" y="6248400"/>
            <a:ext cx="496888" cy="381000"/>
          </a:xfrm>
          <a:prstGeom prst="actionButtonHom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6566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ltGray">
          <a:xfrm>
            <a:off x="2286000" y="6248400"/>
            <a:ext cx="496888" cy="3810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Содержание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solidFill>
                  <a:srgbClr val="008000"/>
                </a:solidFill>
                <a:hlinkClick r:id="rId2" action="ppaction://hlinksldjump"/>
              </a:rPr>
              <a:t>Употребление</a:t>
            </a:r>
            <a:endParaRPr lang="ru-RU" dirty="0">
              <a:solidFill>
                <a:srgbClr val="008000"/>
              </a:solidFill>
            </a:endParaRPr>
          </a:p>
          <a:p>
            <a:r>
              <a:rPr lang="ru-RU" dirty="0">
                <a:solidFill>
                  <a:srgbClr val="008000"/>
                </a:solidFill>
                <a:hlinkClick r:id="rId3" action="ppaction://hlinksldjump"/>
              </a:rPr>
              <a:t>Образование</a:t>
            </a:r>
            <a:endParaRPr lang="ru-RU" dirty="0">
              <a:solidFill>
                <a:srgbClr val="008000"/>
              </a:solidFill>
            </a:endParaRPr>
          </a:p>
          <a:p>
            <a:r>
              <a:rPr lang="ru-RU" dirty="0">
                <a:solidFill>
                  <a:srgbClr val="008000"/>
                </a:solidFill>
                <a:hlinkClick r:id="rId4" action="ppaction://hlinksldjump"/>
              </a:rPr>
              <a:t>Примеры</a:t>
            </a:r>
            <a:endParaRPr lang="ru-RU" dirty="0">
              <a:solidFill>
                <a:srgbClr val="008000"/>
              </a:solidFill>
            </a:endParaRPr>
          </a:p>
          <a:p>
            <a:r>
              <a:rPr lang="ru-RU" dirty="0">
                <a:solidFill>
                  <a:srgbClr val="008000"/>
                </a:solidFill>
                <a:hlinkClick r:id="rId5" action="ppaction://hlinksldjump"/>
              </a:rPr>
              <a:t>Упражнения</a:t>
            </a:r>
            <a:endParaRPr lang="ru-RU" dirty="0">
              <a:solidFill>
                <a:srgbClr val="008000"/>
              </a:solidFill>
            </a:endParaRP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ltGray">
          <a:xfrm>
            <a:off x="2819400" y="381000"/>
            <a:ext cx="4419600" cy="823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i="1">
                <a:solidFill>
                  <a:schemeClr val="folHlink"/>
                </a:solidFill>
              </a:rPr>
              <a:t>Present Simple</a:t>
            </a:r>
            <a:endParaRPr lang="ru-RU" sz="4800" b="1" i="1">
              <a:solidFill>
                <a:schemeClr val="folHlink"/>
              </a:solidFill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ltGray">
          <a:xfrm>
            <a:off x="2057400" y="2133600"/>
            <a:ext cx="6172200" cy="3743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/>
              <a:t> </a:t>
            </a:r>
            <a:r>
              <a:rPr lang="ru-RU"/>
              <a:t>Постоянные, повторяющиеся действия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ru-RU"/>
              <a:t>Характеристики, обычаи, привычки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ru-RU"/>
              <a:t>Законы природы и общества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ru-RU"/>
              <a:t>Действия, происходящие сейчас, которые обозначаются глаголами, не употребляющимися в </a:t>
            </a:r>
            <a:r>
              <a:rPr lang="en-US"/>
              <a:t>Progressive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ru-RU"/>
              <a:t>Сказуемое в придаточных предложениях времени и условия</a:t>
            </a:r>
          </a:p>
        </p:txBody>
      </p:sp>
      <p:sp>
        <p:nvSpPr>
          <p:cNvPr id="70660" name="AutoShape 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ltGray">
          <a:xfrm>
            <a:off x="5486400" y="6324600"/>
            <a:ext cx="381000" cy="304800"/>
          </a:xfrm>
          <a:prstGeom prst="actionButtonReturn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228600"/>
            <a:ext cx="3805238" cy="1143000"/>
          </a:xfrm>
        </p:spPr>
        <p:txBody>
          <a:bodyPr/>
          <a:lstStyle/>
          <a:p>
            <a:r>
              <a:rPr lang="ru-RU" b="1"/>
              <a:t>Образование </a:t>
            </a: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ltGray">
          <a:xfrm>
            <a:off x="3124200" y="1828800"/>
            <a:ext cx="2362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</a:rPr>
              <a:t>утвердительные</a:t>
            </a:r>
          </a:p>
        </p:txBody>
      </p:sp>
      <p:sp>
        <p:nvSpPr>
          <p:cNvPr id="71692" name="Text Box 12"/>
          <p:cNvSpPr txBox="1">
            <a:spLocks noChangeArrowheads="1"/>
          </p:cNvSpPr>
          <p:nvPr/>
        </p:nvSpPr>
        <p:spPr bwMode="ltGray">
          <a:xfrm>
            <a:off x="1752600" y="3429000"/>
            <a:ext cx="2514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</a:rPr>
              <a:t>вопросительные</a:t>
            </a: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ltGray">
          <a:xfrm>
            <a:off x="1828800" y="3886200"/>
            <a:ext cx="2286000" cy="6794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folHlink"/>
                </a:solidFill>
              </a:rPr>
              <a:t>Do … </a:t>
            </a:r>
            <a:r>
              <a:rPr lang="en-US" sz="3600">
                <a:solidFill>
                  <a:srgbClr val="FF0000"/>
                </a:solidFill>
              </a:rPr>
              <a:t>V</a:t>
            </a:r>
            <a:r>
              <a:rPr lang="en-US" sz="3600">
                <a:solidFill>
                  <a:schemeClr val="folHlink"/>
                </a:solidFill>
              </a:rPr>
              <a:t>?</a:t>
            </a:r>
            <a:endParaRPr lang="ru-RU" sz="3600">
              <a:solidFill>
                <a:schemeClr val="folHlink"/>
              </a:solidFill>
            </a:endParaRPr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ltGray">
          <a:xfrm>
            <a:off x="5715000" y="3429000"/>
            <a:ext cx="2514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</a:rPr>
              <a:t>отрицательные</a:t>
            </a:r>
          </a:p>
        </p:txBody>
      </p:sp>
      <p:sp>
        <p:nvSpPr>
          <p:cNvPr id="71696" name="Text Box 16"/>
          <p:cNvSpPr txBox="1">
            <a:spLocks noChangeArrowheads="1"/>
          </p:cNvSpPr>
          <p:nvPr/>
        </p:nvSpPr>
        <p:spPr bwMode="ltGray">
          <a:xfrm>
            <a:off x="1524000" y="4724400"/>
            <a:ext cx="3505200" cy="61753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folHlink"/>
                </a:solidFill>
              </a:rPr>
              <a:t>Does</a:t>
            </a:r>
            <a:r>
              <a:rPr lang="en-US" sz="3200"/>
              <a:t> he/she/it </a:t>
            </a:r>
            <a:r>
              <a:rPr lang="en-US" sz="3200">
                <a:solidFill>
                  <a:srgbClr val="FF0000"/>
                </a:solidFill>
              </a:rPr>
              <a:t>V</a:t>
            </a:r>
            <a:r>
              <a:rPr lang="en-US" sz="3200"/>
              <a:t>?</a:t>
            </a:r>
            <a:endParaRPr lang="ru-RU" sz="3200"/>
          </a:p>
        </p:txBody>
      </p:sp>
      <p:sp>
        <p:nvSpPr>
          <p:cNvPr id="71697" name="Text Box 17"/>
          <p:cNvSpPr txBox="1">
            <a:spLocks noChangeArrowheads="1"/>
          </p:cNvSpPr>
          <p:nvPr/>
        </p:nvSpPr>
        <p:spPr bwMode="ltGray">
          <a:xfrm>
            <a:off x="5638800" y="3962400"/>
            <a:ext cx="2133600" cy="6794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folHlink"/>
                </a:solidFill>
              </a:rPr>
              <a:t>Do</a:t>
            </a:r>
            <a:r>
              <a:rPr lang="en-US" sz="3600"/>
              <a:t> not </a:t>
            </a:r>
            <a:r>
              <a:rPr lang="en-US" sz="3600">
                <a:solidFill>
                  <a:srgbClr val="FF0000"/>
                </a:solidFill>
              </a:rPr>
              <a:t>V</a:t>
            </a:r>
            <a:r>
              <a:rPr lang="en-US" sz="3600"/>
              <a:t> </a:t>
            </a:r>
            <a:endParaRPr lang="ru-RU" sz="3600"/>
          </a:p>
        </p:txBody>
      </p:sp>
      <p:sp>
        <p:nvSpPr>
          <p:cNvPr id="71698" name="Text Box 18"/>
          <p:cNvSpPr txBox="1">
            <a:spLocks noChangeArrowheads="1"/>
          </p:cNvSpPr>
          <p:nvPr/>
        </p:nvSpPr>
        <p:spPr bwMode="ltGray">
          <a:xfrm>
            <a:off x="5257800" y="4724400"/>
            <a:ext cx="3733800" cy="61753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He/she/it </a:t>
            </a:r>
            <a:r>
              <a:rPr lang="en-US" sz="3200">
                <a:solidFill>
                  <a:schemeClr val="folHlink"/>
                </a:solidFill>
              </a:rPr>
              <a:t>does</a:t>
            </a:r>
            <a:r>
              <a:rPr lang="en-US" sz="3200"/>
              <a:t> not </a:t>
            </a:r>
            <a:r>
              <a:rPr lang="en-US" sz="3200">
                <a:solidFill>
                  <a:srgbClr val="FF0000"/>
                </a:solidFill>
              </a:rPr>
              <a:t>V</a:t>
            </a:r>
            <a:endParaRPr lang="en-US" sz="3200"/>
          </a:p>
        </p:txBody>
      </p:sp>
      <p:sp>
        <p:nvSpPr>
          <p:cNvPr id="71701" name="Text Box 21"/>
          <p:cNvSpPr txBox="1">
            <a:spLocks noChangeArrowheads="1"/>
          </p:cNvSpPr>
          <p:nvPr/>
        </p:nvSpPr>
        <p:spPr bwMode="ltGray">
          <a:xfrm>
            <a:off x="2667000" y="2286000"/>
            <a:ext cx="3505200" cy="6794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folHlink"/>
                </a:solidFill>
              </a:rPr>
              <a:t>V</a:t>
            </a:r>
            <a:r>
              <a:rPr lang="en-US" sz="3600"/>
              <a:t>;   He/she/it  </a:t>
            </a:r>
            <a:r>
              <a:rPr lang="en-US" sz="3600">
                <a:solidFill>
                  <a:schemeClr val="folHlink"/>
                </a:solidFill>
              </a:rPr>
              <a:t>V</a:t>
            </a:r>
            <a:r>
              <a:rPr lang="en-US" sz="3600">
                <a:solidFill>
                  <a:srgbClr val="FF0000"/>
                </a:solidFill>
              </a:rPr>
              <a:t>s</a:t>
            </a:r>
            <a:endParaRPr lang="ru-RU" sz="3600">
              <a:solidFill>
                <a:srgbClr val="FF0000"/>
              </a:solidFill>
            </a:endParaRPr>
          </a:p>
        </p:txBody>
      </p:sp>
      <p:sp>
        <p:nvSpPr>
          <p:cNvPr id="71702" name="AutoShape 2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ltGray">
          <a:xfrm>
            <a:off x="8229600" y="6248400"/>
            <a:ext cx="533400" cy="381000"/>
          </a:xfrm>
          <a:prstGeom prst="actionButtonReturn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/>
              <a:t>Примеры</a:t>
            </a:r>
          </a:p>
        </p:txBody>
      </p:sp>
      <p:pic>
        <p:nvPicPr>
          <p:cNvPr id="72707" name="Picture 1027" descr="bigb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667000"/>
            <a:ext cx="2387600" cy="3111500"/>
          </a:xfrm>
          <a:prstGeom prst="rect">
            <a:avLst/>
          </a:prstGeom>
          <a:noFill/>
        </p:spPr>
      </p:pic>
      <p:sp>
        <p:nvSpPr>
          <p:cNvPr id="72708" name="Text Box 1028"/>
          <p:cNvSpPr txBox="1">
            <a:spLocks noChangeArrowheads="1"/>
          </p:cNvSpPr>
          <p:nvPr/>
        </p:nvSpPr>
        <p:spPr bwMode="ltGray">
          <a:xfrm>
            <a:off x="4572000" y="1981200"/>
            <a:ext cx="3200400" cy="48577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Nick live</a:t>
            </a:r>
            <a:r>
              <a:rPr lang="en-US" b="1">
                <a:solidFill>
                  <a:srgbClr val="FF0000"/>
                </a:solidFill>
              </a:rPr>
              <a:t>s</a:t>
            </a:r>
            <a:r>
              <a:rPr lang="en-US"/>
              <a:t> in London.</a:t>
            </a:r>
            <a:endParaRPr lang="ru-RU"/>
          </a:p>
        </p:txBody>
      </p:sp>
      <p:sp>
        <p:nvSpPr>
          <p:cNvPr id="72709" name="Text Box 1029"/>
          <p:cNvSpPr txBox="1">
            <a:spLocks noChangeArrowheads="1"/>
          </p:cNvSpPr>
          <p:nvPr/>
        </p:nvSpPr>
        <p:spPr bwMode="ltGray">
          <a:xfrm>
            <a:off x="4572000" y="2743200"/>
            <a:ext cx="3200400" cy="48577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 live in Rostov.</a:t>
            </a:r>
            <a:endParaRPr lang="ru-RU"/>
          </a:p>
        </p:txBody>
      </p:sp>
      <p:sp>
        <p:nvSpPr>
          <p:cNvPr id="72710" name="Text Box 1030"/>
          <p:cNvSpPr txBox="1">
            <a:spLocks noChangeArrowheads="1"/>
          </p:cNvSpPr>
          <p:nvPr/>
        </p:nvSpPr>
        <p:spPr bwMode="ltGray">
          <a:xfrm>
            <a:off x="4572000" y="3581400"/>
            <a:ext cx="3276600" cy="48577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 don’t live in London.</a:t>
            </a:r>
            <a:endParaRPr lang="ru-RU"/>
          </a:p>
        </p:txBody>
      </p:sp>
      <p:sp>
        <p:nvSpPr>
          <p:cNvPr id="72711" name="Text Box 1031"/>
          <p:cNvSpPr txBox="1">
            <a:spLocks noChangeArrowheads="1"/>
          </p:cNvSpPr>
          <p:nvPr/>
        </p:nvSpPr>
        <p:spPr bwMode="ltGray">
          <a:xfrm>
            <a:off x="4572000" y="4419600"/>
            <a:ext cx="3429000" cy="48577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He do</a:t>
            </a:r>
            <a:r>
              <a:rPr lang="en-US" b="1">
                <a:solidFill>
                  <a:srgbClr val="FF0000"/>
                </a:solidFill>
              </a:rPr>
              <a:t>es</a:t>
            </a:r>
            <a:r>
              <a:rPr lang="en-US"/>
              <a:t> not live in Rome.</a:t>
            </a:r>
            <a:endParaRPr lang="ru-RU"/>
          </a:p>
        </p:txBody>
      </p:sp>
      <p:sp>
        <p:nvSpPr>
          <p:cNvPr id="72712" name="Text Box 1032"/>
          <p:cNvSpPr txBox="1">
            <a:spLocks noChangeArrowheads="1"/>
          </p:cNvSpPr>
          <p:nvPr/>
        </p:nvSpPr>
        <p:spPr bwMode="ltGray">
          <a:xfrm>
            <a:off x="4572000" y="5257800"/>
            <a:ext cx="3124200" cy="48577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Where </a:t>
            </a:r>
            <a:r>
              <a:rPr lang="en-US" b="1">
                <a:solidFill>
                  <a:srgbClr val="FF0000"/>
                </a:solidFill>
              </a:rPr>
              <a:t>do</a:t>
            </a:r>
            <a:r>
              <a:rPr lang="en-US"/>
              <a:t> you live?</a:t>
            </a:r>
            <a:endParaRPr lang="ru-RU"/>
          </a:p>
        </p:txBody>
      </p:sp>
      <p:sp>
        <p:nvSpPr>
          <p:cNvPr id="72713" name="AutoShape 103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ltGray">
          <a:xfrm>
            <a:off x="8229600" y="304800"/>
            <a:ext cx="381000" cy="381000"/>
          </a:xfrm>
          <a:prstGeom prst="actionButtonReturn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nimBg="1" autoUpdateAnimBg="0"/>
      <p:bldP spid="72709" grpId="0" animBg="1" autoUpdateAnimBg="0"/>
      <p:bldP spid="72710" grpId="0" animBg="1" autoUpdateAnimBg="0"/>
      <p:bldP spid="72711" grpId="0" animBg="1" autoUpdateAnimBg="0"/>
      <p:bldP spid="7271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</a:t>
            </a:r>
            <a:r>
              <a:rPr lang="en-US" b="1"/>
              <a:t>Practice</a:t>
            </a:r>
            <a:endParaRPr lang="ru-RU" b="1"/>
          </a:p>
        </p:txBody>
      </p:sp>
      <p:pic>
        <p:nvPicPr>
          <p:cNvPr id="73731" name="Picture 3" descr="осен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3429000"/>
            <a:ext cx="2857500" cy="2857500"/>
          </a:xfrm>
          <a:prstGeom prst="rect">
            <a:avLst/>
          </a:prstGeom>
          <a:noFill/>
        </p:spPr>
      </p:pic>
      <p:pic>
        <p:nvPicPr>
          <p:cNvPr id="73732" name="Picture 4" descr="зим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7500" y="3429000"/>
            <a:ext cx="2114550" cy="2819400"/>
          </a:xfrm>
          <a:prstGeom prst="rect">
            <a:avLst/>
          </a:prstGeom>
          <a:noFill/>
        </p:spPr>
      </p:pic>
      <p:sp>
        <p:nvSpPr>
          <p:cNvPr id="73733" name="Text Box 5"/>
          <p:cNvSpPr txBox="1">
            <a:spLocks noChangeArrowheads="1"/>
          </p:cNvSpPr>
          <p:nvPr/>
        </p:nvSpPr>
        <p:spPr bwMode="ltGray">
          <a:xfrm>
            <a:off x="1676400" y="2057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ru-RU"/>
              <a:t>… </a:t>
            </a:r>
            <a:r>
              <a:rPr lang="en-US"/>
              <a:t>you like spring?</a:t>
            </a:r>
            <a:endParaRPr lang="ru-RU"/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ltGray">
          <a:xfrm>
            <a:off x="1600200" y="2057400"/>
            <a:ext cx="609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Do</a:t>
            </a:r>
            <a:r>
              <a:rPr lang="en-US"/>
              <a:t> </a:t>
            </a:r>
            <a:endParaRPr lang="ru-RU"/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ltGray">
          <a:xfrm>
            <a:off x="1905000" y="27432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No, I</a:t>
            </a:r>
            <a:r>
              <a:rPr lang="ru-RU"/>
              <a:t> …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ltGray">
          <a:xfrm>
            <a:off x="2743200" y="27432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don’t.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ltGray">
          <a:xfrm>
            <a:off x="5029200" y="23622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</a:t>
            </a:r>
            <a:r>
              <a:rPr lang="ru-RU"/>
              <a:t>… </a:t>
            </a:r>
            <a:r>
              <a:rPr lang="en-US"/>
              <a:t> you like winter?</a:t>
            </a:r>
            <a:endParaRPr lang="ru-RU"/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ltGray">
          <a:xfrm>
            <a:off x="5029200" y="2362200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Do 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ltGray">
          <a:xfrm>
            <a:off x="5181600" y="2895600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Yes, I</a:t>
            </a:r>
            <a:r>
              <a:rPr lang="ru-RU"/>
              <a:t> …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ltGray">
          <a:xfrm>
            <a:off x="6019800" y="2971800"/>
            <a:ext cx="609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do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73741" name="AutoShape 1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ltGray">
          <a:xfrm>
            <a:off x="5486400" y="6324600"/>
            <a:ext cx="457200" cy="304800"/>
          </a:xfrm>
          <a:prstGeom prst="actionButtonReturn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utoUpdateAnimBg="0"/>
      <p:bldP spid="73734" grpId="0" autoUpdateAnimBg="0"/>
      <p:bldP spid="73735" grpId="0" autoUpdateAnimBg="0"/>
      <p:bldP spid="73736" grpId="0" autoUpdateAnimBg="0"/>
      <p:bldP spid="73737" grpId="0" autoUpdateAnimBg="0"/>
      <p:bldP spid="73738" grpId="0" autoUpdateAnimBg="0"/>
      <p:bldP spid="73739" grpId="0" autoUpdateAnimBg="0"/>
      <p:bldP spid="7374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 descr="human12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438400"/>
            <a:ext cx="2373313" cy="2530475"/>
          </a:xfrm>
          <a:prstGeom prst="rect">
            <a:avLst/>
          </a:prstGeom>
          <a:noFill/>
        </p:spPr>
      </p:pic>
      <p:sp>
        <p:nvSpPr>
          <p:cNvPr id="74755" name="Text Box 3"/>
          <p:cNvSpPr txBox="1">
            <a:spLocks noChangeArrowheads="1"/>
          </p:cNvSpPr>
          <p:nvPr/>
        </p:nvSpPr>
        <p:spPr bwMode="ltGray">
          <a:xfrm>
            <a:off x="2286000" y="685800"/>
            <a:ext cx="53340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solidFill>
                  <a:schemeClr val="tx2"/>
                </a:solidFill>
              </a:rPr>
              <a:t>Answer the questions</a:t>
            </a:r>
            <a:endParaRPr lang="ru-RU" sz="4000" b="1" i="1">
              <a:solidFill>
                <a:schemeClr val="tx2"/>
              </a:solidFill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ltGray">
          <a:xfrm>
            <a:off x="5410200" y="1981200"/>
            <a:ext cx="3429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Does</a:t>
            </a:r>
            <a:r>
              <a:rPr lang="en-US"/>
              <a:t> she like cooking?</a:t>
            </a:r>
            <a:endParaRPr lang="ru-RU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ltGray">
          <a:xfrm>
            <a:off x="1676400" y="2286000"/>
            <a:ext cx="19050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Does</a:t>
            </a:r>
            <a:r>
              <a:rPr lang="en-US"/>
              <a:t> she cook well?</a:t>
            </a:r>
            <a:endParaRPr lang="ru-RU"/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ltGray">
          <a:xfrm>
            <a:off x="1752600" y="3657600"/>
            <a:ext cx="19050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Do</a:t>
            </a:r>
            <a:r>
              <a:rPr lang="en-US"/>
              <a:t> you cook well?</a:t>
            </a:r>
            <a:endParaRPr lang="ru-RU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ltGray">
          <a:xfrm>
            <a:off x="1828800" y="51816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Does </a:t>
            </a:r>
            <a:r>
              <a:rPr lang="en-US"/>
              <a:t>she look good?</a:t>
            </a:r>
            <a:endParaRPr lang="ru-RU"/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ltGray">
          <a:xfrm>
            <a:off x="5867400" y="52578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Do</a:t>
            </a:r>
            <a:r>
              <a:rPr lang="en-US"/>
              <a:t> we believe her?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autoUpdateAnimBg="0"/>
      <p:bldP spid="74757" grpId="0" autoUpdateAnimBg="0"/>
      <p:bldP spid="74759" grpId="0" autoUpdateAnimBg="0"/>
      <p:bldP spid="74760" grpId="0" autoUpdateAnimBg="0"/>
      <p:bldP spid="7476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9" name="Picture 3" descr="зо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057400"/>
            <a:ext cx="3124200" cy="2343150"/>
          </a:xfrm>
          <a:prstGeom prst="rect">
            <a:avLst/>
          </a:prstGeom>
          <a:noFill/>
        </p:spPr>
      </p:pic>
      <p:sp>
        <p:nvSpPr>
          <p:cNvPr id="75780" name="Text Box 4"/>
          <p:cNvSpPr txBox="1">
            <a:spLocks noChangeArrowheads="1"/>
          </p:cNvSpPr>
          <p:nvPr/>
        </p:nvSpPr>
        <p:spPr bwMode="ltGray">
          <a:xfrm>
            <a:off x="1905000" y="381000"/>
            <a:ext cx="7010400" cy="714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Where </a:t>
            </a:r>
            <a:r>
              <a:rPr lang="en-US" sz="4000">
                <a:solidFill>
                  <a:schemeClr val="folHlink"/>
                </a:solidFill>
              </a:rPr>
              <a:t>do</a:t>
            </a:r>
            <a:r>
              <a:rPr lang="en-US" sz="4000"/>
              <a:t> they </a:t>
            </a:r>
            <a:r>
              <a:rPr lang="en-US" sz="4000">
                <a:solidFill>
                  <a:schemeClr val="folHlink"/>
                </a:solidFill>
              </a:rPr>
              <a:t>go</a:t>
            </a:r>
            <a:r>
              <a:rPr lang="en-US" sz="4000"/>
              <a:t> on Saturdays?</a:t>
            </a:r>
            <a:endParaRPr lang="ru-RU" sz="4000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ltGray">
          <a:xfrm>
            <a:off x="1828800" y="4648200"/>
            <a:ext cx="5715000" cy="598488"/>
          </a:xfrm>
          <a:prstGeom prst="rect">
            <a:avLst/>
          </a:prstGeom>
          <a:solidFill>
            <a:schemeClr val="bg1"/>
          </a:solidFill>
          <a:ln w="1905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On Saturdays they </a:t>
            </a:r>
            <a:r>
              <a:rPr lang="en-US" sz="3200">
                <a:solidFill>
                  <a:schemeClr val="folHlink"/>
                </a:solidFill>
              </a:rPr>
              <a:t>go</a:t>
            </a:r>
            <a:r>
              <a:rPr lang="en-US" sz="3200"/>
              <a:t> to the zoo.</a:t>
            </a:r>
            <a:endParaRPr lang="ru-RU" sz="3200"/>
          </a:p>
        </p:txBody>
      </p:sp>
      <p:pic>
        <p:nvPicPr>
          <p:cNvPr id="75782" name="Picture 6" descr="5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419350"/>
            <a:ext cx="17526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nimBg="1" autoUpdateAnimBg="0"/>
      <p:bldP spid="7578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9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3733800"/>
            <a:ext cx="1219200" cy="1941513"/>
          </a:xfrm>
          <a:prstGeom prst="rect">
            <a:avLst/>
          </a:prstGeom>
          <a:noFill/>
        </p:spPr>
      </p:pic>
      <p:pic>
        <p:nvPicPr>
          <p:cNvPr id="76803" name="Picture 3" descr="музе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133600"/>
            <a:ext cx="2328863" cy="3505200"/>
          </a:xfrm>
          <a:prstGeom prst="rect">
            <a:avLst/>
          </a:prstGeom>
          <a:noFill/>
        </p:spPr>
      </p:pic>
      <p:sp>
        <p:nvSpPr>
          <p:cNvPr id="76804" name="Text Box 4"/>
          <p:cNvSpPr txBox="1">
            <a:spLocks noChangeArrowheads="1"/>
          </p:cNvSpPr>
          <p:nvPr/>
        </p:nvSpPr>
        <p:spPr bwMode="ltGray">
          <a:xfrm>
            <a:off x="1981200" y="457200"/>
            <a:ext cx="6324600" cy="654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Where </a:t>
            </a:r>
            <a:r>
              <a:rPr lang="en-US" sz="3600">
                <a:solidFill>
                  <a:schemeClr val="folHlink"/>
                </a:solidFill>
              </a:rPr>
              <a:t>does</a:t>
            </a:r>
            <a:r>
              <a:rPr lang="en-US" sz="3600"/>
              <a:t> she </a:t>
            </a:r>
            <a:r>
              <a:rPr lang="en-US" sz="3600">
                <a:solidFill>
                  <a:schemeClr val="folHlink"/>
                </a:solidFill>
              </a:rPr>
              <a:t>go</a:t>
            </a:r>
            <a:r>
              <a:rPr lang="en-US" sz="3600"/>
              <a:t> on Sundays?</a:t>
            </a:r>
            <a:endParaRPr lang="ru-RU" sz="3600"/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ltGray">
          <a:xfrm>
            <a:off x="4572000" y="2209800"/>
            <a:ext cx="4191000" cy="1203325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On Sundays she </a:t>
            </a:r>
            <a:r>
              <a:rPr lang="en-US" sz="3600">
                <a:solidFill>
                  <a:schemeClr val="folHlink"/>
                </a:solidFill>
              </a:rPr>
              <a:t>goes </a:t>
            </a:r>
            <a:r>
              <a:rPr lang="en-US" sz="3600"/>
              <a:t>to the museum.</a:t>
            </a:r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animBg="1" autoUpdateAnimBg="0"/>
      <p:bldP spid="76805" grpId="0" animBg="1" autoUpdateAnimBg="0"/>
    </p:bldLst>
  </p:timing>
</p:sld>
</file>

<file path=ppt/theme/theme1.xml><?xml version="1.0" encoding="utf-8"?>
<a:theme xmlns:a="http://schemas.openxmlformats.org/drawingml/2006/main" name="Солнечные дни">
  <a:themeElements>
    <a:clrScheme name="Солнечные дни 1">
      <a:dk1>
        <a:srgbClr val="000000"/>
      </a:dk1>
      <a:lt1>
        <a:srgbClr val="FFCC66"/>
      </a:lt1>
      <a:dk2>
        <a:srgbClr val="996633"/>
      </a:dk2>
      <a:lt2>
        <a:srgbClr val="CC6600"/>
      </a:lt2>
      <a:accent1>
        <a:srgbClr val="FF9933"/>
      </a:accent1>
      <a:accent2>
        <a:srgbClr val="CCCCCC"/>
      </a:accent2>
      <a:accent3>
        <a:srgbClr val="FFE2B8"/>
      </a:accent3>
      <a:accent4>
        <a:srgbClr val="000000"/>
      </a:accent4>
      <a:accent5>
        <a:srgbClr val="FFCAAD"/>
      </a:accent5>
      <a:accent6>
        <a:srgbClr val="B9B9B9"/>
      </a:accent6>
      <a:hlink>
        <a:srgbClr val="CC9900"/>
      </a:hlink>
      <a:folHlink>
        <a:srgbClr val="993366"/>
      </a:folHlink>
    </a:clrScheme>
    <a:fontScheme name="Солнечные дни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Солнечные дни 1">
        <a:dk1>
          <a:srgbClr val="000000"/>
        </a:dk1>
        <a:lt1>
          <a:srgbClr val="FFCC66"/>
        </a:lt1>
        <a:dk2>
          <a:srgbClr val="996633"/>
        </a:dk2>
        <a:lt2>
          <a:srgbClr val="CC6600"/>
        </a:lt2>
        <a:accent1>
          <a:srgbClr val="FF9933"/>
        </a:accent1>
        <a:accent2>
          <a:srgbClr val="CCCCCC"/>
        </a:accent2>
        <a:accent3>
          <a:srgbClr val="FFE2B8"/>
        </a:accent3>
        <a:accent4>
          <a:srgbClr val="000000"/>
        </a:accent4>
        <a:accent5>
          <a:srgbClr val="FFCAAD"/>
        </a:accent5>
        <a:accent6>
          <a:srgbClr val="B9B9B9"/>
        </a:accent6>
        <a:hlink>
          <a:srgbClr val="CC9900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лнечные дни 2">
        <a:dk1>
          <a:srgbClr val="000000"/>
        </a:dk1>
        <a:lt1>
          <a:srgbClr val="FFFFCC"/>
        </a:lt1>
        <a:dk2>
          <a:srgbClr val="996633"/>
        </a:dk2>
        <a:lt2>
          <a:srgbClr val="CC9900"/>
        </a:lt2>
        <a:accent1>
          <a:srgbClr val="FF9933"/>
        </a:accent1>
        <a:accent2>
          <a:srgbClr val="FFFFFF"/>
        </a:accent2>
        <a:accent3>
          <a:srgbClr val="FFFFE2"/>
        </a:accent3>
        <a:accent4>
          <a:srgbClr val="000000"/>
        </a:accent4>
        <a:accent5>
          <a:srgbClr val="FFCAAD"/>
        </a:accent5>
        <a:accent6>
          <a:srgbClr val="E7E7E7"/>
        </a:accent6>
        <a:hlink>
          <a:srgbClr val="FFCC66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лнечные дни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CBCBCB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лнечные дни 4">
        <a:dk1>
          <a:srgbClr val="000000"/>
        </a:dk1>
        <a:lt1>
          <a:srgbClr val="F8F8F8"/>
        </a:lt1>
        <a:dk2>
          <a:srgbClr val="006600"/>
        </a:dk2>
        <a:lt2>
          <a:srgbClr val="FFCC00"/>
        </a:lt2>
        <a:accent1>
          <a:srgbClr val="9999FF"/>
        </a:accent1>
        <a:accent2>
          <a:srgbClr val="003300"/>
        </a:accent2>
        <a:accent3>
          <a:srgbClr val="AAB8AA"/>
        </a:accent3>
        <a:accent4>
          <a:srgbClr val="D4D4D4"/>
        </a:accent4>
        <a:accent5>
          <a:srgbClr val="CACAFF"/>
        </a:accent5>
        <a:accent6>
          <a:srgbClr val="002D00"/>
        </a:accent6>
        <a:hlink>
          <a:srgbClr val="009966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лнечные дни 5">
        <a:dk1>
          <a:srgbClr val="000000"/>
        </a:dk1>
        <a:lt1>
          <a:srgbClr val="F8F8F8"/>
        </a:lt1>
        <a:dk2>
          <a:srgbClr val="990099"/>
        </a:dk2>
        <a:lt2>
          <a:srgbClr val="FFCC00"/>
        </a:lt2>
        <a:accent1>
          <a:srgbClr val="9999FF"/>
        </a:accent1>
        <a:accent2>
          <a:srgbClr val="660066"/>
        </a:accent2>
        <a:accent3>
          <a:srgbClr val="CAAACA"/>
        </a:accent3>
        <a:accent4>
          <a:srgbClr val="D4D4D4"/>
        </a:accent4>
        <a:accent5>
          <a:srgbClr val="CACAFF"/>
        </a:accent5>
        <a:accent6>
          <a:srgbClr val="5C005C"/>
        </a:accent6>
        <a:hlink>
          <a:srgbClr val="CC00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Designs\Солнечные дни.pot</Template>
  <TotalTime>594</TotalTime>
  <Words>352</Words>
  <Application>Microsoft Office PowerPoint</Application>
  <PresentationFormat>Экран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Солнечные дни</vt:lpstr>
      <vt:lpstr>”Present Simple”</vt:lpstr>
      <vt:lpstr>Содержание</vt:lpstr>
      <vt:lpstr>Слайд 3</vt:lpstr>
      <vt:lpstr>Образование </vt:lpstr>
      <vt:lpstr>Примеры</vt:lpstr>
      <vt:lpstr>        Practice</vt:lpstr>
      <vt:lpstr>Слайд 7</vt:lpstr>
      <vt:lpstr>Слайд 8</vt:lpstr>
      <vt:lpstr>Слайд 9</vt:lpstr>
      <vt:lpstr>Слайд 10</vt:lpstr>
      <vt:lpstr>Choose the correct answer</vt:lpstr>
      <vt:lpstr>Слайд 12</vt:lpstr>
      <vt:lpstr>Слайд 13</vt:lpstr>
      <vt:lpstr>Слайд 14</vt:lpstr>
      <vt:lpstr>Слайд 15</vt:lpstr>
    </vt:vector>
  </TitlesOfParts>
  <Company>RCIO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к уроку английского языка на тему :”Present Simple”</dc:title>
  <dc:creator>Администратор</dc:creator>
  <cp:lastModifiedBy>Юлия Владимировна</cp:lastModifiedBy>
  <cp:revision>55</cp:revision>
  <cp:lastPrinted>1601-01-01T00:00:00Z</cp:lastPrinted>
  <dcterms:created xsi:type="dcterms:W3CDTF">2006-10-19T07:16:18Z</dcterms:created>
  <dcterms:modified xsi:type="dcterms:W3CDTF">2013-09-28T01:32:45Z</dcterms:modified>
</cp:coreProperties>
</file>