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8" r:id="rId12"/>
    <p:sldId id="264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9466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DC6EFA-9F99-4C6B-8FD6-8AD563AE3032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C13A5C-202E-43ED-9493-046B08700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CF660D-0236-4557-BC22-BFAFC940CF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1F236C-CFE4-4B1B-ADCD-6BD26F32391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297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817F-4E4A-457D-A9CE-70C5246E4C54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E783-F62D-4A7F-9D56-C47696E24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D830-C153-4E03-B617-4860C169182E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32F0-487A-48B8-90A6-325F990A4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7AED-67FC-4A4C-A379-C0BA267B3FB4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AD39E-4D95-4CC7-9ECA-52B133EF1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726B-4980-4455-A783-18FD7B5C0E00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5E589-5DD0-4084-A93F-DFE43621A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1111-39B3-4C25-B555-96F2724A31F9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366D4-54C1-4B0D-8D05-19788DA1F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8057-2302-4B42-BF5A-FD4C79B505D3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3B41B-145F-4C9E-9F19-9EFD108D9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27D1B-F1A3-4451-8115-E7A6181E0F5E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9D9A-D345-415F-8DB5-5114C87C6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7DE70-6B4B-42FE-9E36-522E61C48314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52649-DDA8-4CD8-B95F-169CFEEB1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6F3-D39A-4CB1-AAA7-485D6A4950C9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DBFB-7CC3-4D56-AA4A-B6C3107E8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1C66-343A-4DEB-9448-BAFBD8830924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7B00-0A27-450A-A289-C34E5FADF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A32C9-DDFE-40F6-8722-202CA4487D7F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2F7EA-0FF0-4B75-B57D-23FE8BF60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867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867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CCD1D17-8AE5-4F2A-834C-EF5338CC048C}" type="datetimeFigureOut">
              <a:rPr lang="ru-RU"/>
              <a:pPr>
                <a:defRPr/>
              </a:pPr>
              <a:t>11.12.2011</a:t>
            </a:fld>
            <a:endParaRPr lang="ru-RU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3E6FC2B-486F-4A1C-8719-30C3563E7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08050"/>
            <a:ext cx="8604250" cy="4321175"/>
          </a:xfrm>
        </p:spPr>
        <p:txBody>
          <a:bodyPr/>
          <a:lstStyle/>
          <a:p>
            <a:pPr algn="r" eaLnBrk="1" hangingPunct="1"/>
            <a:r>
              <a:rPr lang="en-US" sz="9600" b="1" smtClean="0">
                <a:solidFill>
                  <a:srgbClr val="C00000"/>
                </a:solidFill>
              </a:rPr>
              <a:t>Word </a:t>
            </a:r>
            <a:r>
              <a:rPr lang="ru-RU" sz="9600" b="1" smtClean="0">
                <a:solidFill>
                  <a:srgbClr val="C00000"/>
                </a:solidFill>
              </a:rPr>
              <a:t/>
            </a:r>
            <a:br>
              <a:rPr lang="ru-RU" sz="9600" b="1" smtClean="0">
                <a:solidFill>
                  <a:srgbClr val="C00000"/>
                </a:solidFill>
              </a:rPr>
            </a:br>
            <a:r>
              <a:rPr lang="en-US" sz="9600" b="1" smtClean="0">
                <a:solidFill>
                  <a:srgbClr val="C00000"/>
                </a:solidFill>
              </a:rPr>
              <a:t>Formation</a:t>
            </a:r>
            <a:endParaRPr lang="ru-RU" sz="96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42875" y="1071563"/>
            <a:ext cx="6572250" cy="5786437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Some adults admit that teenagers have a great deal of 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 today.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Schools, the media and young people themselves place a lot of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on being independent. The most popular topics for discussions chosen by teenagers are: part-time job, parents’ reaction to boyfriends or girlfriends, and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Most British parents say that they would like         to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 their children until they reach 16.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A lot of adults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about teenage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and cruelty. </a:t>
            </a:r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Schools and the media should give                 more information about the danger of          alcohol </a:t>
            </a:r>
            <a:r>
              <a:rPr lang="en-US" sz="2500" b="1" i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107657" y="3821906"/>
            <a:ext cx="53594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858000" y="1000125"/>
            <a:ext cx="2286000" cy="554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1428750"/>
            <a:ext cx="2071688" cy="47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50" y="2214563"/>
            <a:ext cx="17145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50" y="3357563"/>
            <a:ext cx="128587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63" y="4071938"/>
            <a:ext cx="11430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75" y="4500563"/>
            <a:ext cx="142875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5" y="4857750"/>
            <a:ext cx="2143125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6000750"/>
            <a:ext cx="1428750" cy="477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u="sng" kern="1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endParaRPr lang="ru-RU" sz="25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684213" y="1484313"/>
            <a:ext cx="78486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Complete the text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 the words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 the list below. 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There is one extra word which you do not need to use.</a:t>
            </a:r>
            <a:endParaRPr lang="ru-RU" sz="4800" b="1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142875" y="1428750"/>
            <a:ext cx="8858250" cy="5214938"/>
          </a:xfrm>
        </p:spPr>
        <p:txBody>
          <a:bodyPr/>
          <a:lstStyle/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We need to reduce our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on oil as a source of energy. 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“I have got to look after his books”- the boy said 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They took a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  dislike to each other.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Take these vitamins daily for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against minor infections.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Dan has been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complaining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of severe headaches since morning.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Television violence can encourage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in children.</a:t>
            </a:r>
          </a:p>
          <a:p>
            <a:pPr marL="514350" indent="-514350" algn="just"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I took up skiing a couple of years ago and I find it quite  </a:t>
            </a:r>
            <a:r>
              <a:rPr lang="en-US" sz="2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en-US" sz="27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539750" y="620713"/>
            <a:ext cx="82153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complaining 	   importantly 	       addictive      importance </a:t>
            </a:r>
            <a:endParaRPr lang="ru-RU" sz="2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   dependence 	      aggression 	       protection               violent </a:t>
            </a:r>
          </a:p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	 	</a:t>
            </a:r>
            <a:endParaRPr lang="ru-RU" sz="2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500" y="1428750"/>
            <a:ext cx="2000250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  <a:endParaRPr lang="ru-RU" sz="2750" b="1" i="1" u="sng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88" y="2636838"/>
            <a:ext cx="1857375" cy="515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  <a:r>
              <a:rPr lang="ru-RU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438" y="3068638"/>
            <a:ext cx="1214437" cy="515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938" y="3429000"/>
            <a:ext cx="1643062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675" y="4292600"/>
            <a:ext cx="2000250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complaining</a:t>
            </a:r>
            <a:endParaRPr lang="ru-RU" sz="275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08625" y="5084763"/>
            <a:ext cx="1727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endParaRPr lang="ru-RU" sz="2600" b="1" i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188" y="5949950"/>
            <a:ext cx="1573212" cy="515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ru-RU" sz="2750" b="1" i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187450" y="1196975"/>
            <a:ext cx="157162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59113" y="836613"/>
            <a:ext cx="1584325" cy="222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08850" y="1196975"/>
            <a:ext cx="10795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03800" y="1196975"/>
            <a:ext cx="15843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42988" y="836613"/>
            <a:ext cx="17145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32138" y="1196975"/>
            <a:ext cx="15843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76825" y="836613"/>
            <a:ext cx="15113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solidFill>
                  <a:srgbClr val="C00000"/>
                </a:solidFill>
              </a:rPr>
              <a:t>Использованные ресурсы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497887" cy="424815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В.П.Кузовлев, Н.М.Лапа, Э.Ш.Перегудова и др. Английский язык. Учебник для 10 -11 классов общеобразовательных учреждений. М., "Просвещение", 2009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>
              <a:solidFill>
                <a:srgbClr val="C00000"/>
              </a:solidFill>
            </a:endParaRPr>
          </a:p>
          <a:p>
            <a:pPr eaLnBrk="1" hangingPunct="1"/>
            <a:r>
              <a:rPr lang="ru-RU" sz="2800" smtClean="0">
                <a:solidFill>
                  <a:srgbClr val="C00000"/>
                </a:solidFill>
              </a:rPr>
              <a:t> Longman Dictionary of Contemporary English. Third edition with New words supplement 2001</a:t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smtClean="0">
                <a:solidFill>
                  <a:srgbClr val="C00000"/>
                </a:solidFill>
              </a:rPr>
              <a:t/>
            </a:r>
            <a:br>
              <a:rPr lang="ru-RU" sz="2800" smtClean="0">
                <a:solidFill>
                  <a:srgbClr val="C00000"/>
                </a:solidFill>
              </a:rPr>
            </a:br>
            <a:endParaRPr lang="ru-RU" sz="28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5940425" y="2276475"/>
            <a:ext cx="358775" cy="468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987675" y="1844675"/>
            <a:ext cx="2952750" cy="1944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</a:t>
            </a: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(on/upon)</a:t>
            </a:r>
            <a:r>
              <a:rPr lang="ru-RU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зависеть  (от)</a:t>
            </a:r>
            <a:endParaRPr lang="ru-RU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239794" y="28487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>
            <a:off x="2627313" y="2420938"/>
            <a:ext cx="360362" cy="396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119982" y="2704306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21" idx="0"/>
          </p:cNvCxnSpPr>
          <p:nvPr/>
        </p:nvCxnSpPr>
        <p:spPr>
          <a:xfrm rot="16200000" flipH="1">
            <a:off x="4001294" y="4252119"/>
            <a:ext cx="9255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14313" y="285750"/>
            <a:ext cx="2571750" cy="220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зависимый, зависящий (от)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Rounded Rectangle 18"/>
          <p:cNvSpPr/>
          <p:nvPr/>
        </p:nvSpPr>
        <p:spPr>
          <a:xfrm>
            <a:off x="6227763" y="260350"/>
            <a:ext cx="2571750" cy="2135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зависимость,  доверие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Rounded Rectangle 19"/>
          <p:cNvSpPr/>
          <p:nvPr/>
        </p:nvSpPr>
        <p:spPr>
          <a:xfrm>
            <a:off x="179388" y="3141663"/>
            <a:ext cx="2592387" cy="24336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независимый,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зависящий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самостоятельный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916238" y="4714875"/>
            <a:ext cx="3095625" cy="19542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dependable 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надежный, заслуживающий доверия,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news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достоверные сведения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156325" y="3284538"/>
            <a:ext cx="2808288" cy="2016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независимость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132138" y="6165850"/>
            <a:ext cx="231775" cy="80963"/>
          </a:xfrm>
          <a:custGeom>
            <a:avLst/>
            <a:gdLst>
              <a:gd name="connsiteX0" fmla="*/ 0 w 1030310"/>
              <a:gd name="connsiteY0" fmla="*/ 136673 h 175339"/>
              <a:gd name="connsiteX1" fmla="*/ 38637 w 1030310"/>
              <a:gd name="connsiteY1" fmla="*/ 110915 h 175339"/>
              <a:gd name="connsiteX2" fmla="*/ 64395 w 1030310"/>
              <a:gd name="connsiteY2" fmla="*/ 72278 h 175339"/>
              <a:gd name="connsiteX3" fmla="*/ 180305 w 1030310"/>
              <a:gd name="connsiteY3" fmla="*/ 7884 h 175339"/>
              <a:gd name="connsiteX4" fmla="*/ 347730 w 1030310"/>
              <a:gd name="connsiteY4" fmla="*/ 20763 h 175339"/>
              <a:gd name="connsiteX5" fmla="*/ 425003 w 1030310"/>
              <a:gd name="connsiteY5" fmla="*/ 46520 h 175339"/>
              <a:gd name="connsiteX6" fmla="*/ 515155 w 1030310"/>
              <a:gd name="connsiteY6" fmla="*/ 98036 h 175339"/>
              <a:gd name="connsiteX7" fmla="*/ 592428 w 1030310"/>
              <a:gd name="connsiteY7" fmla="*/ 149551 h 175339"/>
              <a:gd name="connsiteX8" fmla="*/ 695459 w 1030310"/>
              <a:gd name="connsiteY8" fmla="*/ 175309 h 175339"/>
              <a:gd name="connsiteX9" fmla="*/ 888643 w 1030310"/>
              <a:gd name="connsiteY9" fmla="*/ 149551 h 175339"/>
              <a:gd name="connsiteX10" fmla="*/ 965916 w 1030310"/>
              <a:gd name="connsiteY10" fmla="*/ 98036 h 175339"/>
              <a:gd name="connsiteX11" fmla="*/ 1030310 w 1030310"/>
              <a:gd name="connsiteY11" fmla="*/ 46520 h 175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30310" h="175339">
                <a:moveTo>
                  <a:pt x="0" y="136673"/>
                </a:moveTo>
                <a:cubicBezTo>
                  <a:pt x="12879" y="128087"/>
                  <a:pt x="27692" y="121860"/>
                  <a:pt x="38637" y="110915"/>
                </a:cubicBezTo>
                <a:cubicBezTo>
                  <a:pt x="49582" y="99970"/>
                  <a:pt x="52746" y="82471"/>
                  <a:pt x="64395" y="72278"/>
                </a:cubicBezTo>
                <a:cubicBezTo>
                  <a:pt x="118898" y="24588"/>
                  <a:pt x="127239" y="25573"/>
                  <a:pt x="180305" y="7884"/>
                </a:cubicBezTo>
                <a:cubicBezTo>
                  <a:pt x="236113" y="12177"/>
                  <a:pt x="292442" y="12033"/>
                  <a:pt x="347730" y="20763"/>
                </a:cubicBezTo>
                <a:cubicBezTo>
                  <a:pt x="374549" y="24997"/>
                  <a:pt x="425003" y="46520"/>
                  <a:pt x="425003" y="46520"/>
                </a:cubicBezTo>
                <a:cubicBezTo>
                  <a:pt x="558653" y="135620"/>
                  <a:pt x="351762" y="0"/>
                  <a:pt x="515155" y="98036"/>
                </a:cubicBezTo>
                <a:cubicBezTo>
                  <a:pt x="541700" y="113963"/>
                  <a:pt x="562072" y="143480"/>
                  <a:pt x="592428" y="149551"/>
                </a:cubicBezTo>
                <a:cubicBezTo>
                  <a:pt x="670135" y="165092"/>
                  <a:pt x="636056" y="155508"/>
                  <a:pt x="695459" y="175309"/>
                </a:cubicBezTo>
                <a:cubicBezTo>
                  <a:pt x="706422" y="174395"/>
                  <a:pt x="842225" y="175339"/>
                  <a:pt x="888643" y="149551"/>
                </a:cubicBezTo>
                <a:cubicBezTo>
                  <a:pt x="915704" y="134517"/>
                  <a:pt x="944027" y="119926"/>
                  <a:pt x="965916" y="98036"/>
                </a:cubicBezTo>
                <a:cubicBezTo>
                  <a:pt x="1011340" y="52611"/>
                  <a:pt x="988261" y="67544"/>
                  <a:pt x="1030310" y="4652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95513" y="476250"/>
            <a:ext cx="4608512" cy="23526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важный,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значительный, существенный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ounded Rectangle 2"/>
          <p:cNvSpPr/>
          <p:nvPr/>
        </p:nvSpPr>
        <p:spPr>
          <a:xfrm>
            <a:off x="6227763" y="3068638"/>
            <a:ext cx="2665412" cy="19446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важность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3850" y="3141663"/>
            <a:ext cx="2643188" cy="19288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значительно, с важным видом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Rounded Rectangle 4"/>
          <p:cNvSpPr/>
          <p:nvPr/>
        </p:nvSpPr>
        <p:spPr>
          <a:xfrm>
            <a:off x="3286125" y="4714875"/>
            <a:ext cx="2643188" cy="18573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unimportant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неважный,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незначительный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" name="Straight Arrow Connector 6"/>
          <p:cNvCxnSpPr>
            <a:endCxn id="4" idx="0"/>
          </p:cNvCxnSpPr>
          <p:nvPr/>
        </p:nvCxnSpPr>
        <p:spPr>
          <a:xfrm rot="10800000" flipV="1">
            <a:off x="1644650" y="2636838"/>
            <a:ext cx="550863" cy="504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04025" y="2565400"/>
            <a:ext cx="576263" cy="503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3659981" y="3764757"/>
            <a:ext cx="18240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55875" y="571500"/>
            <a:ext cx="3816350" cy="25701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сила, неистовство, жестокость, насилие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643563" y="3571875"/>
            <a:ext cx="2714625" cy="2449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яростно,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очень сильно, неистово, жестоко,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бесчеловечно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38" y="3571875"/>
            <a:ext cx="2714625" cy="2449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violent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яростный,сильный, насильственный, жестокий;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очень яркий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763712" y="2781301"/>
            <a:ext cx="785813" cy="785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48038" y="4724400"/>
            <a:ext cx="22891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850" y="4221163"/>
            <a:ext cx="2500313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protectress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защитница, покровительница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Rounded Rectangle 2"/>
          <p:cNvSpPr/>
          <p:nvPr/>
        </p:nvSpPr>
        <p:spPr>
          <a:xfrm>
            <a:off x="6156325" y="4292600"/>
            <a:ext cx="2808288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protectionism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протекционизм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300788" y="1268413"/>
            <a:ext cx="2592387" cy="23050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защита, охрана, ограждение, покровительство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Rounded Rectangle 4"/>
          <p:cNvSpPr/>
          <p:nvPr/>
        </p:nvSpPr>
        <p:spPr>
          <a:xfrm>
            <a:off x="3059113" y="333375"/>
            <a:ext cx="3097212" cy="24479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защищать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от,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против), ограждать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Rounded Rectangle 5"/>
          <p:cNvSpPr/>
          <p:nvPr/>
        </p:nvSpPr>
        <p:spPr>
          <a:xfrm>
            <a:off x="3132138" y="3141663"/>
            <a:ext cx="2879725" cy="16557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protective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защитный, защитительный, оградительный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3132138" y="5157788"/>
            <a:ext cx="2808287" cy="12239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protectionist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протекционист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протекционистский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Rounded Rectangle 7"/>
          <p:cNvSpPr/>
          <p:nvPr/>
        </p:nvSpPr>
        <p:spPr>
          <a:xfrm>
            <a:off x="179388" y="1268413"/>
            <a:ext cx="2736850" cy="2592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protector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защитник, покровитель, защитное устройство,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предохранитель,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протектор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2771775" y="1196975"/>
            <a:ext cx="287338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1512093" y="40409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 rot="16200000" flipH="1">
            <a:off x="4391818" y="2961482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56325" y="1196975"/>
            <a:ext cx="287338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381081" y="393303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940425" y="5013325"/>
            <a:ext cx="215900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8538" y="333375"/>
            <a:ext cx="4606925" cy="2808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выражать недовольство 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чем-либо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жаловаться 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 sb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 sth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435600" y="3573463"/>
            <a:ext cx="3024188" cy="22320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complaintant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жалобщик, истец (юр.) </a:t>
            </a:r>
            <a:endParaRPr lang="ru-RU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11188" y="3573463"/>
            <a:ext cx="3024187" cy="22320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complaint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недовольство, жалоба </a:t>
            </a:r>
            <a:endParaRPr lang="ru-RU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656556" y="2959895"/>
            <a:ext cx="714375" cy="500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35375" y="4581525"/>
            <a:ext cx="18002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95513" y="2708275"/>
            <a:ext cx="4752975" cy="1792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</a:t>
            </a:r>
            <a:r>
              <a:rPr lang="ru-RU" sz="6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нападающий, агрессивный</a:t>
            </a:r>
            <a:endParaRPr lang="ru-RU" sz="2000" dirty="0"/>
          </a:p>
        </p:txBody>
      </p:sp>
      <p:sp>
        <p:nvSpPr>
          <p:cNvPr id="3" name="Rounded Rectangle 2"/>
          <p:cNvSpPr/>
          <p:nvPr/>
        </p:nvSpPr>
        <p:spPr>
          <a:xfrm>
            <a:off x="5435600" y="4786313"/>
            <a:ext cx="3313113" cy="1714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aggressively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агрессивно</a:t>
            </a:r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5364163" y="476250"/>
            <a:ext cx="3351212" cy="18732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aggression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нападение, агрессия, агрессивность, вызывающее поведение</a:t>
            </a:r>
            <a:endParaRPr lang="ru-RU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428625" y="428625"/>
            <a:ext cx="3567113" cy="19208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aggressor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агрессор, нападающая сторона, зачинщик</a:t>
            </a:r>
            <a:endParaRPr lang="ru-RU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95288" y="4797425"/>
            <a:ext cx="3600450" cy="1714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aggressiveness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агрессивность, вызывающее поведение</a:t>
            </a:r>
            <a:endParaRPr lang="ru-RU" sz="20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6659563" y="2349500"/>
            <a:ext cx="357188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6845300" y="4395788"/>
            <a:ext cx="420688" cy="3603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1979613" y="2349500"/>
            <a:ext cx="357188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1763713" y="4365625"/>
            <a:ext cx="504825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8038" y="4652963"/>
            <a:ext cx="2663825" cy="17764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addictive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adj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вызывающий пристрастие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0825" y="3500438"/>
            <a:ext cx="2857500" cy="2143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addiction</a:t>
            </a:r>
            <a:r>
              <a:rPr lang="ru-RU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склонность к       чему-либо, пагубная привычка, пристрастие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227763" y="3500438"/>
            <a:ext cx="2714625" cy="21431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addicted</a:t>
            </a:r>
            <a:endParaRPr lang="ru-RU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adj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пристрастившийся к чему-то, зависимый от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чего-либо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24075" y="404813"/>
            <a:ext cx="4824413" cy="2663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addict</a:t>
            </a:r>
            <a:r>
              <a:rPr lang="ru-RU" sz="6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человек, тратящий на своё увлечение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слишком много времени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(e.g. a TV addict)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drug addict -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наркоман</a:t>
            </a:r>
          </a:p>
        </p:txBody>
      </p:sp>
      <p:cxnSp>
        <p:nvCxnSpPr>
          <p:cNvPr id="10" name="Straight Arrow Connector 9"/>
          <p:cNvCxnSpPr>
            <a:endCxn id="3" idx="0"/>
          </p:cNvCxnSpPr>
          <p:nvPr/>
        </p:nvCxnSpPr>
        <p:spPr>
          <a:xfrm rot="10800000" flipV="1">
            <a:off x="1679575" y="2924175"/>
            <a:ext cx="588963" cy="576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0"/>
          </p:cNvCxnSpPr>
          <p:nvPr/>
        </p:nvCxnSpPr>
        <p:spPr>
          <a:xfrm>
            <a:off x="6877050" y="2852738"/>
            <a:ext cx="708025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" idx="0"/>
          </p:cNvCxnSpPr>
          <p:nvPr/>
        </p:nvCxnSpPr>
        <p:spPr>
          <a:xfrm rot="16200000" flipH="1">
            <a:off x="3869531" y="3842545"/>
            <a:ext cx="1584325" cy="365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827088" y="1484313"/>
            <a:ext cx="74898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 a word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that fits in the blank space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from the word in capitals. 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Fill each gap </a:t>
            </a:r>
            <a:endParaRPr lang="ru-RU" sz="4800" b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 the new word.</a:t>
            </a:r>
            <a:endParaRPr lang="ru-RU" sz="48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556</Words>
  <Application>Microsoft Office PowerPoint</Application>
  <PresentationFormat>Экран (4:3)</PresentationFormat>
  <Paragraphs>187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Водяные знаки</vt:lpstr>
      <vt:lpstr>Word  Formation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Использованные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Кирилл</dc:creator>
  <cp:lastModifiedBy>Юлия Владимировна</cp:lastModifiedBy>
  <cp:revision>68</cp:revision>
  <dcterms:created xsi:type="dcterms:W3CDTF">2009-08-19T18:39:09Z</dcterms:created>
  <dcterms:modified xsi:type="dcterms:W3CDTF">2011-12-11T06:15:05Z</dcterms:modified>
</cp:coreProperties>
</file>