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72" r:id="rId9"/>
    <p:sldId id="262" r:id="rId10"/>
    <p:sldId id="263" r:id="rId11"/>
    <p:sldId id="265" r:id="rId12"/>
    <p:sldId id="264" r:id="rId13"/>
    <p:sldId id="266" r:id="rId14"/>
    <p:sldId id="274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  <a:srgbClr val="CC3300"/>
    <a:srgbClr val="0066FF"/>
    <a:srgbClr val="FFFFFF"/>
    <a:srgbClr val="FF9999"/>
    <a:srgbClr val="FFFF66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4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3BB46-79BA-48CE-BFF3-C57675FCD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318A-1398-4D27-A9DF-DF7E673C8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6224E-960B-464A-AA9A-4FBADCEE8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DB7C-80C4-451B-91C7-09EF5A7B8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A75CD-7366-4F30-B06B-D41872AD1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49262-159D-4358-845E-BB886B1CD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EF899-2E09-47ED-88FE-813F07BF7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C2D3-7A17-4217-9C60-43A27836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F1CD8-817C-4420-B8EA-8C4CBF4EF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7F95E-8810-41BF-8EBE-3DE1771C0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0592C-C30C-4D14-9988-90D2570F6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6184-3A0A-4008-A24B-9863BB2FD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C82D25-3A14-41DD-A823-78D98C68A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>
    <p:fade/>
    <p:sndAc>
      <p:stSnd>
        <p:snd r:embed="rId14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74;&#1088;&#1080;&#1090;&#1072;&#1085;&#1089;&#1082;&#1080;&#1081;%20&#1087;&#1072;&#1088;&#1083;&#1072;&#1084;&#1077;&#1085;&#1090;%20&#1087;&#1088;&#1077;&#1079;\011%20-%20Unit%202,%20Lessons%205,6,%20Exercise%201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74;&#1088;&#1080;&#1090;&#1072;&#1085;&#1089;&#1082;&#1080;&#1081;%20&#1087;&#1072;&#1088;&#1083;&#1072;&#1084;&#1077;&#1085;&#1090;%20&#1087;&#1088;&#1077;&#1079;\012%20-%20Unit%202,%20Lessons%205,6,%20Exercise%202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s-katana-dogs.ru/zvezda_foto/zv2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2804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25400">
                <a:solidFill>
                  <a:srgbClr val="993300"/>
                </a:solidFill>
                <a:round/>
                <a:headEnd/>
                <a:tailEnd/>
              </a:ln>
              <a:solidFill>
                <a:srgbClr val="FFFFCC"/>
              </a:solidFill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143116"/>
            <a:ext cx="871543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28575">
                  <a:solidFill>
                    <a:schemeClr val="accent4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How many Houses does </a:t>
            </a:r>
          </a:p>
          <a:p>
            <a:pPr algn="ctr">
              <a:defRPr/>
            </a:pPr>
            <a:r>
              <a:rPr lang="en-US" sz="5400" b="1" dirty="0">
                <a:ln w="28575">
                  <a:solidFill>
                    <a:schemeClr val="accent4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British Parliament</a:t>
            </a:r>
          </a:p>
          <a:p>
            <a:pPr algn="ctr">
              <a:defRPr/>
            </a:pPr>
            <a:r>
              <a:rPr lang="en-US" sz="5400" b="1" dirty="0">
                <a:ln w="28575">
                  <a:solidFill>
                    <a:schemeClr val="accent4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consist of?</a:t>
            </a:r>
            <a:endParaRPr lang="ru-RU" sz="5400" b="1" dirty="0">
              <a:ln w="28575">
                <a:solidFill>
                  <a:schemeClr val="accent4"/>
                </a:solidFill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 smtClean="0">
                <a:solidFill>
                  <a:srgbClr val="993300"/>
                </a:solidFill>
                <a:latin typeface="Monotype Corsiva" pitchFamily="66" charset="0"/>
              </a:rPr>
              <a:t>The House of Commons</a:t>
            </a:r>
            <a:endParaRPr lang="ru-RU" b="1" u="sng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26632" name="Picture 8" descr="Лорд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1214438"/>
            <a:ext cx="3636963" cy="4608512"/>
          </a:xfrm>
          <a:noFill/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71500" y="1285875"/>
            <a:ext cx="41767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>
                <a:latin typeface="Monotype Corsiva" pitchFamily="66" charset="0"/>
              </a:rPr>
              <a:t>Members of the House of Commons (MPs) are elected every five years. They represent all the people of the country. </a:t>
            </a:r>
            <a:endParaRPr lang="ru-RU" sz="4000" b="1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075612" cy="2790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People vote for an MP. And the party which has the most MPs wins the election and forms the government . Their  leader becomes the Prime Minister .</a:t>
            </a:r>
            <a:endPara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857500"/>
            <a:ext cx="417671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96925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GB" b="1" u="sng" smtClean="0">
                <a:solidFill>
                  <a:srgbClr val="993300"/>
                </a:solidFill>
                <a:latin typeface="Monotype Corsiva" pitchFamily="66" charset="0"/>
              </a:rPr>
              <a:t>The House of Lords</a:t>
            </a:r>
            <a:endParaRPr lang="ru-RU" b="1" u="sng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29703" name="Picture 7" descr="Comm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000125"/>
            <a:ext cx="3743325" cy="4803775"/>
          </a:xfr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28625" y="1071563"/>
            <a:ext cx="44640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b="1">
                <a:latin typeface="Monotype Corsiva" pitchFamily="66" charset="0"/>
              </a:rPr>
              <a:t>The House of Lords consists of hereditary peers and life peers.</a:t>
            </a:r>
          </a:p>
          <a:p>
            <a:r>
              <a:rPr lang="en-GB" sz="3600" b="1">
                <a:latin typeface="Monotype Corsiva" pitchFamily="66" charset="0"/>
              </a:rPr>
              <a:t>Hereditary peers inherit their title from their relatives. Life peers get the title for their personal achievements.</a:t>
            </a:r>
            <a:endParaRPr lang="ru-RU" sz="3600" b="1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313" y="3357563"/>
            <a:ext cx="6696075" cy="2719387"/>
          </a:xfrm>
        </p:spPr>
        <p:txBody>
          <a:bodyPr/>
          <a:lstStyle/>
          <a:p>
            <a:pPr algn="l" eaLnBrk="1" hangingPunct="1"/>
            <a:r>
              <a:rPr lang="en-US" sz="4000" b="1" smtClean="0">
                <a:solidFill>
                  <a:schemeClr val="tx1"/>
                </a:solidFill>
                <a:latin typeface="Monotype Corsiva" pitchFamily="66" charset="0"/>
              </a:rPr>
              <a:t>In the House of Lords Ladies and Lords talk about bills before they become laws and sometimes suggest changes to the House of Commons</a:t>
            </a:r>
            <a:r>
              <a:rPr lang="en-US" sz="460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  <a:endParaRPr lang="ru-RU" sz="460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3797" name="Picture 5" descr="Дома 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357188"/>
            <a:ext cx="7620000" cy="3000375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571625" y="5072063"/>
            <a:ext cx="3357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>
                <a:latin typeface="Monotype Corsiva" pitchFamily="66" charset="0"/>
              </a:rPr>
              <a:t>Gordon Brown 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2428860" y="500042"/>
            <a:ext cx="49672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u="sng" kern="10" dirty="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Monotype Corsiva" pitchFamily="66" charset="0"/>
              </a:rPr>
              <a:t>Prime Minister</a:t>
            </a:r>
            <a:endParaRPr lang="ru-RU" sz="3600" b="1" u="sng" kern="10" dirty="0">
              <a:ln w="6350">
                <a:solidFill>
                  <a:schemeClr val="tx1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38" y="1357313"/>
            <a:ext cx="33575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The Prime Minister is the head of the government in the United Kingdom</a:t>
            </a:r>
            <a:endParaRPr lang="ru-RU" sz="3600" dirty="0">
              <a:solidFill>
                <a:schemeClr val="tx2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00188"/>
            <a:ext cx="44402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u="sng" smtClean="0">
                <a:solidFill>
                  <a:srgbClr val="993300"/>
                </a:solidFill>
                <a:latin typeface="Monotype Corsiva" pitchFamily="66" charset="0"/>
              </a:rPr>
              <a:t>Margaret Thatcher </a:t>
            </a:r>
            <a:endParaRPr lang="ru-RU" sz="4800" b="1" u="sng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428750"/>
            <a:ext cx="33750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" y="1857375"/>
            <a:ext cx="4214813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"The Iron Lady"? Was one of the UK,s most powerful and competent Prime Minister? From 1979 to 1990</a:t>
            </a:r>
            <a:endParaRPr lang="ru-RU" sz="3600" dirty="0">
              <a:solidFill>
                <a:schemeClr val="tx2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848600" cy="952500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993300"/>
                </a:solidFill>
                <a:latin typeface="Monotype Corsiva" pitchFamily="66" charset="0"/>
              </a:rPr>
              <a:t>Answer the question</a:t>
            </a:r>
            <a:endParaRPr lang="ru-RU" b="1" u="sng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71625"/>
            <a:ext cx="8424862" cy="5168900"/>
          </a:xfrm>
        </p:spPr>
        <p:txBody>
          <a:bodyPr/>
          <a:lstStyle/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latin typeface="Monotype Corsiva" pitchFamily="66" charset="0"/>
              </a:rPr>
              <a:t>Who is the head of state in the UK?</a:t>
            </a:r>
          </a:p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latin typeface="Monotype Corsiva" pitchFamily="66" charset="0"/>
              </a:rPr>
              <a:t>Who is the head of the government in the UK?</a:t>
            </a:r>
          </a:p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How many Houses does the British  Parliament consist of? </a:t>
            </a:r>
            <a:endParaRPr lang="ru-RU" b="1" dirty="0" smtClean="0">
              <a:solidFill>
                <a:schemeClr val="tx2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latin typeface="Monotype Corsiva" pitchFamily="66" charset="0"/>
              </a:rPr>
              <a:t>Which Houses represents the people of Britain?</a:t>
            </a:r>
          </a:p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b="1" dirty="0" smtClean="0">
                <a:latin typeface="Monotype Corsiva" pitchFamily="66" charset="0"/>
              </a:rPr>
              <a:t>What are the members of the Houses of Commons called?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25" y="285750"/>
            <a:ext cx="4464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i="1" u="sng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Цели урока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060575"/>
            <a:ext cx="7572375" cy="33845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Ознакомимся с политическим устройством Великобритании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Закрепим изученный страноведческого материала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Познакомимся с лексикой по теме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5545137" cy="882650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993300"/>
                </a:solidFill>
                <a:latin typeface="Monotype Corsiva" pitchFamily="66" charset="0"/>
              </a:rPr>
              <a:t>Этапы урока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071563"/>
            <a:ext cx="8064500" cy="41052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Организационный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Речевая разминка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Проверка домашнего задания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Аудирование, работа с текстом по теме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Изучение нового страноведческого материала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Закрепление изученного страноведческого материала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b="1" smtClean="0">
                <a:latin typeface="Monotype Corsiva" pitchFamily="66" charset="0"/>
              </a:rPr>
              <a:t>Подведение итогов урока, формулировка домашнего задания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60350"/>
            <a:ext cx="7056437" cy="792163"/>
          </a:xfrm>
        </p:spPr>
        <p:txBody>
          <a:bodyPr/>
          <a:lstStyle/>
          <a:p>
            <a:pPr eaLnBrk="1" hangingPunct="1"/>
            <a:r>
              <a:rPr lang="ru-RU" b="1" u="sng" smtClean="0">
                <a:solidFill>
                  <a:srgbClr val="993300"/>
                </a:solidFill>
                <a:latin typeface="Monotype Corsiva" pitchFamily="66" charset="0"/>
              </a:rPr>
              <a:t>Речевая разминка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500" y="928688"/>
            <a:ext cx="7993063" cy="447675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Monotype Corsiva" pitchFamily="66" charset="0"/>
              </a:rPr>
              <a:t>Работа с новыми словами по теме урока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71500" y="1500188"/>
            <a:ext cx="3600450" cy="440055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tease – </a:t>
            </a:r>
            <a:r>
              <a:rPr lang="ru-RU" sz="2800" dirty="0">
                <a:latin typeface="Monotype Corsiva" pitchFamily="66" charset="0"/>
              </a:rPr>
              <a:t>дразнить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elect</a:t>
            </a:r>
            <a:r>
              <a:rPr lang="ru-RU" sz="2800" dirty="0">
                <a:latin typeface="Monotype Corsiva" pitchFamily="66" charset="0"/>
              </a:rPr>
              <a:t> – избирать 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vote – </a:t>
            </a:r>
            <a:r>
              <a:rPr lang="ru-RU" sz="2800" dirty="0">
                <a:latin typeface="Monotype Corsiva" pitchFamily="66" charset="0"/>
              </a:rPr>
              <a:t>голосовать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approve – </a:t>
            </a:r>
            <a:r>
              <a:rPr lang="ru-RU" sz="2800" dirty="0">
                <a:latin typeface="Monotype Corsiva" pitchFamily="66" charset="0"/>
              </a:rPr>
              <a:t>одобрять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inherit</a:t>
            </a:r>
            <a:r>
              <a:rPr lang="ru-RU" sz="2800" dirty="0">
                <a:latin typeface="Monotype Corsiva" pitchFamily="66" charset="0"/>
              </a:rPr>
              <a:t> – наследовать</a:t>
            </a:r>
            <a:endParaRPr lang="en-US" sz="2800" dirty="0">
              <a:latin typeface="Monotype Corsiva" pitchFamily="66" charset="0"/>
            </a:endParaRP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represent – </a:t>
            </a:r>
            <a:r>
              <a:rPr lang="ru-RU" sz="2800" dirty="0">
                <a:latin typeface="Monotype Corsiva" pitchFamily="66" charset="0"/>
              </a:rPr>
              <a:t>представлять (кого – либо)</a:t>
            </a:r>
            <a:r>
              <a:rPr lang="en-US" sz="2800" dirty="0">
                <a:latin typeface="Monotype Corsiva" pitchFamily="66" charset="0"/>
              </a:rPr>
              <a:t> </a:t>
            </a:r>
            <a:endParaRPr lang="ru-RU" sz="2800" dirty="0">
              <a:latin typeface="Monotype Corsiva" pitchFamily="66" charset="0"/>
            </a:endParaRP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A peer</a:t>
            </a:r>
            <a:r>
              <a:rPr lang="ru-RU" sz="2800" dirty="0">
                <a:latin typeface="Monotype Corsiva" pitchFamily="66" charset="0"/>
              </a:rPr>
              <a:t> - пэр</a:t>
            </a:r>
            <a:endParaRPr lang="en-US" sz="2800" dirty="0">
              <a:latin typeface="Monotype Corsiva" pitchFamily="66" charset="0"/>
            </a:endParaRPr>
          </a:p>
          <a:p>
            <a:pPr>
              <a:defRPr/>
            </a:pPr>
            <a:endParaRPr lang="ru-RU" sz="2800" dirty="0">
              <a:latin typeface="Monotype Corsiva" pitchFamily="66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429125" y="1500188"/>
            <a:ext cx="4321175" cy="440055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Personal achievements</a:t>
            </a:r>
            <a:r>
              <a:rPr lang="ru-RU" sz="2800" dirty="0">
                <a:latin typeface="Monotype Corsiva" pitchFamily="66" charset="0"/>
              </a:rPr>
              <a:t> – личные достижения</a:t>
            </a:r>
            <a:endParaRPr lang="en-US" sz="2800" dirty="0">
              <a:latin typeface="Monotype Corsiva" pitchFamily="66" charset="0"/>
            </a:endParaRP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Law - </a:t>
            </a:r>
            <a:r>
              <a:rPr lang="ru-RU" sz="2800" dirty="0">
                <a:latin typeface="Monotype Corsiva" pitchFamily="66" charset="0"/>
              </a:rPr>
              <a:t>закон</a:t>
            </a:r>
            <a:endParaRPr lang="en-US" sz="2800" dirty="0">
              <a:latin typeface="Monotype Corsiva" pitchFamily="66" charset="0"/>
            </a:endParaRP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State</a:t>
            </a:r>
            <a:r>
              <a:rPr lang="ru-RU" sz="2800" dirty="0">
                <a:latin typeface="Monotype Corsiva" pitchFamily="66" charset="0"/>
              </a:rPr>
              <a:t> – государство</a:t>
            </a:r>
            <a:endParaRPr lang="en-US" sz="2800" dirty="0">
              <a:latin typeface="Monotype Corsiva" pitchFamily="66" charset="0"/>
            </a:endParaRPr>
          </a:p>
          <a:p>
            <a:pPr>
              <a:defRPr/>
            </a:pPr>
            <a:r>
              <a:rPr lang="en-US" sz="2800">
                <a:latin typeface="Monotype Corsiva" pitchFamily="66" charset="0"/>
              </a:rPr>
              <a:t>Common</a:t>
            </a:r>
            <a:r>
              <a:rPr lang="ru-RU" sz="2800">
                <a:latin typeface="Monotype Corsiva" pitchFamily="66" charset="0"/>
              </a:rPr>
              <a:t>– </a:t>
            </a:r>
            <a:r>
              <a:rPr lang="ru-RU" sz="2800" dirty="0">
                <a:latin typeface="Monotype Corsiva" pitchFamily="66" charset="0"/>
              </a:rPr>
              <a:t>община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consist of– </a:t>
            </a:r>
            <a:r>
              <a:rPr lang="ru-RU" sz="2800" dirty="0">
                <a:latin typeface="Monotype Corsiva" pitchFamily="66" charset="0"/>
              </a:rPr>
              <a:t>состоять (из чего – либо)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At least – </a:t>
            </a:r>
            <a:r>
              <a:rPr lang="ru-RU" sz="2800" dirty="0">
                <a:latin typeface="Monotype Corsiva" pitchFamily="66" charset="0"/>
              </a:rPr>
              <a:t>по меньшей мере</a:t>
            </a:r>
          </a:p>
          <a:p>
            <a:pPr>
              <a:defRPr/>
            </a:pPr>
            <a:r>
              <a:rPr lang="en-US" sz="2800" dirty="0">
                <a:latin typeface="Monotype Corsiva" pitchFamily="66" charset="0"/>
              </a:rPr>
              <a:t>To be called-</a:t>
            </a:r>
            <a:r>
              <a:rPr lang="ru-RU" sz="2800" dirty="0">
                <a:latin typeface="Monotype Corsiva" pitchFamily="66" charset="0"/>
              </a:rPr>
              <a:t> называется</a:t>
            </a:r>
          </a:p>
          <a:p>
            <a:pPr>
              <a:defRPr/>
            </a:pPr>
            <a:endParaRPr lang="ru-RU" sz="2800" dirty="0">
              <a:latin typeface="Tahoma" pitchFamily="34" charset="0"/>
            </a:endParaRPr>
          </a:p>
        </p:txBody>
      </p:sp>
      <p:pic>
        <p:nvPicPr>
          <p:cNvPr id="8" name="011 - Unit 2, Lessons 5,6, Exercise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642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42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365" grpId="0" build="p"/>
      <p:bldP spid="15366" grpId="0" animBg="1"/>
      <p:bldP spid="153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571625" y="3500438"/>
            <a:ext cx="7858125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Monotype Corsiva" pitchFamily="66" charset="0"/>
              </a:rPr>
              <a:t>Parliament</a:t>
            </a:r>
            <a:r>
              <a:rPr lang="ru-RU" b="1" smtClean="0">
                <a:latin typeface="Monotype Corsiva" pitchFamily="66" charset="0"/>
              </a:rPr>
              <a:t> </a:t>
            </a:r>
            <a:r>
              <a:rPr lang="ru-RU" smtClean="0">
                <a:latin typeface="Monotype Corsiva" pitchFamily="66" charset="0"/>
              </a:rPr>
              <a:t>– парламент</a:t>
            </a:r>
            <a:endParaRPr lang="en-US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latin typeface="Monotype Corsiva" pitchFamily="66" charset="0"/>
              </a:rPr>
              <a:t>House of Lords</a:t>
            </a:r>
            <a:r>
              <a:rPr lang="ru-RU" smtClean="0">
                <a:latin typeface="Monotype Corsiva" pitchFamily="66" charset="0"/>
              </a:rPr>
              <a:t> – палата Лордов</a:t>
            </a:r>
            <a:endParaRPr lang="ru-RU" smtClean="0">
              <a:latin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latin typeface="Monotype Corsiva" pitchFamily="66" charset="0"/>
              </a:rPr>
              <a:t>Prime Minister</a:t>
            </a:r>
            <a:r>
              <a:rPr lang="ru-RU" smtClean="0">
                <a:latin typeface="Monotype Corsiva" pitchFamily="66" charset="0"/>
              </a:rPr>
              <a:t> – премьер-министр</a:t>
            </a:r>
            <a:endParaRPr lang="en-US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en-US" b="1" smtClean="0">
                <a:latin typeface="Monotype Corsiva" pitchFamily="66" charset="0"/>
              </a:rPr>
              <a:t>House of Commons</a:t>
            </a:r>
            <a:r>
              <a:rPr lang="ru-RU" smtClean="0">
                <a:latin typeface="Monotype Corsiva" pitchFamily="66" charset="0"/>
              </a:rPr>
              <a:t> – палата</a:t>
            </a:r>
            <a:r>
              <a:rPr lang="en-US" smtClean="0">
                <a:latin typeface="Monotype Corsiva" pitchFamily="66" charset="0"/>
              </a:rPr>
              <a:t>  </a:t>
            </a:r>
            <a:r>
              <a:rPr lang="ru-RU" smtClean="0">
                <a:latin typeface="Monotype Corsiva" pitchFamily="66" charset="0"/>
              </a:rPr>
              <a:t>общин</a:t>
            </a:r>
          </a:p>
          <a:p>
            <a:pPr eaLnBrk="1" hangingPunct="1"/>
            <a:endParaRPr lang="en-US" smtClean="0"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6147" name="Рисунок 9" descr="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500063"/>
            <a:ext cx="240030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642938"/>
            <a:ext cx="3643313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143375" y="571500"/>
            <a:ext cx="2471738" cy="725488"/>
          </a:xfrm>
        </p:spPr>
        <p:txBody>
          <a:bodyPr/>
          <a:lstStyle/>
          <a:p>
            <a:pPr algn="l" eaLnBrk="1" hangingPunct="1"/>
            <a:r>
              <a:rPr lang="en-US" sz="3600" b="1" u="sng" smtClean="0">
                <a:solidFill>
                  <a:srgbClr val="993300"/>
                </a:solidFill>
                <a:latin typeface="Monotype Corsiva" pitchFamily="66" charset="0"/>
              </a:rPr>
              <a:t>Ex. 3 p. 50</a:t>
            </a:r>
            <a:endParaRPr lang="ru-RU" sz="3600" b="1" u="sng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4813" y="1857375"/>
            <a:ext cx="4429125" cy="3322638"/>
          </a:xfrm>
          <a:noFill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5000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5" cstate="print"/>
          <a:srcRect b="6248"/>
          <a:stretch>
            <a:fillRect/>
          </a:stretch>
        </p:blipFill>
        <p:spPr bwMode="auto">
          <a:xfrm>
            <a:off x="500063" y="29289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12 - Unit 2, Lessons 5,6, Exercise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785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14813" y="571500"/>
            <a:ext cx="4679950" cy="3311525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3600" b="1" smtClean="0">
                <a:solidFill>
                  <a:srgbClr val="CC3300"/>
                </a:solidFill>
                <a:latin typeface="Monotype Corsiva" pitchFamily="66" charset="0"/>
              </a:rPr>
              <a:t>The Queen is the head of state.  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3600" b="1" smtClean="0">
                <a:solidFill>
                  <a:srgbClr val="CC3300"/>
                </a:solidFill>
                <a:latin typeface="Monotype Corsiva" pitchFamily="66" charset="0"/>
              </a:rPr>
              <a:t>Nowadays the Queen is Elizabeth II.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3600" b="1" smtClean="0">
                <a:solidFill>
                  <a:srgbClr val="CC3300"/>
                </a:solidFill>
                <a:latin typeface="Monotype Corsiva" pitchFamily="66" charset="0"/>
              </a:rPr>
              <a:t>Before a bill becomes law the Queen has to say</a:t>
            </a:r>
          </a:p>
          <a:p>
            <a:pPr algn="l" eaLnBrk="1" hangingPunct="1">
              <a:spcBef>
                <a:spcPct val="0"/>
              </a:spcBef>
            </a:pPr>
            <a:endParaRPr lang="ru-RU" sz="4000" b="1" smtClean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00063" y="4643438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>
                <a:solidFill>
                  <a:srgbClr val="993300"/>
                </a:solidFill>
                <a:latin typeface="Monotype Corsiva" pitchFamily="66" charset="0"/>
              </a:rPr>
              <a:t>“</a:t>
            </a:r>
            <a:r>
              <a:rPr lang="en-US" sz="4000" b="1">
                <a:solidFill>
                  <a:srgbClr val="993300"/>
                </a:solidFill>
                <a:latin typeface="Monotype Corsiva" pitchFamily="66" charset="0"/>
              </a:rPr>
              <a:t>La Reine le Veut</a:t>
            </a:r>
            <a:r>
              <a:rPr lang="en-GB" sz="4000" b="1">
                <a:solidFill>
                  <a:srgbClr val="993300"/>
                </a:solidFill>
                <a:latin typeface="Monotype Corsiva" pitchFamily="66" charset="0"/>
              </a:rPr>
              <a:t>”</a:t>
            </a:r>
            <a:r>
              <a:rPr lang="ru-RU" sz="4000" b="1">
                <a:solidFill>
                  <a:srgbClr val="993300"/>
                </a:solidFill>
                <a:latin typeface="Monotype Corsiva" pitchFamily="66" charset="0"/>
              </a:rPr>
              <a:t> </a:t>
            </a:r>
            <a:r>
              <a:rPr lang="en-GB" sz="4000" b="1">
                <a:solidFill>
                  <a:srgbClr val="993300"/>
                </a:solidFill>
                <a:latin typeface="Monotype Corsiva" pitchFamily="66" charset="0"/>
              </a:rPr>
              <a:t>- “The Queen wishes </a:t>
            </a:r>
            <a:r>
              <a:rPr lang="en-GB" sz="4000" b="1">
                <a:solidFill>
                  <a:schemeClr val="bg1"/>
                </a:solidFill>
                <a:latin typeface="Monotype Corsiva" pitchFamily="66" charset="0"/>
              </a:rPr>
              <a:t>it”</a:t>
            </a:r>
            <a:endParaRPr lang="ru-RU" sz="4000" b="1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Picture 7" descr="Картинка 4 из 1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28625"/>
            <a:ext cx="27701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build="p"/>
      <p:bldP spid="174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642938" y="1000125"/>
            <a:ext cx="7858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>
                <a:solidFill>
                  <a:srgbClr val="993300"/>
                </a:solidFill>
                <a:latin typeface="Monotype Corsiva" pitchFamily="66" charset="0"/>
              </a:rPr>
              <a:t>How many Houses does the British  Parliament consist of? </a:t>
            </a:r>
            <a:endParaRPr lang="ru-RU" sz="4800" u="sng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38" y="2928938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Monotype Corsiva" pitchFamily="66" charset="0"/>
              </a:rPr>
              <a:t>The British  Parliament consist of two Houses: the Houses of Lords and Houses of Commons. </a:t>
            </a:r>
            <a:endParaRPr lang="ru-RU" sz="480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GB" sz="3600" b="1" u="sng" smtClean="0">
                <a:solidFill>
                  <a:srgbClr val="993300"/>
                </a:solidFill>
                <a:latin typeface="Monotype Corsiva" pitchFamily="66" charset="0"/>
              </a:rPr>
              <a:t>The British Parliament consists of two parts:</a:t>
            </a:r>
            <a:r>
              <a:rPr lang="en-GB" sz="3600" u="sng" smtClean="0">
                <a:latin typeface="Monotype Corsiva" pitchFamily="66" charset="0"/>
              </a:rPr>
              <a:t> </a:t>
            </a:r>
            <a:endParaRPr lang="ru-RU" sz="3600" u="sng" smtClean="0">
              <a:latin typeface="Monotype Corsiva" pitchFamily="66" charset="0"/>
            </a:endParaRPr>
          </a:p>
        </p:txBody>
      </p:sp>
      <p:pic>
        <p:nvPicPr>
          <p:cNvPr id="22561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285875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535</TotalTime>
  <Words>441</Words>
  <Application>Microsoft Office PowerPoint</Application>
  <PresentationFormat>Экран (4:3)</PresentationFormat>
  <Paragraphs>61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Tahoma</vt:lpstr>
      <vt:lpstr>Оформление по умолчанию</vt:lpstr>
      <vt:lpstr>Слайд 1</vt:lpstr>
      <vt:lpstr>Цели урока</vt:lpstr>
      <vt:lpstr>Этапы урока</vt:lpstr>
      <vt:lpstr>Речевая разминка</vt:lpstr>
      <vt:lpstr>Слайд 5</vt:lpstr>
      <vt:lpstr>Ex. 3 p. 50</vt:lpstr>
      <vt:lpstr>Слайд 7</vt:lpstr>
      <vt:lpstr>Слайд 8</vt:lpstr>
      <vt:lpstr>The British Parliament consists of two parts: </vt:lpstr>
      <vt:lpstr>The House of Commons</vt:lpstr>
      <vt:lpstr>People vote for an MP. And the party which has the most MPs wins the election and forms the government . Their  leader becomes the Prime Minister .</vt:lpstr>
      <vt:lpstr>The House of Lords</vt:lpstr>
      <vt:lpstr>In the House of Lords Ladies and Lords talk about bills before they become laws and sometimes suggest changes to the House of Commons.</vt:lpstr>
      <vt:lpstr>Слайд 14</vt:lpstr>
      <vt:lpstr>Margaret Thatcher </vt:lpstr>
      <vt:lpstr>Answer the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Юлька</dc:creator>
  <cp:lastModifiedBy>Юлька</cp:lastModifiedBy>
  <cp:revision>40</cp:revision>
  <dcterms:created xsi:type="dcterms:W3CDTF">1601-01-01T00:00:00Z</dcterms:created>
  <dcterms:modified xsi:type="dcterms:W3CDTF">2013-11-05T12:26:02Z</dcterms:modified>
</cp:coreProperties>
</file>