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71" r:id="rId14"/>
    <p:sldId id="272" r:id="rId15"/>
    <p:sldId id="273" r:id="rId16"/>
    <p:sldId id="269" r:id="rId17"/>
    <p:sldId id="270" r:id="rId18"/>
    <p:sldId id="274" r:id="rId19"/>
    <p:sldId id="275" r:id="rId20"/>
    <p:sldId id="276" r:id="rId21"/>
    <p:sldId id="277" r:id="rId22"/>
    <p:sldId id="278" r:id="rId23"/>
    <p:sldId id="279" r:id="rId24"/>
    <p:sldId id="282" r:id="rId25"/>
    <p:sldId id="280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CC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381" y="2280"/>
              <a:ext cx="5369" cy="48"/>
              <a:chOff x="381" y="2280"/>
              <a:chExt cx="5369" cy="48"/>
            </a:xfrm>
          </p:grpSpPr>
          <p:sp>
            <p:nvSpPr>
              <p:cNvPr id="2053" name="Line 5"/>
              <p:cNvSpPr>
                <a:spLocks noChangeShapeType="1"/>
              </p:cNvSpPr>
              <p:nvPr/>
            </p:nvSpPr>
            <p:spPr bwMode="auto">
              <a:xfrm>
                <a:off x="381" y="2328"/>
                <a:ext cx="5369" cy="0"/>
              </a:xfrm>
              <a:prstGeom prst="line">
                <a:avLst/>
              </a:prstGeom>
              <a:noFill/>
              <a:ln w="254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>
                <a:off x="381" y="2280"/>
                <a:ext cx="5369" cy="0"/>
              </a:xfrm>
              <a:prstGeom prst="line">
                <a:avLst/>
              </a:prstGeom>
              <a:noFill/>
              <a:ln w="762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384" y="960"/>
              <a:ext cx="5375" cy="38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56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2B6B539-B199-4D5D-81F3-285331F15C3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B90801-5CFD-45AF-8A40-26828445FC0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34188" y="266700"/>
            <a:ext cx="2081212" cy="5905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0550" y="266700"/>
            <a:ext cx="6091238" cy="5905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B13DD3-B036-487A-8045-ADF9D84DDA7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550" y="266700"/>
            <a:ext cx="8324850" cy="11049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43000" y="1790700"/>
            <a:ext cx="3810000" cy="4381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381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2766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DF5F3C-5B91-4C47-9713-89138F3B98B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21C2C0-BA54-47F6-80A5-F38638D3D13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B05C2A-7DE1-4C49-BB05-476C9E6C41E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42F3DB-E5D5-418A-B2E7-A2BF98E89AE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7F82A8-EAB5-4667-9658-283B0AA6959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FB9E6C-824B-4C2F-91F5-A89F6488622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C94706-F828-42C9-8D99-50272E3F847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D9054A-C0AE-4BD6-ABBF-C2A0D47BD8F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35F1A7-2696-4172-AE3A-DB757B53BDA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444625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620713" y="1447800"/>
            <a:ext cx="8523287" cy="76200"/>
            <a:chOff x="381" y="888"/>
            <a:chExt cx="5369" cy="48"/>
          </a:xfrm>
        </p:grpSpPr>
        <p:sp>
          <p:nvSpPr>
            <p:cNvPr id="1028" name="Line 4"/>
            <p:cNvSpPr>
              <a:spLocks noChangeShapeType="1"/>
            </p:cNvSpPr>
            <p:nvPr/>
          </p:nvSpPr>
          <p:spPr bwMode="auto">
            <a:xfrm>
              <a:off x="381" y="936"/>
              <a:ext cx="5369" cy="0"/>
            </a:xfrm>
            <a:prstGeom prst="line">
              <a:avLst/>
            </a:prstGeom>
            <a:noFill/>
            <a:ln w="254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381" y="888"/>
              <a:ext cx="5369" cy="0"/>
            </a:xfrm>
            <a:prstGeom prst="line">
              <a:avLst/>
            </a:prstGeom>
            <a:noFill/>
            <a:ln w="762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266700"/>
            <a:ext cx="83248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9070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29573C72-85C0-4B98-9BA9-963AB9D0F5B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16.xml"/><Relationship Id="rId4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ODAL%20VERBS_TEST_2.xls" TargetMode="External"/><Relationship Id="rId7" Type="http://schemas.openxmlformats.org/officeDocument/2006/relationships/audio" Target="../media/audio1.wav"/><Relationship Id="rId2" Type="http://schemas.openxmlformats.org/officeDocument/2006/relationships/hyperlink" Target="MODAL%20VERBS_TEST_1.xls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hyperlink" Target="MODAL%20VERBS_TEST_4.xls" TargetMode="External"/><Relationship Id="rId4" Type="http://schemas.openxmlformats.org/officeDocument/2006/relationships/hyperlink" Target="MODAL%20VERBS_TEST_3.xls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19.xml"/><Relationship Id="rId7" Type="http://schemas.openxmlformats.org/officeDocument/2006/relationships/slide" Target="slide21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3.xml"/><Relationship Id="rId4" Type="http://schemas.openxmlformats.org/officeDocument/2006/relationships/slide" Target="slide20.xml"/><Relationship Id="rId9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5.xml"/><Relationship Id="rId7" Type="http://schemas.openxmlformats.org/officeDocument/2006/relationships/slide" Target="slide14.xml"/><Relationship Id="rId12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5.xml"/><Relationship Id="rId5" Type="http://schemas.openxmlformats.org/officeDocument/2006/relationships/slide" Target="slide8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2205038"/>
            <a:ext cx="5322888" cy="2952750"/>
          </a:xfrm>
        </p:spPr>
        <p:txBody>
          <a:bodyPr/>
          <a:lstStyle/>
          <a:p>
            <a:r>
              <a:rPr lang="en-US" sz="8000" dirty="0">
                <a:solidFill>
                  <a:srgbClr val="00FF00"/>
                </a:solidFill>
              </a:rPr>
              <a:t>MODAL</a:t>
            </a:r>
            <a:br>
              <a:rPr lang="en-US" sz="8000" dirty="0">
                <a:solidFill>
                  <a:srgbClr val="00FF00"/>
                </a:solidFill>
              </a:rPr>
            </a:br>
            <a:r>
              <a:rPr lang="en-US" sz="8000" dirty="0">
                <a:solidFill>
                  <a:srgbClr val="00FF00"/>
                </a:solidFill>
              </a:rPr>
              <a:t/>
            </a:r>
            <a:br>
              <a:rPr lang="en-US" sz="8000" dirty="0">
                <a:solidFill>
                  <a:srgbClr val="00FF00"/>
                </a:solidFill>
              </a:rPr>
            </a:br>
            <a:r>
              <a:rPr lang="en-US" sz="8000" dirty="0">
                <a:solidFill>
                  <a:srgbClr val="00FF00"/>
                </a:solidFill>
              </a:rPr>
              <a:t>VERBS</a:t>
            </a:r>
            <a:br>
              <a:rPr lang="en-US" sz="8000" dirty="0">
                <a:solidFill>
                  <a:srgbClr val="00FF00"/>
                </a:solidFill>
              </a:rPr>
            </a:br>
            <a:r>
              <a:rPr lang="en-US" sz="8000" dirty="0">
                <a:solidFill>
                  <a:srgbClr val="00FF00"/>
                </a:solidFill>
              </a:rPr>
              <a:t/>
            </a:r>
            <a:br>
              <a:rPr lang="en-US" sz="8000" dirty="0">
                <a:solidFill>
                  <a:srgbClr val="00FF00"/>
                </a:solidFill>
              </a:rPr>
            </a:br>
            <a:r>
              <a:rPr lang="ru-RU" sz="3600" dirty="0">
                <a:solidFill>
                  <a:schemeClr val="hlink"/>
                </a:solidFill>
              </a:rPr>
              <a:t/>
            </a:r>
            <a:br>
              <a:rPr lang="ru-RU" sz="3600" dirty="0">
                <a:solidFill>
                  <a:schemeClr val="hlink"/>
                </a:solidFill>
              </a:rPr>
            </a:br>
            <a:r>
              <a:rPr lang="ru-RU" sz="3600" dirty="0">
                <a:solidFill>
                  <a:schemeClr val="hlink"/>
                </a:solidFill>
              </a:rPr>
              <a:t/>
            </a:r>
            <a:br>
              <a:rPr lang="ru-RU" sz="3600" dirty="0">
                <a:solidFill>
                  <a:schemeClr val="hlink"/>
                </a:solidFill>
              </a:rPr>
            </a:br>
            <a:endParaRPr lang="ru-RU" sz="2400" dirty="0">
              <a:solidFill>
                <a:schemeClr val="hlink"/>
              </a:solidFill>
            </a:endParaRP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0" y="4797425"/>
            <a:ext cx="2089150" cy="504825"/>
          </a:xfrm>
          <a:prstGeom prst="ellipse">
            <a:avLst/>
          </a:prstGeom>
          <a:gradFill rotWithShape="1">
            <a:gsLst>
              <a:gs pos="0">
                <a:srgbClr val="CCFF66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2" action="ppaction://hlinksldjump"/>
              </a:rPr>
              <a:t>LITERATURE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0" y="5734050"/>
            <a:ext cx="2089150" cy="504825"/>
          </a:xfrm>
          <a:prstGeom prst="ellipse">
            <a:avLst/>
          </a:prstGeom>
          <a:gradFill rotWithShape="1">
            <a:gsLst>
              <a:gs pos="0">
                <a:srgbClr val="CCFF66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" action="ppaction://noaction"/>
              </a:rPr>
              <a:t>AUTHOR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0" y="3789363"/>
            <a:ext cx="2089150" cy="504825"/>
          </a:xfrm>
          <a:prstGeom prst="ellipse">
            <a:avLst/>
          </a:prstGeom>
          <a:gradFill rotWithShape="1">
            <a:gsLst>
              <a:gs pos="0">
                <a:srgbClr val="CCFF66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3" action="ppaction://hlinksldjump"/>
              </a:rPr>
              <a:t>TRANSLATION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0" y="2636838"/>
            <a:ext cx="2089150" cy="504825"/>
          </a:xfrm>
          <a:prstGeom prst="ellipse">
            <a:avLst/>
          </a:prstGeom>
          <a:gradFill rotWithShape="1">
            <a:gsLst>
              <a:gs pos="0">
                <a:srgbClr val="CCFF66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4" action="ppaction://hlinksldjump"/>
              </a:rPr>
              <a:t>EXERCISES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080" name="Oval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0" y="1557338"/>
            <a:ext cx="2089150" cy="504825"/>
          </a:xfrm>
          <a:prstGeom prst="ellipse">
            <a:avLst/>
          </a:prstGeom>
          <a:gradFill rotWithShape="1">
            <a:gsLst>
              <a:gs pos="0">
                <a:srgbClr val="CCFF66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5" action="ppaction://hlinksldjump"/>
              </a:rPr>
              <a:t>TESTS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081" name="Oval 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0" y="549275"/>
            <a:ext cx="2089150" cy="504825"/>
          </a:xfrm>
          <a:prstGeom prst="ellipse">
            <a:avLst/>
          </a:prstGeom>
          <a:gradFill rotWithShape="1">
            <a:gsLst>
              <a:gs pos="0">
                <a:srgbClr val="CCFF66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6" action="ppaction://hlinksldjump"/>
              </a:rPr>
              <a:t>GRAMMAR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MUST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14488" y="2208213"/>
            <a:ext cx="7215187" cy="112871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/>
              <a:t>Прошедшее  и будущее время модального глагола </a:t>
            </a:r>
            <a:r>
              <a:rPr lang="en-US" sz="2800">
                <a:solidFill>
                  <a:srgbClr val="FF0000"/>
                </a:solidFill>
              </a:rPr>
              <a:t>MUST</a:t>
            </a:r>
          </a:p>
          <a:p>
            <a:pPr algn="ctr">
              <a:buFont typeface="Wingdings" pitchFamily="2" charset="2"/>
              <a:buNone/>
            </a:pPr>
            <a:endParaRPr lang="ru-RU" sz="2800">
              <a:solidFill>
                <a:srgbClr val="FF0000"/>
              </a:solidFill>
            </a:endParaRP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ph sz="half" idx="2"/>
          </p:nvPr>
        </p:nvGraphicFramePr>
        <p:xfrm>
          <a:off x="179388" y="3068638"/>
          <a:ext cx="8713787" cy="3364992"/>
        </p:xfrm>
        <a:graphic>
          <a:graphicData uri="http://schemas.openxmlformats.org/drawingml/2006/table">
            <a:tbl>
              <a:tblPr/>
              <a:tblGrid>
                <a:gridCol w="2784475"/>
                <a:gridCol w="2965450"/>
                <a:gridCol w="2963862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Настоящее время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Прошедшее время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Будущее время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You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must go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to school every day.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HAD 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You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had to get up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earlier yesterday.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WILL/SHALL HAVE 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You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will have to pass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your exams to get a certificate.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6" name="AutoShape 1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0825" y="0"/>
            <a:ext cx="900113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88265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OUGHT to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908050"/>
            <a:ext cx="8816975" cy="55895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100" b="1" i="1"/>
              <a:t>Ought to</a:t>
            </a:r>
            <a:r>
              <a:rPr lang="en-US" sz="3100"/>
              <a:t> </a:t>
            </a:r>
            <a:r>
              <a:rPr lang="ru-RU" sz="3100"/>
              <a:t>переводится как </a:t>
            </a:r>
            <a:r>
              <a:rPr lang="ru-RU" sz="3100" b="1"/>
              <a:t>должен</a:t>
            </a:r>
            <a:r>
              <a:rPr lang="ru-RU" sz="3100"/>
              <a:t>, </a:t>
            </a:r>
            <a:r>
              <a:rPr lang="ru-RU" sz="3100" b="1"/>
              <a:t>обязан</a:t>
            </a:r>
            <a:r>
              <a:rPr lang="ru-RU" sz="3100"/>
              <a:t>.</a:t>
            </a:r>
            <a:endParaRPr lang="en-US" sz="3100"/>
          </a:p>
          <a:p>
            <a:pPr algn="r">
              <a:buFont typeface="Wingdings" pitchFamily="2" charset="2"/>
              <a:buNone/>
            </a:pPr>
            <a:r>
              <a:rPr lang="en-US" sz="3100" i="1">
                <a:solidFill>
                  <a:srgbClr val="CCFF66"/>
                </a:solidFill>
              </a:rPr>
              <a:t>He </a:t>
            </a:r>
            <a:r>
              <a:rPr lang="en-US" sz="3100" i="1" u="sng">
                <a:solidFill>
                  <a:srgbClr val="CCFF66"/>
                </a:solidFill>
              </a:rPr>
              <a:t>ought to help</a:t>
            </a:r>
            <a:r>
              <a:rPr lang="en-US" sz="3100" i="1">
                <a:solidFill>
                  <a:srgbClr val="CCFF66"/>
                </a:solidFill>
              </a:rPr>
              <a:t> his friends.</a:t>
            </a:r>
            <a:endParaRPr lang="ru-RU" sz="3100" i="1">
              <a:solidFill>
                <a:srgbClr val="CCFF66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3100"/>
              <a:t>Относится к настоящему или будущему времени. Выражает долженствование, моральные обязательства.</a:t>
            </a:r>
            <a:endParaRPr lang="en-US" sz="3100"/>
          </a:p>
          <a:p>
            <a:pPr algn="r">
              <a:buFont typeface="Wingdings" pitchFamily="2" charset="2"/>
              <a:buNone/>
            </a:pPr>
            <a:r>
              <a:rPr lang="en-US" sz="3100" i="1">
                <a:solidFill>
                  <a:srgbClr val="CCFF66"/>
                </a:solidFill>
              </a:rPr>
              <a:t>You </a:t>
            </a:r>
            <a:r>
              <a:rPr lang="en-US" sz="3100" i="1" u="sng">
                <a:solidFill>
                  <a:srgbClr val="CCFF66"/>
                </a:solidFill>
              </a:rPr>
              <a:t>ought to look after</a:t>
            </a:r>
            <a:r>
              <a:rPr lang="en-US" sz="3100" i="1">
                <a:solidFill>
                  <a:srgbClr val="CCFF66"/>
                </a:solidFill>
              </a:rPr>
              <a:t> your grandparents.</a:t>
            </a:r>
            <a:endParaRPr lang="ru-RU" sz="3100" i="1">
              <a:solidFill>
                <a:srgbClr val="CCFF66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3100" b="1" i="1"/>
              <a:t>Ought to</a:t>
            </a:r>
            <a:r>
              <a:rPr lang="ru-RU" sz="3100"/>
              <a:t> с</a:t>
            </a:r>
            <a:r>
              <a:rPr lang="en-US" sz="3100"/>
              <a:t> </a:t>
            </a:r>
            <a:r>
              <a:rPr lang="en-US" sz="3100" b="1"/>
              <a:t>Perfect Infinitive</a:t>
            </a:r>
            <a:r>
              <a:rPr lang="ru-RU" sz="3100"/>
              <a:t> выражает недовольство по поводу действия в прошлом.</a:t>
            </a:r>
            <a:endParaRPr lang="en-US" sz="3100"/>
          </a:p>
          <a:p>
            <a:pPr algn="r">
              <a:buFont typeface="Wingdings" pitchFamily="2" charset="2"/>
              <a:buNone/>
            </a:pPr>
            <a:r>
              <a:rPr lang="en-US" sz="3100" i="1">
                <a:solidFill>
                  <a:srgbClr val="CCFF66"/>
                </a:solidFill>
              </a:rPr>
              <a:t>You didn't do your homework. </a:t>
            </a:r>
          </a:p>
          <a:p>
            <a:pPr algn="r">
              <a:buFont typeface="Wingdings" pitchFamily="2" charset="2"/>
              <a:buNone/>
            </a:pPr>
            <a:r>
              <a:rPr lang="en-US" sz="3100" i="1">
                <a:solidFill>
                  <a:srgbClr val="CCFF66"/>
                </a:solidFill>
              </a:rPr>
              <a:t>You </a:t>
            </a:r>
            <a:r>
              <a:rPr lang="en-US" sz="3100" i="1" u="sng">
                <a:solidFill>
                  <a:srgbClr val="CCFF66"/>
                </a:solidFill>
              </a:rPr>
              <a:t>ought to have done</a:t>
            </a:r>
            <a:r>
              <a:rPr lang="en-US" sz="3100" i="1">
                <a:solidFill>
                  <a:srgbClr val="CCFF66"/>
                </a:solidFill>
              </a:rPr>
              <a:t> it yesterday.</a:t>
            </a:r>
            <a:endParaRPr lang="ru-RU" sz="3100" i="1">
              <a:solidFill>
                <a:srgbClr val="CCFF66"/>
              </a:solidFill>
            </a:endParaRPr>
          </a:p>
        </p:txBody>
      </p:sp>
      <p:sp>
        <p:nvSpPr>
          <p:cNvPr id="13316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23850" y="0"/>
            <a:ext cx="900113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NEED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Как модальный глагол выражает необходимость совершения действия.</a:t>
            </a:r>
          </a:p>
          <a:p>
            <a:pPr algn="r">
              <a:buFont typeface="Wingdings" pitchFamily="2" charset="2"/>
              <a:buNone/>
            </a:pPr>
            <a:r>
              <a:rPr lang="en-US" i="1" u="sng">
                <a:solidFill>
                  <a:srgbClr val="CCFF66"/>
                </a:solidFill>
              </a:rPr>
              <a:t>Need</a:t>
            </a:r>
            <a:r>
              <a:rPr lang="en-US" i="1">
                <a:solidFill>
                  <a:srgbClr val="CCFF66"/>
                </a:solidFill>
              </a:rPr>
              <a:t> he </a:t>
            </a:r>
            <a:r>
              <a:rPr lang="en-US" i="1" u="sng">
                <a:solidFill>
                  <a:srgbClr val="CCFF66"/>
                </a:solidFill>
              </a:rPr>
              <a:t>come</a:t>
            </a:r>
            <a:r>
              <a:rPr lang="en-US" i="1">
                <a:solidFill>
                  <a:srgbClr val="CCFF66"/>
                </a:solidFill>
              </a:rPr>
              <a:t> here?</a:t>
            </a:r>
            <a:endParaRPr lang="ru-RU" i="1">
              <a:solidFill>
                <a:srgbClr val="CCFF66"/>
              </a:solidFill>
            </a:endParaRPr>
          </a:p>
          <a:p>
            <a:r>
              <a:rPr lang="ru-RU"/>
              <a:t>2. Как смысловой глагол переводится "нуждаться".</a:t>
            </a:r>
            <a:endParaRPr lang="en-US"/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You </a:t>
            </a:r>
            <a:r>
              <a:rPr lang="en-US" i="1" u="sng">
                <a:solidFill>
                  <a:srgbClr val="CCFF66"/>
                </a:solidFill>
              </a:rPr>
              <a:t>need</a:t>
            </a:r>
            <a:r>
              <a:rPr lang="en-US" i="1">
                <a:solidFill>
                  <a:srgbClr val="CCFF66"/>
                </a:solidFill>
              </a:rPr>
              <a:t> a long rest.</a:t>
            </a:r>
            <a:endParaRPr lang="ru-RU" i="1">
              <a:solidFill>
                <a:srgbClr val="CCFF66"/>
              </a:solidFill>
            </a:endParaRPr>
          </a:p>
        </p:txBody>
      </p:sp>
      <p:sp>
        <p:nvSpPr>
          <p:cNvPr id="1434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9388" y="0"/>
            <a:ext cx="900112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324850" cy="6731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SHOULD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20112" cy="52641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Глагол </a:t>
            </a:r>
            <a:r>
              <a:rPr lang="en-US" sz="2800" b="1"/>
              <a:t>Should</a:t>
            </a:r>
            <a:r>
              <a:rPr lang="ru-RU" sz="2800"/>
              <a:t> синонимичен модальному глаголу </a:t>
            </a:r>
            <a:r>
              <a:rPr lang="en-US" sz="2800" b="1"/>
              <a:t>ought to</a:t>
            </a:r>
            <a:r>
              <a:rPr lang="en-US" sz="2800"/>
              <a:t> </a:t>
            </a:r>
            <a:r>
              <a:rPr lang="ru-RU" sz="2800"/>
              <a:t>и </a:t>
            </a:r>
            <a:r>
              <a:rPr lang="en-US" sz="2800" b="1"/>
              <a:t>had better</a:t>
            </a:r>
            <a:r>
              <a:rPr lang="en-US" sz="2800"/>
              <a:t>.</a:t>
            </a:r>
            <a:r>
              <a:rPr lang="ru-RU" sz="2800"/>
              <a:t> Он также употребляется для выражения совета, требования, приказания, рекомендации и др. чувств. Он может употребляться в отрицательной форме. </a:t>
            </a:r>
          </a:p>
          <a:p>
            <a:pPr algn="r">
              <a:buFont typeface="Wingdings" pitchFamily="2" charset="2"/>
              <a:buNone/>
            </a:pPr>
            <a:r>
              <a:rPr lang="en-US" sz="2800">
                <a:solidFill>
                  <a:srgbClr val="CCFF66"/>
                </a:solidFill>
              </a:rPr>
              <a:t>You </a:t>
            </a:r>
            <a:r>
              <a:rPr lang="en-US" sz="2800" u="sng">
                <a:solidFill>
                  <a:srgbClr val="CCFF66"/>
                </a:solidFill>
              </a:rPr>
              <a:t>should</a:t>
            </a:r>
            <a:r>
              <a:rPr lang="en-US" sz="2800">
                <a:solidFill>
                  <a:srgbClr val="CCFF66"/>
                </a:solidFill>
              </a:rPr>
              <a:t> study harder.</a:t>
            </a:r>
          </a:p>
          <a:p>
            <a:pPr algn="r">
              <a:buFont typeface="Wingdings" pitchFamily="2" charset="2"/>
              <a:buNone/>
            </a:pPr>
            <a:r>
              <a:rPr lang="en-US" sz="2800">
                <a:solidFill>
                  <a:srgbClr val="CCFF66"/>
                </a:solidFill>
              </a:rPr>
              <a:t>You </a:t>
            </a:r>
            <a:r>
              <a:rPr lang="en-US" sz="2800" u="sng">
                <a:solidFill>
                  <a:srgbClr val="CCFF66"/>
                </a:solidFill>
              </a:rPr>
              <a:t>should </a:t>
            </a:r>
            <a:r>
              <a:rPr lang="en-US" sz="2800">
                <a:solidFill>
                  <a:srgbClr val="CCFF66"/>
                </a:solidFill>
              </a:rPr>
              <a:t>not leave your keys in the car.</a:t>
            </a:r>
          </a:p>
          <a:p>
            <a:pPr>
              <a:buFont typeface="Wingdings" pitchFamily="2" charset="2"/>
              <a:buNone/>
            </a:pPr>
            <a:r>
              <a:rPr lang="en-US" sz="2800" b="1"/>
              <a:t>Should</a:t>
            </a:r>
            <a:r>
              <a:rPr lang="en-US" sz="2800"/>
              <a:t> </a:t>
            </a:r>
            <a:r>
              <a:rPr lang="ru-RU" sz="2800"/>
              <a:t>в сочетании с </a:t>
            </a:r>
            <a:r>
              <a:rPr lang="en-US" sz="2800" b="1"/>
              <a:t>Perfect Infinitive</a:t>
            </a:r>
            <a:r>
              <a:rPr lang="en-US" sz="2800"/>
              <a:t> </a:t>
            </a:r>
            <a:r>
              <a:rPr lang="ru-RU" sz="2800"/>
              <a:t>выражает порицание или упрек (т.е. речь идет о невыполненных делах).</a:t>
            </a:r>
          </a:p>
          <a:p>
            <a:pPr algn="r">
              <a:buFont typeface="Wingdings" pitchFamily="2" charset="2"/>
              <a:buNone/>
            </a:pPr>
            <a:r>
              <a:rPr lang="en-US" sz="2800">
                <a:solidFill>
                  <a:srgbClr val="CCFF66"/>
                </a:solidFill>
              </a:rPr>
              <a:t>You </a:t>
            </a:r>
            <a:r>
              <a:rPr lang="en-US" sz="2800" u="sng">
                <a:solidFill>
                  <a:srgbClr val="CCFF66"/>
                </a:solidFill>
              </a:rPr>
              <a:t>should</a:t>
            </a:r>
            <a:r>
              <a:rPr lang="en-US" sz="2800">
                <a:solidFill>
                  <a:srgbClr val="CCFF66"/>
                </a:solidFill>
              </a:rPr>
              <a:t> have done your homework yesterday. But you didn't.</a:t>
            </a:r>
            <a:endParaRPr lang="ru-RU" sz="2800">
              <a:solidFill>
                <a:srgbClr val="CCFF66"/>
              </a:solidFill>
            </a:endParaRPr>
          </a:p>
        </p:txBody>
      </p:sp>
      <p:sp>
        <p:nvSpPr>
          <p:cNvPr id="15364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0825" y="0"/>
            <a:ext cx="863600" cy="476250"/>
          </a:xfrm>
          <a:prstGeom prst="leftArrow">
            <a:avLst>
              <a:gd name="adj1" fmla="val 50000"/>
              <a:gd name="adj2" fmla="val 45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3" action="ppaction://hlinksldjump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324850" cy="750888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HAVE TO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Как самостоятельный модальный глагол </a:t>
            </a:r>
            <a:r>
              <a:rPr lang="en-US" b="1"/>
              <a:t>have to</a:t>
            </a:r>
            <a:r>
              <a:rPr lang="en-US"/>
              <a:t> </a:t>
            </a:r>
            <a:r>
              <a:rPr lang="ru-RU"/>
              <a:t>употребляется для выражения необходимости совершить действие в силу определенных обстоятельств. В этом случае он переводится на русский язык как "должен", "вынужден", "пришлось"</a:t>
            </a:r>
          </a:p>
          <a:p>
            <a:pPr algn="r">
              <a:buFont typeface="Wingdings" pitchFamily="2" charset="2"/>
              <a:buNone/>
            </a:pPr>
            <a:r>
              <a:rPr lang="en-US">
                <a:solidFill>
                  <a:srgbClr val="CCFF66"/>
                </a:solidFill>
              </a:rPr>
              <a:t>He </a:t>
            </a:r>
            <a:r>
              <a:rPr lang="en-US" u="sng">
                <a:solidFill>
                  <a:srgbClr val="CCFF66"/>
                </a:solidFill>
              </a:rPr>
              <a:t>had to</a:t>
            </a:r>
            <a:r>
              <a:rPr lang="en-US">
                <a:solidFill>
                  <a:srgbClr val="CCFF66"/>
                </a:solidFill>
              </a:rPr>
              <a:t> wait for a long time.</a:t>
            </a:r>
            <a:endParaRPr lang="ru-RU">
              <a:solidFill>
                <a:srgbClr val="CCFF66"/>
              </a:solidFill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250825" y="0"/>
            <a:ext cx="863600" cy="476250"/>
          </a:xfrm>
          <a:prstGeom prst="leftArrow">
            <a:avLst>
              <a:gd name="adj1" fmla="val 50000"/>
              <a:gd name="adj2" fmla="val 45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2" action="ppaction://hlinksldjump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BE ABLE TO 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Употребляется как самостоятельный модальный глагол для усиления значения способности совершения какого-либо действия или возможности его совершения.</a:t>
            </a:r>
          </a:p>
          <a:p>
            <a:pPr algn="r">
              <a:buFont typeface="Wingdings" pitchFamily="2" charset="2"/>
              <a:buNone/>
            </a:pPr>
            <a:r>
              <a:rPr lang="en-US">
                <a:solidFill>
                  <a:srgbClr val="CCFF66"/>
                </a:solidFill>
              </a:rPr>
              <a:t>She was not able to come in time as her bus had been late.</a:t>
            </a:r>
            <a:endParaRPr lang="ru-RU">
              <a:solidFill>
                <a:srgbClr val="CCFF66"/>
              </a:solidFill>
            </a:endParaRPr>
          </a:p>
        </p:txBody>
      </p:sp>
      <p:sp>
        <p:nvSpPr>
          <p:cNvPr id="17412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0825" y="0"/>
            <a:ext cx="863600" cy="476250"/>
          </a:xfrm>
          <a:prstGeom prst="leftArrow">
            <a:avLst>
              <a:gd name="adj1" fmla="val 50000"/>
              <a:gd name="adj2" fmla="val 45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3" action="ppaction://hlinksldjump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476250"/>
            <a:ext cx="8348663" cy="5678488"/>
          </a:xfrm>
        </p:spPr>
        <p:txBody>
          <a:bodyPr/>
          <a:lstStyle/>
          <a:p>
            <a:r>
              <a:rPr lang="en-US"/>
              <a:t>TESTS</a:t>
            </a:r>
            <a:endParaRPr lang="ru-RU"/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403350" y="1773238"/>
            <a:ext cx="180022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hlinkClick r:id="rId2" action="ppaction://hlinkfile"/>
              </a:rPr>
              <a:t>TEST</a:t>
            </a:r>
            <a:r>
              <a:rPr lang="en-US" b="1"/>
              <a:t> 1</a:t>
            </a:r>
            <a:endParaRPr lang="ru-RU" b="1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1403350" y="2852738"/>
            <a:ext cx="180022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hlinkClick r:id="rId3" action="ppaction://hlinkfile"/>
              </a:rPr>
              <a:t>TEST</a:t>
            </a:r>
            <a:r>
              <a:rPr lang="en-US" b="1"/>
              <a:t> 2</a:t>
            </a:r>
            <a:endParaRPr lang="ru-RU" b="1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5292725" y="1773238"/>
            <a:ext cx="180022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hlinkClick r:id="rId4" action="ppaction://hlinkfile"/>
              </a:rPr>
              <a:t>TEST</a:t>
            </a:r>
            <a:r>
              <a:rPr lang="en-US" b="1"/>
              <a:t> 3</a:t>
            </a:r>
            <a:endParaRPr lang="ru-RU" b="1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5292725" y="2852738"/>
            <a:ext cx="180022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hlinkClick r:id="rId5" action="ppaction://hlinkfile"/>
              </a:rPr>
              <a:t>TEST</a:t>
            </a:r>
            <a:r>
              <a:rPr lang="en-US" b="1"/>
              <a:t> 4</a:t>
            </a:r>
            <a:endParaRPr lang="ru-RU" b="1"/>
          </a:p>
        </p:txBody>
      </p:sp>
      <p:sp>
        <p:nvSpPr>
          <p:cNvPr id="18439" name="AutoShape 7">
            <a:hlinkClick r:id="rId6" action="ppaction://hlinksldjump" highlightClick="1">
              <a:snd r:embed="rId7" name="chimes.wav"/>
            </a:hlinkClick>
          </p:cNvPr>
          <p:cNvSpPr>
            <a:spLocks noChangeArrowheads="1"/>
          </p:cNvSpPr>
          <p:nvPr/>
        </p:nvSpPr>
        <p:spPr bwMode="auto">
          <a:xfrm>
            <a:off x="7885113" y="188913"/>
            <a:ext cx="1042987" cy="104298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476250"/>
            <a:ext cx="8348663" cy="567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</a:pPr>
            <a:r>
              <a:rPr kumimoji="0" lang="en-US" sz="3200"/>
              <a:t>EXERCISES</a:t>
            </a:r>
            <a:endParaRPr kumimoji="0" lang="ru-RU" sz="3200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1403350" y="1773238"/>
            <a:ext cx="180022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hlinkClick r:id="rId2" action="ppaction://hlinksldjump"/>
              </a:rPr>
              <a:t>EXERCISE 1</a:t>
            </a:r>
            <a:endParaRPr lang="ru-RU" b="1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1403350" y="2852738"/>
            <a:ext cx="180022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hlinkClick r:id="rId3" action="ppaction://hlinksldjump"/>
              </a:rPr>
              <a:t>EXERCISE 2</a:t>
            </a:r>
            <a:endParaRPr lang="ru-RU" b="1"/>
          </a:p>
        </p:txBody>
      </p:sp>
      <p:sp>
        <p:nvSpPr>
          <p:cNvPr id="19461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403350" y="3933825"/>
            <a:ext cx="1800225" cy="576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hlinkClick r:id="rId4" action="ppaction://hlinksldjump"/>
              </a:rPr>
              <a:t>EXERCISE 3</a:t>
            </a:r>
            <a:endParaRPr lang="ru-RU" b="1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364163" y="3933825"/>
            <a:ext cx="1800225" cy="576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hlinkClick r:id="rId5" action="ppaction://hlinksldjump"/>
              </a:rPr>
              <a:t>EXERCISE 6</a:t>
            </a:r>
            <a:endParaRPr lang="ru-RU" b="1"/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5364163" y="2852738"/>
            <a:ext cx="180022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hlinkClick r:id="rId6" action="ppaction://hlinksldjump"/>
              </a:rPr>
              <a:t>EXERCISE 5</a:t>
            </a:r>
            <a:endParaRPr lang="ru-RU" b="1"/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5364163" y="1773238"/>
            <a:ext cx="180022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hlinkClick r:id="rId7" action="ppaction://hlinksldjump"/>
              </a:rPr>
              <a:t>EXERCISE 4</a:t>
            </a:r>
            <a:endParaRPr lang="ru-RU" b="1"/>
          </a:p>
        </p:txBody>
      </p:sp>
      <p:sp>
        <p:nvSpPr>
          <p:cNvPr id="19465" name="AutoShape 9">
            <a:hlinkClick r:id="rId8" action="ppaction://hlinksldjump" highlightClick="1">
              <a:snd r:embed="rId9" name="chimes.wav"/>
            </a:hlinkClick>
          </p:cNvPr>
          <p:cNvSpPr>
            <a:spLocks noChangeArrowheads="1"/>
          </p:cNvSpPr>
          <p:nvPr/>
        </p:nvSpPr>
        <p:spPr bwMode="auto">
          <a:xfrm>
            <a:off x="7885113" y="188913"/>
            <a:ext cx="1042987" cy="104298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1</a:t>
            </a: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90700"/>
            <a:ext cx="8375650" cy="4381500"/>
          </a:xfrm>
        </p:spPr>
        <p:txBody>
          <a:bodyPr/>
          <a:lstStyle/>
          <a:p>
            <a:r>
              <a:rPr lang="en-US" sz="1600" i="1">
                <a:solidFill>
                  <a:srgbClr val="CCFF66"/>
                </a:solidFill>
              </a:rPr>
              <a:t>Put in the right form of one of the modal verbs </a:t>
            </a:r>
            <a:r>
              <a:rPr lang="en-US" sz="1600" i="1" u="sng">
                <a:solidFill>
                  <a:srgbClr val="CCFF66"/>
                </a:solidFill>
              </a:rPr>
              <a:t>can</a:t>
            </a:r>
            <a:r>
              <a:rPr lang="en-US" sz="1600" i="1">
                <a:solidFill>
                  <a:srgbClr val="CCFF66"/>
                </a:solidFill>
              </a:rPr>
              <a:t>, </a:t>
            </a:r>
            <a:r>
              <a:rPr lang="en-US" sz="1600" i="1" u="sng">
                <a:solidFill>
                  <a:srgbClr val="CCFF66"/>
                </a:solidFill>
              </a:rPr>
              <a:t>may</a:t>
            </a:r>
            <a:r>
              <a:rPr lang="en-US" sz="1600" i="1">
                <a:solidFill>
                  <a:srgbClr val="CCFF66"/>
                </a:solidFill>
              </a:rPr>
              <a:t>, </a:t>
            </a:r>
            <a:r>
              <a:rPr lang="en-US" sz="1600" i="1" u="sng">
                <a:solidFill>
                  <a:srgbClr val="CCFF66"/>
                </a:solidFill>
              </a:rPr>
              <a:t>must</a:t>
            </a:r>
            <a:r>
              <a:rPr lang="en-US" sz="1600" i="1">
                <a:solidFill>
                  <a:srgbClr val="CCFF66"/>
                </a:solidFill>
              </a:rPr>
              <a:t> or </a:t>
            </a:r>
            <a:r>
              <a:rPr lang="en-US" sz="1600" i="1" u="sng">
                <a:solidFill>
                  <a:srgbClr val="CCFF66"/>
                </a:solidFill>
              </a:rPr>
              <a:t>ought</a:t>
            </a:r>
            <a:r>
              <a:rPr lang="en-US" sz="1600" i="1">
                <a:solidFill>
                  <a:srgbClr val="CCFF66"/>
                </a:solidFill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1. I ___ skate very well.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2. She ___ sing quite well when she was young.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3. You ___ give this book to your friend, I don't need it at present.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4. He ___ prepare his lessons before he goes to bed.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5. Why were you so rude to this old man? You ___ to be always polite.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6. ___ I speak to you now?-Yes, of course you ___.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7. Tom ___ not beat his younger brother Sid.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8. It ___ snow towards evening.</a:t>
            </a:r>
            <a:endParaRPr lang="ru-RU" sz="2400"/>
          </a:p>
        </p:txBody>
      </p:sp>
      <p:sp>
        <p:nvSpPr>
          <p:cNvPr id="20484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9388" y="0"/>
            <a:ext cx="900112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3" action="ppaction://hlinksldjump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2</a:t>
            </a:r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i="1">
                <a:solidFill>
                  <a:srgbClr val="CCFF66"/>
                </a:solidFill>
              </a:rPr>
              <a:t>Put in one of the modal verbs might / might not / must / mustn't / can / can't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1. Don't stand up in the boat! You ___ fall in the river!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2. Sue says she's stuck in traffic and she ___ be late.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3. you really ___ start spending more time on your work.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4. Tell Peter he ___ stay the night here if he wants to.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5. That's a really stupid idea! You ___ be serious, surely!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6. Me learn to fly! You ___ be joking!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7. Don't be silly. You ___ expect me to believe you!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8. You ___ realize it, but this is very important to me.</a:t>
            </a:r>
            <a:endParaRPr lang="ru-RU" sz="2400"/>
          </a:p>
        </p:txBody>
      </p:sp>
      <p:sp>
        <p:nvSpPr>
          <p:cNvPr id="21508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9388" y="0"/>
            <a:ext cx="900112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3" action="ppaction://hlinksldjump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MODAL VERBS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hlinkClick r:id="rId2" action="ppaction://hlinksldjump"/>
              </a:rPr>
              <a:t>Can</a:t>
            </a:r>
            <a:r>
              <a:rPr lang="en-US"/>
              <a:t>                           </a:t>
            </a:r>
            <a:r>
              <a:rPr lang="en-US">
                <a:hlinkClick r:id="rId3" action="ppaction://hlinksldjump"/>
              </a:rPr>
              <a:t>Could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>
                <a:hlinkClick r:id="rId4" action="ppaction://hlinksldjump"/>
              </a:rPr>
              <a:t>May </a:t>
            </a:r>
            <a:r>
              <a:rPr lang="en-US"/>
              <a:t>                          </a:t>
            </a:r>
            <a:r>
              <a:rPr lang="en-US">
                <a:hlinkClick r:id="rId5" action="ppaction://hlinksldjump"/>
              </a:rPr>
              <a:t>Might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>
                <a:hlinkClick r:id="rId6" action="ppaction://hlinksldjump"/>
              </a:rPr>
              <a:t>Must</a:t>
            </a:r>
            <a:r>
              <a:rPr lang="en-US"/>
              <a:t>                          </a:t>
            </a:r>
            <a:r>
              <a:rPr lang="en-US">
                <a:hlinkClick r:id="rId7" action="ppaction://hlinksldjump"/>
              </a:rPr>
              <a:t>Have to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>
                <a:hlinkClick r:id="rId8" action="ppaction://hlinksldjump"/>
              </a:rPr>
              <a:t>Should</a:t>
            </a:r>
            <a:r>
              <a:rPr lang="en-US"/>
              <a:t>                      </a:t>
            </a:r>
            <a:r>
              <a:rPr lang="en-US">
                <a:hlinkClick r:id="rId9" action="ppaction://hlinksldjump"/>
              </a:rPr>
              <a:t>Ought to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>
                <a:hlinkClick r:id="rId10" action="ppaction://hlinksldjump"/>
              </a:rPr>
              <a:t>Need</a:t>
            </a:r>
            <a:r>
              <a:rPr lang="en-US"/>
              <a:t>                         </a:t>
            </a:r>
            <a:r>
              <a:rPr lang="en-US">
                <a:hlinkClick r:id="rId11" action="ppaction://hlinksldjump"/>
              </a:rPr>
              <a:t>Be Able to</a:t>
            </a: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 sz="2400"/>
              <a:t>Modal verbs are Defective verbs, because they don't have the same forms as other verbs. They don't have such forms as Infinitive, Gerund, Participle.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ru-RU"/>
          </a:p>
        </p:txBody>
      </p:sp>
      <p:sp>
        <p:nvSpPr>
          <p:cNvPr id="4100" name="AutoShape 4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250825" y="0"/>
            <a:ext cx="863600" cy="476250"/>
          </a:xfrm>
          <a:prstGeom prst="leftArrow">
            <a:avLst>
              <a:gd name="adj1" fmla="val 50000"/>
              <a:gd name="adj2" fmla="val 45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3</a:t>
            </a: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>
                <a:solidFill>
                  <a:srgbClr val="CCFF66"/>
                </a:solidFill>
              </a:rPr>
              <a:t>Find the mistake and correct it.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1. Fred doesn't go to school so he has not to get up so early.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2. It's very unlikely, but he might be prepared to help you.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3. You'd better to do as the doctor says and take the medicine.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4. Horses can sleeping standing.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5. Could you light a fire yourself when you were seven?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6. You shouldn't eat all food at once.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7. You can to buy only second-hand books in that shop.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8. They want have to go there next week.</a:t>
            </a:r>
            <a:endParaRPr lang="ru-RU" sz="2400"/>
          </a:p>
        </p:txBody>
      </p:sp>
      <p:sp>
        <p:nvSpPr>
          <p:cNvPr id="22532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9388" y="0"/>
            <a:ext cx="900112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3" action="ppaction://hlinksldjump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4</a:t>
            </a: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i="1">
                <a:solidFill>
                  <a:srgbClr val="CCFF66"/>
                </a:solidFill>
              </a:rPr>
              <a:t>Find the mistake if there is any and correct it.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1. All drivers of cars should wear seat belts.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2. You needn't to wait for me.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3. You may eat your supper so quickly. Do you want to get a stomach ache?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4. Cactus plants needn't much water. That's why they cannot grow in the dry desert.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5. You shouldn't to try to crack nuts with your teeth.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6. We would rather you cooked dinner for us.</a:t>
            </a:r>
            <a:endParaRPr lang="ru-RU" sz="2800"/>
          </a:p>
        </p:txBody>
      </p:sp>
      <p:sp>
        <p:nvSpPr>
          <p:cNvPr id="23556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9388" y="0"/>
            <a:ext cx="900112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3" action="ppaction://hlinksldjump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5</a:t>
            </a: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90700"/>
            <a:ext cx="8304212" cy="4381500"/>
          </a:xfrm>
        </p:spPr>
        <p:txBody>
          <a:bodyPr/>
          <a:lstStyle/>
          <a:p>
            <a:r>
              <a:rPr lang="en-US" sz="1600" i="1">
                <a:solidFill>
                  <a:srgbClr val="CCFF66"/>
                </a:solidFill>
              </a:rPr>
              <a:t>Choose the right variant.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1. In my opinion, the government </a:t>
            </a:r>
            <a:r>
              <a:rPr lang="en-US" sz="2800">
                <a:solidFill>
                  <a:schemeClr val="tx2"/>
                </a:solidFill>
              </a:rPr>
              <a:t>might/should do</a:t>
            </a:r>
            <a:r>
              <a:rPr lang="en-US" sz="2800"/>
              <a:t> something about this.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2. Don't worry, you </a:t>
            </a:r>
            <a:r>
              <a:rPr lang="en-US" sz="2800">
                <a:solidFill>
                  <a:schemeClr val="tx2"/>
                </a:solidFill>
              </a:rPr>
              <a:t>don't have to/mustn't</a:t>
            </a:r>
            <a:r>
              <a:rPr lang="en-US" sz="2800"/>
              <a:t> pay now.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3. I think you </a:t>
            </a:r>
            <a:r>
              <a:rPr lang="en-US" sz="2800">
                <a:solidFill>
                  <a:schemeClr val="tx2"/>
                </a:solidFill>
              </a:rPr>
              <a:t>had better/would better</a:t>
            </a:r>
            <a:r>
              <a:rPr lang="en-US" sz="2800"/>
              <a:t> take a pullover with you.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4. Sorry, I can't stay any longer. I </a:t>
            </a:r>
            <a:r>
              <a:rPr lang="en-US" sz="2800">
                <a:solidFill>
                  <a:schemeClr val="tx2"/>
                </a:solidFill>
              </a:rPr>
              <a:t>have to/might</a:t>
            </a:r>
            <a:r>
              <a:rPr lang="en-US" sz="2800"/>
              <a:t> go.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5. It was 5 o'clock an hour ago. Your watch </a:t>
            </a:r>
            <a:r>
              <a:rPr lang="en-US" sz="2800">
                <a:solidFill>
                  <a:schemeClr val="tx2"/>
                </a:solidFill>
              </a:rPr>
              <a:t>can't/mustn't</a:t>
            </a:r>
            <a:r>
              <a:rPr lang="en-US" sz="2800"/>
              <a:t> be right.</a:t>
            </a:r>
            <a:endParaRPr lang="ru-RU" sz="2800"/>
          </a:p>
        </p:txBody>
      </p:sp>
      <p:sp>
        <p:nvSpPr>
          <p:cNvPr id="2458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9388" y="0"/>
            <a:ext cx="900112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3" action="ppaction://hlinksldjump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6</a:t>
            </a: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90700"/>
            <a:ext cx="8088312" cy="4381500"/>
          </a:xfrm>
        </p:spPr>
        <p:txBody>
          <a:bodyPr/>
          <a:lstStyle/>
          <a:p>
            <a:r>
              <a:rPr lang="en-US" sz="1600" i="1">
                <a:solidFill>
                  <a:srgbClr val="CCFF66"/>
                </a:solidFill>
              </a:rPr>
              <a:t>Choose the right variant.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1. It's a school rule; all the pupils </a:t>
            </a:r>
            <a:r>
              <a:rPr lang="en-US" sz="2800">
                <a:solidFill>
                  <a:schemeClr val="tx2"/>
                </a:solidFill>
              </a:rPr>
              <a:t>have to/must</a:t>
            </a:r>
            <a:r>
              <a:rPr lang="en-US" sz="2800"/>
              <a:t> wear a uniform.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2. There's someone at the door. It </a:t>
            </a:r>
            <a:r>
              <a:rPr lang="en-US" sz="2800">
                <a:solidFill>
                  <a:schemeClr val="tx2"/>
                </a:solidFill>
              </a:rPr>
              <a:t>can/must </a:t>
            </a:r>
            <a:r>
              <a:rPr lang="en-US" sz="2800"/>
              <a:t>be the postman.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3. Jones </a:t>
            </a:r>
            <a:r>
              <a:rPr lang="en-US" sz="2800">
                <a:solidFill>
                  <a:schemeClr val="tx2"/>
                </a:solidFill>
              </a:rPr>
              <a:t>could/must</a:t>
            </a:r>
            <a:r>
              <a:rPr lang="en-US" sz="2800"/>
              <a:t> be president if Smith has to resign.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4. I suppose that our team </a:t>
            </a:r>
            <a:r>
              <a:rPr lang="en-US" sz="2800">
                <a:solidFill>
                  <a:schemeClr val="tx2"/>
                </a:solidFill>
              </a:rPr>
              <a:t>must/should</a:t>
            </a:r>
            <a:r>
              <a:rPr lang="en-US" sz="2800"/>
              <a:t> win, but I'm not sure.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5. Let's tell Diana. She </a:t>
            </a:r>
            <a:r>
              <a:rPr lang="en-US" sz="2800">
                <a:solidFill>
                  <a:schemeClr val="tx2"/>
                </a:solidFill>
              </a:rPr>
              <a:t>could /might</a:t>
            </a:r>
            <a:r>
              <a:rPr lang="en-US" sz="2800"/>
              <a:t> not know.</a:t>
            </a:r>
            <a:endParaRPr lang="ru-RU" sz="2800"/>
          </a:p>
        </p:txBody>
      </p:sp>
      <p:sp>
        <p:nvSpPr>
          <p:cNvPr id="25604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9388" y="0"/>
            <a:ext cx="900112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3" action="ppaction://hlinksldjump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324850" cy="606425"/>
          </a:xfrm>
        </p:spPr>
        <p:txBody>
          <a:bodyPr/>
          <a:lstStyle/>
          <a:p>
            <a:r>
              <a:rPr lang="en-US"/>
              <a:t>Translation </a:t>
            </a:r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08050"/>
            <a:ext cx="7772400" cy="5264150"/>
          </a:xfrm>
        </p:spPr>
        <p:txBody>
          <a:bodyPr/>
          <a:lstStyle/>
          <a:p>
            <a:r>
              <a:rPr lang="en-US" sz="1600" i="1">
                <a:solidFill>
                  <a:srgbClr val="CCFF66"/>
                </a:solidFill>
              </a:rPr>
              <a:t>Translate from Russian into English using the modal verbs</a:t>
            </a:r>
            <a:r>
              <a:rPr lang="en-US" sz="1600" i="1"/>
              <a:t> </a:t>
            </a:r>
            <a:r>
              <a:rPr lang="en-US" sz="1600" b="1" i="1">
                <a:solidFill>
                  <a:schemeClr val="tx2"/>
                </a:solidFill>
              </a:rPr>
              <a:t>can, must, may, ought</a:t>
            </a:r>
            <a:endParaRPr lang="ru-RU" sz="1600" b="1" i="1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n-US" sz="1600" b="1" i="1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2400"/>
              <a:t>1. </a:t>
            </a:r>
            <a:r>
              <a:rPr lang="ru-RU" sz="2400"/>
              <a:t>Она может рассказать вам много интересного.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2. Теперь ты можешь идти гулять, так как уже сделал все уроки.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3. В лагере мы должны отдыхать час или два после обеда, а потом мы можем делать, что хотим.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4. Я теперь не болен, и мне можно выходить, но я не могу выйти, так как еще слишком холодно.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5. Тебе следовало бы прочесть "Приключения Тома Сойера".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6. Мой брат должен через неделю ехать на юг.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7. Можешь ли ты говорить по-французски?</a:t>
            </a:r>
          </a:p>
        </p:txBody>
      </p:sp>
      <p:sp>
        <p:nvSpPr>
          <p:cNvPr id="26628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27988" y="188913"/>
            <a:ext cx="900112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3" action="ppaction://hlinksldjump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Literature</a:t>
            </a: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/>
              <a:t>1. </a:t>
            </a:r>
            <a:r>
              <a:rPr lang="ru-RU" sz="2000"/>
              <a:t>Смакова К., Ким Е. "Английский язык: У-МП и сборник тестов для подготовки к ЕНТ при поступлении в ВУЗы Казахстана", Алматы-2006, ШЫҢ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2. Кошманова И. "Тесты по английскому языку", М.1999, Айрис Пресс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3. Грузинская И.А. "Грамматика английского языка для средней школы", М.1958 УЧПЕДГИЗ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4. "Английский язык: сборник тестов", Астана, 2003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5. Старков А.П., Диксон Р.Р., Островский Б.С. "Английский язык: 7-й год обучения", М., 2002 СпецЛит</a:t>
            </a:r>
          </a:p>
        </p:txBody>
      </p:sp>
      <p:sp>
        <p:nvSpPr>
          <p:cNvPr id="27652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9388" y="0"/>
            <a:ext cx="900112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  <a:hlinkClick r:id="rId3" action="ppaction://hlinksldjump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CAN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052513"/>
            <a:ext cx="7843838" cy="55451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1. </a:t>
            </a:r>
            <a:r>
              <a:rPr lang="ru-RU"/>
              <a:t>Выражает способность или возможность (</a:t>
            </a:r>
            <a:r>
              <a:rPr lang="en-US"/>
              <a:t>Indefinite Infinitive</a:t>
            </a:r>
            <a:r>
              <a:rPr lang="ru-RU"/>
              <a:t>)</a:t>
            </a:r>
            <a:endParaRPr lang="en-US"/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I can write it now.</a:t>
            </a:r>
          </a:p>
          <a:p>
            <a:pPr>
              <a:buFont typeface="Wingdings" pitchFamily="2" charset="2"/>
              <a:buNone/>
            </a:pPr>
            <a:r>
              <a:rPr lang="en-US"/>
              <a:t>2. </a:t>
            </a:r>
            <a:r>
              <a:rPr lang="ru-RU"/>
              <a:t>Выражает сомнение или удивление по поводу совершенного действия:</a:t>
            </a:r>
          </a:p>
          <a:p>
            <a:pPr>
              <a:buFont typeface="Wingdings" pitchFamily="2" charset="2"/>
              <a:buNone/>
            </a:pPr>
            <a:r>
              <a:rPr lang="ru-RU"/>
              <a:t>А) в настоящем или будущем времени (</a:t>
            </a:r>
            <a:r>
              <a:rPr lang="en-US"/>
              <a:t>Indefinite Infinitive</a:t>
            </a:r>
            <a:r>
              <a:rPr lang="ru-RU"/>
              <a:t>)</a:t>
            </a:r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Can they sell the car tomorrow?</a:t>
            </a:r>
            <a:endParaRPr lang="en-US">
              <a:solidFill>
                <a:srgbClr val="CCFF66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/>
              <a:t>Б) в прошлом времени</a:t>
            </a:r>
            <a:r>
              <a:rPr lang="ru-RU" i="1"/>
              <a:t> </a:t>
            </a:r>
            <a:r>
              <a:rPr lang="ru-RU"/>
              <a:t>(</a:t>
            </a:r>
            <a:r>
              <a:rPr lang="en-US"/>
              <a:t>Perfect Infinitive</a:t>
            </a:r>
            <a:r>
              <a:rPr lang="ru-RU"/>
              <a:t>)</a:t>
            </a:r>
            <a:endParaRPr lang="en-US"/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He can't have left Almaty.</a:t>
            </a:r>
            <a:endParaRPr lang="ru-RU" i="1">
              <a:solidFill>
                <a:srgbClr val="CCFF66"/>
              </a:solidFill>
            </a:endParaRPr>
          </a:p>
        </p:txBody>
      </p:sp>
      <p:sp>
        <p:nvSpPr>
          <p:cNvPr id="5124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04250" y="6165850"/>
            <a:ext cx="539750" cy="404813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0"/>
            <a:ext cx="7772400" cy="67945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CAN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450" y="549275"/>
            <a:ext cx="7524750" cy="7921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/>
              <a:t>Прошедшее  и будущее время модального глагола </a:t>
            </a:r>
            <a:r>
              <a:rPr lang="en-US" sz="2800">
                <a:solidFill>
                  <a:srgbClr val="FF0000"/>
                </a:solidFill>
              </a:rPr>
              <a:t>CAN</a:t>
            </a:r>
            <a:endParaRPr lang="ru-RU" sz="280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None/>
            </a:pPr>
            <a:endParaRPr lang="ru-RU" sz="2800"/>
          </a:p>
        </p:txBody>
      </p:sp>
      <p:graphicFrame>
        <p:nvGraphicFramePr>
          <p:cNvPr id="6148" name="Group 4"/>
          <p:cNvGraphicFramePr>
            <a:graphicFrameLocks noGrp="1"/>
          </p:cNvGraphicFramePr>
          <p:nvPr>
            <p:ph sz="half" idx="2"/>
          </p:nvPr>
        </p:nvGraphicFramePr>
        <p:xfrm>
          <a:off x="323850" y="1628775"/>
          <a:ext cx="8820150" cy="4565904"/>
        </p:xfrm>
        <a:graphic>
          <a:graphicData uri="http://schemas.openxmlformats.org/drawingml/2006/table">
            <a:tbl>
              <a:tblPr/>
              <a:tblGrid>
                <a:gridCol w="2940050"/>
                <a:gridCol w="2940050"/>
                <a:gridCol w="2940050"/>
              </a:tblGrid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Настоящее время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Прошедшее время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Будущее время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4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can dance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well.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COULD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could dance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when I was 10.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can read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fluently.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WAS/WERE ABLE 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was able to  read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an English book without any dictionary.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WILL/SHALL BE ABLE 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shall be able to get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a good job when I graduate from the University.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66" name="Group 22"/>
          <p:cNvGraphicFramePr>
            <a:graphicFrameLocks noGrp="1"/>
          </p:cNvGraphicFramePr>
          <p:nvPr/>
        </p:nvGraphicFramePr>
        <p:xfrm>
          <a:off x="323850" y="1628775"/>
          <a:ext cx="8820150" cy="4565904"/>
        </p:xfrm>
        <a:graphic>
          <a:graphicData uri="http://schemas.openxmlformats.org/drawingml/2006/table">
            <a:tbl>
              <a:tblPr/>
              <a:tblGrid>
                <a:gridCol w="2940050"/>
                <a:gridCol w="2940050"/>
                <a:gridCol w="2940050"/>
              </a:tblGrid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Настоящее время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Прошедшее время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Будущее время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4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can dance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well.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COULD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could dance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when I was 10.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can read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fluently.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WAS/WERE ABLE 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was able to  read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an English book without any dictionary.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WILL/SHALL BE ABLE 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shall be able to get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a good job when I graduate from the University.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4" name="AutoShape 4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900113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66700"/>
            <a:ext cx="8324850" cy="587375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COULD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4801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1. </a:t>
            </a:r>
            <a:r>
              <a:rPr lang="ru-RU"/>
              <a:t>Выражает способность или возможность (</a:t>
            </a:r>
            <a:r>
              <a:rPr lang="en-US"/>
              <a:t>Indefinite Infinitive</a:t>
            </a:r>
            <a:r>
              <a:rPr lang="ru-RU"/>
              <a:t>)</a:t>
            </a:r>
            <a:endParaRPr lang="en-US"/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I </a:t>
            </a:r>
            <a:r>
              <a:rPr lang="en-US" i="1" u="sng">
                <a:solidFill>
                  <a:srgbClr val="CCFF66"/>
                </a:solidFill>
              </a:rPr>
              <a:t>could read</a:t>
            </a:r>
            <a:r>
              <a:rPr lang="en-US" i="1">
                <a:solidFill>
                  <a:srgbClr val="CCFF66"/>
                </a:solidFill>
              </a:rPr>
              <a:t> when I was 5.</a:t>
            </a:r>
          </a:p>
          <a:p>
            <a:pPr>
              <a:buFont typeface="Wingdings" pitchFamily="2" charset="2"/>
              <a:buNone/>
            </a:pPr>
            <a:r>
              <a:rPr lang="en-US"/>
              <a:t>2. </a:t>
            </a:r>
            <a:r>
              <a:rPr lang="ru-RU"/>
              <a:t>Употребляется в условных предложениях:</a:t>
            </a:r>
          </a:p>
          <a:p>
            <a:pPr>
              <a:buFont typeface="Wingdings" pitchFamily="2" charset="2"/>
              <a:buNone/>
            </a:pPr>
            <a:r>
              <a:rPr lang="ru-RU"/>
              <a:t>А) в условных предложениях </a:t>
            </a:r>
            <a:r>
              <a:rPr lang="en-US"/>
              <a:t>II</a:t>
            </a:r>
            <a:r>
              <a:rPr lang="ru-RU"/>
              <a:t> типа (</a:t>
            </a:r>
            <a:r>
              <a:rPr lang="en-US"/>
              <a:t>Indefinite Infinitive</a:t>
            </a:r>
            <a:r>
              <a:rPr lang="ru-RU"/>
              <a:t>)</a:t>
            </a:r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If he tried, he </a:t>
            </a:r>
            <a:r>
              <a:rPr lang="en-US" i="1" u="sng">
                <a:solidFill>
                  <a:srgbClr val="CCFF66"/>
                </a:solidFill>
              </a:rPr>
              <a:t>could solve</a:t>
            </a:r>
            <a:r>
              <a:rPr lang="en-US" i="1">
                <a:solidFill>
                  <a:srgbClr val="CCFF66"/>
                </a:solidFill>
              </a:rPr>
              <a:t> the problem.</a:t>
            </a:r>
            <a:endParaRPr lang="en-US">
              <a:solidFill>
                <a:srgbClr val="CCFF66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i="1"/>
              <a:t>Б) </a:t>
            </a:r>
            <a:r>
              <a:rPr lang="ru-RU"/>
              <a:t>в условных предложениях </a:t>
            </a:r>
            <a:r>
              <a:rPr lang="en-US"/>
              <a:t>III</a:t>
            </a:r>
            <a:r>
              <a:rPr lang="ru-RU"/>
              <a:t> типа (</a:t>
            </a:r>
            <a:r>
              <a:rPr lang="en-US"/>
              <a:t>Perfect Infinitive</a:t>
            </a:r>
            <a:r>
              <a:rPr lang="ru-RU"/>
              <a:t>)</a:t>
            </a:r>
            <a:endParaRPr lang="en-US"/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If he had known it before, he </a:t>
            </a:r>
            <a:r>
              <a:rPr lang="en-US" i="1" u="sng">
                <a:solidFill>
                  <a:srgbClr val="CCFF66"/>
                </a:solidFill>
              </a:rPr>
              <a:t>could have done</a:t>
            </a:r>
            <a:r>
              <a:rPr lang="en-US" i="1">
                <a:solidFill>
                  <a:srgbClr val="CCFF66"/>
                </a:solidFill>
              </a:rPr>
              <a:t> it.</a:t>
            </a:r>
            <a:endParaRPr lang="ru-RU" i="1">
              <a:solidFill>
                <a:srgbClr val="CCFF66"/>
              </a:solidFill>
            </a:endParaRPr>
          </a:p>
          <a:p>
            <a:pPr>
              <a:buFont typeface="Wingdings" pitchFamily="2" charset="2"/>
              <a:buNone/>
            </a:pPr>
            <a:endParaRPr lang="ru-RU"/>
          </a:p>
        </p:txBody>
      </p:sp>
      <p:sp>
        <p:nvSpPr>
          <p:cNvPr id="7172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27988" y="333375"/>
            <a:ext cx="900112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66700"/>
            <a:ext cx="8324850" cy="657225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MAY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599487" cy="568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1. Выражает просьбу или разрешение.</a:t>
            </a:r>
            <a:endParaRPr lang="en-US"/>
          </a:p>
          <a:p>
            <a:pPr algn="r">
              <a:buFont typeface="Wingdings" pitchFamily="2" charset="2"/>
              <a:buNone/>
            </a:pPr>
            <a:r>
              <a:rPr lang="en-US" i="1" u="sng">
                <a:solidFill>
                  <a:srgbClr val="CCFF66"/>
                </a:solidFill>
              </a:rPr>
              <a:t>May</a:t>
            </a:r>
            <a:r>
              <a:rPr lang="en-US" i="1">
                <a:solidFill>
                  <a:srgbClr val="CCFF66"/>
                </a:solidFill>
              </a:rPr>
              <a:t> I </a:t>
            </a:r>
            <a:r>
              <a:rPr lang="en-US" i="1" u="sng">
                <a:solidFill>
                  <a:srgbClr val="CCFF66"/>
                </a:solidFill>
              </a:rPr>
              <a:t>come</a:t>
            </a:r>
            <a:r>
              <a:rPr lang="en-US" i="1">
                <a:solidFill>
                  <a:srgbClr val="CCFF66"/>
                </a:solidFill>
              </a:rPr>
              <a:t> in?</a:t>
            </a:r>
            <a:endParaRPr lang="ru-RU" i="1">
              <a:solidFill>
                <a:srgbClr val="CCFF66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/>
              <a:t>2. Выражает предположение:</a:t>
            </a:r>
          </a:p>
          <a:p>
            <a:pPr>
              <a:buFont typeface="Wingdings" pitchFamily="2" charset="2"/>
              <a:buNone/>
            </a:pPr>
            <a:r>
              <a:rPr lang="ru-RU"/>
              <a:t>А) относящееся к настоящему или будущему времени (</a:t>
            </a:r>
            <a:r>
              <a:rPr lang="en-US"/>
              <a:t>Indefinite Infinitive</a:t>
            </a:r>
            <a:r>
              <a:rPr lang="ru-RU"/>
              <a:t>);</a:t>
            </a:r>
            <a:endParaRPr lang="en-US"/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It </a:t>
            </a:r>
            <a:r>
              <a:rPr lang="en-US" i="1" u="sng">
                <a:solidFill>
                  <a:srgbClr val="CCFF66"/>
                </a:solidFill>
              </a:rPr>
              <a:t>may be</a:t>
            </a:r>
            <a:r>
              <a:rPr lang="en-US" i="1">
                <a:solidFill>
                  <a:srgbClr val="CCFF66"/>
                </a:solidFill>
              </a:rPr>
              <a:t> hot today.</a:t>
            </a: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Б) относящееся к прошедшему времени (</a:t>
            </a:r>
            <a:r>
              <a:rPr lang="en-US"/>
              <a:t>Perfect Infinitive</a:t>
            </a:r>
            <a:r>
              <a:rPr lang="ru-RU"/>
              <a:t>)</a:t>
            </a:r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He </a:t>
            </a:r>
            <a:r>
              <a:rPr lang="en-US" i="1" u="sng">
                <a:solidFill>
                  <a:srgbClr val="CCFF66"/>
                </a:solidFill>
              </a:rPr>
              <a:t>may have been</a:t>
            </a:r>
            <a:r>
              <a:rPr lang="en-US" i="1">
                <a:solidFill>
                  <a:srgbClr val="CCFF66"/>
                </a:solidFill>
              </a:rPr>
              <a:t> ill.</a:t>
            </a:r>
            <a:endParaRPr lang="en-US">
              <a:solidFill>
                <a:srgbClr val="CCFF66"/>
              </a:solidFill>
            </a:endParaRPr>
          </a:p>
          <a:p>
            <a:pPr algn="r">
              <a:buFont typeface="Wingdings" pitchFamily="2" charset="2"/>
              <a:buNone/>
            </a:pPr>
            <a:endParaRPr lang="ru-RU"/>
          </a:p>
        </p:txBody>
      </p:sp>
      <p:sp>
        <p:nvSpPr>
          <p:cNvPr id="8196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27988" y="6237288"/>
            <a:ext cx="647700" cy="431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MAY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125538"/>
            <a:ext cx="7848600" cy="1092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/>
              <a:t>Прошедшее  и будущее время модального глагола </a:t>
            </a:r>
            <a:r>
              <a:rPr lang="en-US" sz="2800">
                <a:solidFill>
                  <a:srgbClr val="FF0000"/>
                </a:solidFill>
              </a:rPr>
              <a:t>MAY</a:t>
            </a:r>
            <a:endParaRPr lang="ru-RU" sz="280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ru-RU" sz="2800"/>
          </a:p>
        </p:txBody>
      </p:sp>
      <p:graphicFrame>
        <p:nvGraphicFramePr>
          <p:cNvPr id="9220" name="Group 4"/>
          <p:cNvGraphicFramePr>
            <a:graphicFrameLocks noGrp="1"/>
          </p:cNvGraphicFramePr>
          <p:nvPr>
            <p:ph sz="half" idx="2"/>
          </p:nvPr>
        </p:nvGraphicFramePr>
        <p:xfrm>
          <a:off x="0" y="2205038"/>
          <a:ext cx="9144000" cy="4517644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Настоящее время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Прошедшее время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Будущее время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You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may take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my pen.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MIGHT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You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might take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my pen yesterday.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You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may not cross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the street at a wrong place.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WAS/WERE ALLOWED 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You were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 allowed to  read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an English book.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WILL/SHALL BE ALLOWED 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You </a:t>
                      </a:r>
                      <a:r>
                        <a:rPr kumimoji="0" lang="en-US" sz="24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will be allowed to drive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Arial" charset="0"/>
                        </a:rPr>
                        <a:t>a car  when you are 18.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CCFF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8" name="AutoShape 2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900113" cy="549275"/>
          </a:xfrm>
          <a:prstGeom prst="leftArrow">
            <a:avLst>
              <a:gd name="adj1" fmla="val 49713"/>
              <a:gd name="adj2" fmla="val 41044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66700"/>
            <a:ext cx="8324850" cy="587375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MIGHT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765175"/>
            <a:ext cx="8888412" cy="6092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1. Выражает предположение, относящееся к настоящему или будущему времени (</a:t>
            </a:r>
            <a:r>
              <a:rPr lang="en-US" sz="2800"/>
              <a:t>Indefinite Infinitive</a:t>
            </a:r>
            <a:r>
              <a:rPr lang="ru-RU" sz="2800"/>
              <a:t>).</a:t>
            </a:r>
          </a:p>
          <a:p>
            <a:pPr algn="r">
              <a:buFont typeface="Wingdings" pitchFamily="2" charset="2"/>
              <a:buNone/>
            </a:pPr>
            <a:r>
              <a:rPr lang="en-US" sz="2800" i="1">
                <a:solidFill>
                  <a:srgbClr val="CCFF66"/>
                </a:solidFill>
              </a:rPr>
              <a:t>He might recognize her.</a:t>
            </a:r>
            <a:endParaRPr lang="ru-RU" sz="2800" i="1">
              <a:solidFill>
                <a:srgbClr val="CCFF66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800"/>
              <a:t>2. Употребляется в главной части условных предложений: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А) в условных предложениях </a:t>
            </a:r>
            <a:r>
              <a:rPr lang="en-US" sz="2800"/>
              <a:t>II</a:t>
            </a:r>
            <a:r>
              <a:rPr lang="ru-RU" sz="2800"/>
              <a:t> типа (</a:t>
            </a:r>
            <a:r>
              <a:rPr lang="en-US" sz="2800"/>
              <a:t>Indefinite Infinitive</a:t>
            </a:r>
            <a:r>
              <a:rPr lang="ru-RU" sz="2800"/>
              <a:t>)</a:t>
            </a:r>
          </a:p>
          <a:p>
            <a:pPr algn="r">
              <a:buFont typeface="Wingdings" pitchFamily="2" charset="2"/>
              <a:buNone/>
            </a:pPr>
            <a:r>
              <a:rPr lang="en-US" sz="2800" i="1">
                <a:solidFill>
                  <a:srgbClr val="CCFF66"/>
                </a:solidFill>
              </a:rPr>
              <a:t>If you were tired, he </a:t>
            </a:r>
            <a:r>
              <a:rPr lang="en-US" sz="2800" i="1" u="sng">
                <a:solidFill>
                  <a:srgbClr val="CCFF66"/>
                </a:solidFill>
              </a:rPr>
              <a:t>might help</a:t>
            </a:r>
            <a:r>
              <a:rPr lang="en-US" sz="2800" i="1">
                <a:solidFill>
                  <a:srgbClr val="CCFF66"/>
                </a:solidFill>
              </a:rPr>
              <a:t> you.</a:t>
            </a:r>
            <a:endParaRPr lang="en-US" sz="2800">
              <a:solidFill>
                <a:srgbClr val="CCFF66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800" i="1"/>
              <a:t>Б) </a:t>
            </a:r>
            <a:r>
              <a:rPr lang="ru-RU" sz="2800"/>
              <a:t>в условных предложениях </a:t>
            </a:r>
            <a:r>
              <a:rPr lang="en-US" sz="2800"/>
              <a:t>III</a:t>
            </a:r>
            <a:r>
              <a:rPr lang="ru-RU" sz="2800"/>
              <a:t> типа (</a:t>
            </a:r>
            <a:r>
              <a:rPr lang="en-US" sz="2800"/>
              <a:t>Perfect Infinitive</a:t>
            </a:r>
            <a:r>
              <a:rPr lang="ru-RU" sz="2800"/>
              <a:t>)</a:t>
            </a:r>
            <a:endParaRPr lang="en-US" sz="2800"/>
          </a:p>
          <a:p>
            <a:pPr algn="r">
              <a:buFont typeface="Wingdings" pitchFamily="2" charset="2"/>
              <a:buNone/>
            </a:pPr>
            <a:r>
              <a:rPr lang="en-US" sz="2800" i="1">
                <a:solidFill>
                  <a:srgbClr val="CCFF66"/>
                </a:solidFill>
              </a:rPr>
              <a:t>If you had tried, you </a:t>
            </a:r>
            <a:r>
              <a:rPr lang="en-US" sz="2800" i="1" u="sng">
                <a:solidFill>
                  <a:srgbClr val="CCFF66"/>
                </a:solidFill>
              </a:rPr>
              <a:t>might have got</a:t>
            </a:r>
            <a:r>
              <a:rPr lang="en-US" sz="2800" i="1">
                <a:solidFill>
                  <a:srgbClr val="CCFF66"/>
                </a:solidFill>
              </a:rPr>
              <a:t> the book.</a:t>
            </a:r>
            <a:endParaRPr lang="ru-RU" sz="2800" i="1">
              <a:solidFill>
                <a:srgbClr val="CCFF66"/>
              </a:solidFill>
            </a:endParaRPr>
          </a:p>
          <a:p>
            <a:pPr>
              <a:buFont typeface="Wingdings" pitchFamily="2" charset="2"/>
              <a:buNone/>
            </a:pPr>
            <a:endParaRPr lang="ru-RU" sz="2800"/>
          </a:p>
          <a:p>
            <a:pPr>
              <a:buFont typeface="Wingdings" pitchFamily="2" charset="2"/>
              <a:buNone/>
            </a:pPr>
            <a:endParaRPr lang="ru-RU"/>
          </a:p>
        </p:txBody>
      </p:sp>
      <p:sp>
        <p:nvSpPr>
          <p:cNvPr id="10244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027988" y="0"/>
            <a:ext cx="900112" cy="549275"/>
          </a:xfrm>
          <a:prstGeom prst="leftArrow">
            <a:avLst>
              <a:gd name="adj1" fmla="val 50000"/>
              <a:gd name="adj2" fmla="val 409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  <a:latin typeface="Times New Roman" pitchFamily="18" charset="0"/>
              </a:rPr>
              <a:t>back</a:t>
            </a:r>
            <a:endParaRPr lang="ru-RU" b="1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66700"/>
            <a:ext cx="8324850" cy="587375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MUST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888412" cy="4822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1. Выражает обязанность</a:t>
            </a:r>
            <a:r>
              <a:rPr lang="en-US"/>
              <a:t> </a:t>
            </a:r>
            <a:r>
              <a:rPr lang="ru-RU"/>
              <a:t>(</a:t>
            </a:r>
            <a:r>
              <a:rPr lang="en-US"/>
              <a:t>Indefinite Infinitive</a:t>
            </a:r>
            <a:r>
              <a:rPr lang="ru-RU"/>
              <a:t>).</a:t>
            </a:r>
            <a:endParaRPr lang="en-US"/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You </a:t>
            </a:r>
            <a:r>
              <a:rPr lang="en-US" i="1" u="sng">
                <a:solidFill>
                  <a:srgbClr val="CCFF66"/>
                </a:solidFill>
              </a:rPr>
              <a:t>must do</a:t>
            </a:r>
            <a:r>
              <a:rPr lang="en-US" i="1">
                <a:solidFill>
                  <a:srgbClr val="CCFF66"/>
                </a:solidFill>
              </a:rPr>
              <a:t> it.</a:t>
            </a:r>
            <a:endParaRPr lang="ru-RU" i="1">
              <a:solidFill>
                <a:srgbClr val="CCFF66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/>
              <a:t>2. Выражает предположение:</a:t>
            </a:r>
          </a:p>
          <a:p>
            <a:pPr>
              <a:buFont typeface="Wingdings" pitchFamily="2" charset="2"/>
              <a:buNone/>
            </a:pPr>
            <a:r>
              <a:rPr lang="ru-RU"/>
              <a:t>А) относящееся к настоящему времени (</a:t>
            </a:r>
            <a:r>
              <a:rPr lang="en-US"/>
              <a:t>Indefinite Infinitive</a:t>
            </a:r>
            <a:r>
              <a:rPr lang="ru-RU"/>
              <a:t>);</a:t>
            </a:r>
            <a:endParaRPr lang="en-US"/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He </a:t>
            </a:r>
            <a:r>
              <a:rPr lang="en-US" i="1" u="sng">
                <a:solidFill>
                  <a:srgbClr val="CCFF66"/>
                </a:solidFill>
              </a:rPr>
              <a:t>must be</a:t>
            </a:r>
            <a:r>
              <a:rPr lang="en-US" i="1">
                <a:solidFill>
                  <a:srgbClr val="CCFF66"/>
                </a:solidFill>
              </a:rPr>
              <a:t> at home now.</a:t>
            </a: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Б) относящееся к прошедшему времени (</a:t>
            </a:r>
            <a:r>
              <a:rPr lang="en-US"/>
              <a:t>Perfect Infinitive</a:t>
            </a:r>
            <a:r>
              <a:rPr lang="ru-RU"/>
              <a:t>)</a:t>
            </a:r>
          </a:p>
          <a:p>
            <a:pPr algn="r">
              <a:buFont typeface="Wingdings" pitchFamily="2" charset="2"/>
              <a:buNone/>
            </a:pPr>
            <a:r>
              <a:rPr lang="en-US" i="1">
                <a:solidFill>
                  <a:srgbClr val="CCFF66"/>
                </a:solidFill>
              </a:rPr>
              <a:t>You </a:t>
            </a:r>
            <a:r>
              <a:rPr lang="en-US" i="1" u="sng">
                <a:solidFill>
                  <a:srgbClr val="CCFF66"/>
                </a:solidFill>
              </a:rPr>
              <a:t>must have left</a:t>
            </a:r>
            <a:r>
              <a:rPr lang="en-US" i="1">
                <a:solidFill>
                  <a:srgbClr val="CCFF66"/>
                </a:solidFill>
              </a:rPr>
              <a:t> the book at school.</a:t>
            </a:r>
            <a:endParaRPr lang="ru-RU" i="1">
              <a:solidFill>
                <a:srgbClr val="CCFF66"/>
              </a:solidFill>
            </a:endParaRPr>
          </a:p>
        </p:txBody>
      </p:sp>
      <p:sp>
        <p:nvSpPr>
          <p:cNvPr id="11268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72450" y="6165850"/>
            <a:ext cx="576263" cy="476250"/>
          </a:xfrm>
          <a:prstGeom prst="rightArrow">
            <a:avLst>
              <a:gd name="adj1" fmla="val 50000"/>
              <a:gd name="adj2" fmla="val 30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Post-Mortem">
  <a:themeElements>
    <a:clrScheme name="Project Post-Mortem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Project Post-Mortem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ct Post-Mortem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Post-Mortem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Post-Mortem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Post-Mortem</Template>
  <TotalTime>55</TotalTime>
  <Words>1747</Words>
  <Application>Microsoft Office PowerPoint</Application>
  <PresentationFormat>Экран (4:3)</PresentationFormat>
  <Paragraphs>236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Project Post-Mortem</vt:lpstr>
      <vt:lpstr>MODAL  VERBS    </vt:lpstr>
      <vt:lpstr>MODAL VERBS</vt:lpstr>
      <vt:lpstr>CAN</vt:lpstr>
      <vt:lpstr>CAN</vt:lpstr>
      <vt:lpstr>COULD</vt:lpstr>
      <vt:lpstr>MAY</vt:lpstr>
      <vt:lpstr>MAY</vt:lpstr>
      <vt:lpstr>MIGHT</vt:lpstr>
      <vt:lpstr>MUST</vt:lpstr>
      <vt:lpstr>MUST</vt:lpstr>
      <vt:lpstr>OUGHT to</vt:lpstr>
      <vt:lpstr>NEED</vt:lpstr>
      <vt:lpstr>SHOULD</vt:lpstr>
      <vt:lpstr>HAVE TO</vt:lpstr>
      <vt:lpstr>BE ABLE TO </vt:lpstr>
      <vt:lpstr>Слайд 16</vt:lpstr>
      <vt:lpstr>Слайд 17</vt:lpstr>
      <vt:lpstr>Exercise 1</vt:lpstr>
      <vt:lpstr>Exercise 2</vt:lpstr>
      <vt:lpstr>Exercise 3</vt:lpstr>
      <vt:lpstr>Exercise 4</vt:lpstr>
      <vt:lpstr>Exercise 5</vt:lpstr>
      <vt:lpstr>Exercise 6</vt:lpstr>
      <vt:lpstr>Translation </vt:lpstr>
      <vt:lpstr>Literature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</dc:title>
  <dc:creator>ИРИНА ВЛАДИМИРОВНА</dc:creator>
  <cp:lastModifiedBy>Юлия Владимировна</cp:lastModifiedBy>
  <cp:revision>12</cp:revision>
  <dcterms:created xsi:type="dcterms:W3CDTF">2008-10-09T18:11:08Z</dcterms:created>
  <dcterms:modified xsi:type="dcterms:W3CDTF">2013-09-30T01:35:15Z</dcterms:modified>
</cp:coreProperties>
</file>