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9"/>
  </p:notesMasterIdLst>
  <p:sldIdLst>
    <p:sldId id="261" r:id="rId2"/>
    <p:sldId id="264" r:id="rId3"/>
    <p:sldId id="262" r:id="rId4"/>
    <p:sldId id="259" r:id="rId5"/>
    <p:sldId id="257" r:id="rId6"/>
    <p:sldId id="258" r:id="rId7"/>
    <p:sldId id="260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6600"/>
    <a:srgbClr val="663300"/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713" autoAdjust="0"/>
  </p:normalViewPr>
  <p:slideViewPr>
    <p:cSldViewPr>
      <p:cViewPr varScale="1">
        <p:scale>
          <a:sx n="86" d="100"/>
          <a:sy n="8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8DEBDDA-BF53-4E43-B9EE-26B47CB8B65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3FDD446-74D4-4F7C-85C6-644C7015FF3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32954-09B3-4FC7-9B0A-79C13983C8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A5CB2-3C1B-4AC9-A7AC-75BD822D58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CF934-A1C1-4400-AB55-7B31955D8A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737D8-A2E5-4488-AE2C-5067BBC648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11AEF-01D8-4349-B25D-4BAEFDA5EB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099CB-1B8B-4C85-87EB-B93462FCE6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503BD-751D-4B92-A9A4-45E3D27394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2356E-6739-48F9-ABDC-6080E6DFE4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A02EF-6685-4203-9E84-E83D1A3160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6E461-F9E9-464A-BA9B-497911D33B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ADAB3C0F-CDCF-44C9-AC07-F32327F9CDA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4576763"/>
          </a:xfrm>
        </p:spPr>
        <p:txBody>
          <a:bodyPr/>
          <a:lstStyle/>
          <a:p>
            <a:r>
              <a:rPr lang="en-US"/>
              <a:t>             </a:t>
            </a:r>
            <a:r>
              <a:rPr lang="en-US" b="1">
                <a:solidFill>
                  <a:srgbClr val="006600"/>
                </a:solidFill>
              </a:rPr>
              <a:t>IMPERATIVES</a:t>
            </a:r>
            <a:endParaRPr lang="ru-RU" b="1">
              <a:solidFill>
                <a:srgbClr val="006600"/>
              </a:solidFill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  </a:t>
            </a:r>
            <a:r>
              <a:rPr lang="en-US" sz="4000">
                <a:solidFill>
                  <a:srgbClr val="006600"/>
                </a:solidFill>
              </a:rPr>
              <a:t> </a:t>
            </a:r>
            <a:endParaRPr lang="ru-RU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   </a:t>
            </a:r>
            <a:endParaRPr lang="ru-RU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    </a:t>
            </a:r>
            <a:r>
              <a:rPr lang="en-US" b="1">
                <a:solidFill>
                  <a:srgbClr val="006600"/>
                </a:solidFill>
              </a:rPr>
              <a:t>IMPERATIVES</a:t>
            </a:r>
            <a:endParaRPr lang="ru-RU" b="1">
              <a:solidFill>
                <a:srgbClr val="006600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   </a:t>
            </a:r>
            <a:r>
              <a:rPr lang="en-US" sz="3600">
                <a:solidFill>
                  <a:srgbClr val="006600"/>
                </a:solidFill>
              </a:rPr>
              <a:t> </a:t>
            </a:r>
            <a:r>
              <a:rPr lang="en-US" sz="3600" b="1">
                <a:solidFill>
                  <a:srgbClr val="006600"/>
                </a:solidFill>
              </a:rPr>
              <a:t>POSITIVE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sz="240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  </a:t>
            </a:r>
            <a:r>
              <a:rPr 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</a:t>
            </a:r>
            <a:r>
              <a:rPr lang="en-US" sz="2400">
                <a:solidFill>
                  <a:srgbClr val="006600"/>
                </a:solidFill>
              </a:rPr>
              <a:t>    </a:t>
            </a:r>
            <a:r>
              <a:rPr 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Go!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2.    Go, please!</a:t>
            </a:r>
          </a:p>
          <a:p>
            <a:pPr>
              <a:lnSpc>
                <a:spcPct val="80000"/>
              </a:lnSpc>
            </a:pPr>
            <a:endParaRPr lang="en-US" sz="3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3.   Let` s   go!</a:t>
            </a:r>
            <a:endParaRPr lang="ru-RU" sz="3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    </a:t>
            </a:r>
            <a:r>
              <a:rPr lang="en-US" sz="3600" b="1">
                <a:solidFill>
                  <a:srgbClr val="006600"/>
                </a:solidFill>
              </a:rPr>
              <a:t>NEGATIVE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360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>
                <a:solidFill>
                  <a:srgbClr val="006600"/>
                </a:solidFill>
              </a:rPr>
              <a:t>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>
                <a:solidFill>
                  <a:srgbClr val="006600"/>
                </a:solidFill>
              </a:rPr>
              <a:t>   </a:t>
            </a:r>
            <a:r>
              <a:rPr 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Don` t  go !</a:t>
            </a:r>
            <a:endParaRPr lang="ru-RU" sz="3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Mat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0"/>
            <a:ext cx="7056437" cy="6878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663300"/>
                </a:solidFill>
              </a:rPr>
              <a:t> Answers</a:t>
            </a:r>
            <a:endParaRPr lang="ru-RU">
              <a:solidFill>
                <a:srgbClr val="6633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endParaRPr lang="ru-RU"/>
          </a:p>
        </p:txBody>
      </p:sp>
      <p:graphicFrame>
        <p:nvGraphicFramePr>
          <p:cNvPr id="20557" name="Group 77"/>
          <p:cNvGraphicFramePr>
            <a:graphicFrameLocks noGrp="1"/>
          </p:cNvGraphicFramePr>
          <p:nvPr/>
        </p:nvGraphicFramePr>
        <p:xfrm>
          <a:off x="1524000" y="2852738"/>
          <a:ext cx="6096000" cy="3187827"/>
        </p:xfrm>
        <a:graphic>
          <a:graphicData uri="http://schemas.openxmlformats.org/drawingml/2006/table">
            <a:tbl>
              <a:tblPr/>
              <a:tblGrid>
                <a:gridCol w="677863"/>
                <a:gridCol w="676275"/>
                <a:gridCol w="677862"/>
                <a:gridCol w="677863"/>
                <a:gridCol w="676275"/>
                <a:gridCol w="677862"/>
                <a:gridCol w="677863"/>
                <a:gridCol w="676275"/>
                <a:gridCol w="677862"/>
              </a:tblGrid>
              <a:tr h="1285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1.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3.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4.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6.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7.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8.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9.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1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d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f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h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c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a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b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e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i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g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663300"/>
                </a:solidFill>
              </a:rPr>
              <a:t>         FIND IMPERATIVES</a:t>
            </a:r>
            <a:r>
              <a:rPr lang="en-US">
                <a:solidFill>
                  <a:srgbClr val="990099"/>
                </a:solidFill>
              </a:rPr>
              <a:t> </a:t>
            </a:r>
            <a:endParaRPr lang="ru-RU">
              <a:solidFill>
                <a:srgbClr val="99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</a:t>
            </a:r>
            <a:r>
              <a:rPr lang="en-US"/>
              <a:t>1</a:t>
            </a:r>
            <a:r>
              <a:rPr lang="ru-RU"/>
              <a:t>.   </a:t>
            </a:r>
            <a:r>
              <a:rPr lang="en-US"/>
              <a:t>There is a river near our town.</a:t>
            </a:r>
          </a:p>
          <a:p>
            <a:pPr>
              <a:buFontTx/>
              <a:buNone/>
            </a:pPr>
            <a:r>
              <a:rPr lang="ru-RU"/>
              <a:t>  </a:t>
            </a:r>
            <a:r>
              <a:rPr lang="en-US"/>
              <a:t>2.</a:t>
            </a:r>
            <a:r>
              <a:rPr lang="ru-RU"/>
              <a:t>   </a:t>
            </a:r>
            <a:r>
              <a:rPr lang="en-US"/>
              <a:t>Stand up!</a:t>
            </a:r>
          </a:p>
          <a:p>
            <a:pPr>
              <a:buFontTx/>
              <a:buNone/>
            </a:pPr>
            <a:r>
              <a:rPr lang="ru-RU"/>
              <a:t>  </a:t>
            </a:r>
            <a:r>
              <a:rPr lang="en-US"/>
              <a:t>3.</a:t>
            </a:r>
            <a:r>
              <a:rPr lang="ru-RU"/>
              <a:t>   </a:t>
            </a:r>
            <a:r>
              <a:rPr lang="en-US"/>
              <a:t>We don`t like fish.</a:t>
            </a:r>
          </a:p>
          <a:p>
            <a:pPr>
              <a:buFontTx/>
              <a:buNone/>
            </a:pPr>
            <a:r>
              <a:rPr lang="ru-RU"/>
              <a:t>  </a:t>
            </a:r>
            <a:r>
              <a:rPr lang="en-US"/>
              <a:t>4.</a:t>
            </a:r>
            <a:r>
              <a:rPr lang="ru-RU"/>
              <a:t>   </a:t>
            </a:r>
            <a:r>
              <a:rPr lang="en-US"/>
              <a:t>Don`t  close the window.</a:t>
            </a:r>
          </a:p>
          <a:p>
            <a:pPr>
              <a:buFontTx/>
              <a:buNone/>
            </a:pPr>
            <a:r>
              <a:rPr lang="ru-RU"/>
              <a:t>  </a:t>
            </a:r>
            <a:r>
              <a:rPr lang="en-US"/>
              <a:t>5.</a:t>
            </a:r>
            <a:r>
              <a:rPr lang="ru-RU"/>
              <a:t>   </a:t>
            </a:r>
            <a:r>
              <a:rPr lang="en-US"/>
              <a:t>My favourite subject is Maths.</a:t>
            </a:r>
          </a:p>
          <a:p>
            <a:pPr>
              <a:buFontTx/>
              <a:buNone/>
            </a:pPr>
            <a:r>
              <a:rPr lang="ru-RU"/>
              <a:t>  </a:t>
            </a:r>
            <a:r>
              <a:rPr lang="en-US"/>
              <a:t>6.</a:t>
            </a:r>
            <a:r>
              <a:rPr lang="ru-RU"/>
              <a:t>   </a:t>
            </a:r>
            <a:r>
              <a:rPr lang="en-US"/>
              <a:t>Please, wash the dishes!</a:t>
            </a:r>
          </a:p>
          <a:p>
            <a:pPr>
              <a:buFontTx/>
              <a:buNone/>
            </a:pPr>
            <a:r>
              <a:rPr lang="ru-RU"/>
              <a:t>  </a:t>
            </a:r>
            <a:r>
              <a:rPr lang="en-US"/>
              <a:t>7.</a:t>
            </a:r>
            <a:r>
              <a:rPr lang="ru-RU"/>
              <a:t>   </a:t>
            </a:r>
            <a:r>
              <a:rPr lang="en-US"/>
              <a:t>Let`s go home.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       </a:t>
            </a:r>
            <a:r>
              <a:rPr lang="en-US">
                <a:solidFill>
                  <a:srgbClr val="663300"/>
                </a:solidFill>
              </a:rPr>
              <a:t> Answers</a:t>
            </a:r>
            <a:endParaRPr lang="ru-RU">
              <a:solidFill>
                <a:srgbClr val="6633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                     </a:t>
            </a:r>
          </a:p>
          <a:p>
            <a:pPr>
              <a:buFontTx/>
              <a:buNone/>
            </a:pPr>
            <a:r>
              <a:rPr lang="en-US"/>
              <a:t>                       </a:t>
            </a:r>
          </a:p>
          <a:p>
            <a:pPr>
              <a:buFontTx/>
              <a:buNone/>
            </a:pPr>
            <a:r>
              <a:rPr lang="en-US"/>
              <a:t>                      </a:t>
            </a:r>
            <a:r>
              <a:rPr lang="en-US" sz="5400" b="1"/>
              <a:t>2, 4, 6, 7</a:t>
            </a:r>
            <a:endParaRPr lang="ru-RU" sz="5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Work with a partner.</a:t>
            </a: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    </a:t>
            </a:r>
            <a:r>
              <a:rPr lang="en-US"/>
              <a:t>Excuse me, how much is this…?</a:t>
            </a:r>
          </a:p>
          <a:p>
            <a:r>
              <a:rPr lang="ru-RU"/>
              <a:t>    </a:t>
            </a:r>
            <a:r>
              <a:rPr lang="en-US"/>
              <a:t>How much are these..?</a:t>
            </a:r>
          </a:p>
          <a:p>
            <a:r>
              <a:rPr lang="ru-RU"/>
              <a:t>    </a:t>
            </a:r>
            <a:r>
              <a:rPr lang="en-US"/>
              <a:t>Can I have that…, please?</a:t>
            </a:r>
          </a:p>
          <a:p>
            <a:r>
              <a:rPr lang="ru-RU"/>
              <a:t>    </a:t>
            </a:r>
            <a:r>
              <a:rPr lang="en-US"/>
              <a:t>Can I pay for these.., please?</a:t>
            </a:r>
          </a:p>
          <a:p>
            <a:r>
              <a:rPr lang="ru-RU"/>
              <a:t>    </a:t>
            </a:r>
            <a:r>
              <a:rPr lang="en-US"/>
              <a:t>That`s …, please.</a:t>
            </a:r>
          </a:p>
          <a:p>
            <a:r>
              <a:rPr lang="ru-RU"/>
              <a:t>    </a:t>
            </a:r>
            <a:r>
              <a:rPr lang="en-US"/>
              <a:t>Here you are.</a:t>
            </a:r>
          </a:p>
          <a:p>
            <a:r>
              <a:rPr lang="ru-RU"/>
              <a:t>    </a:t>
            </a:r>
            <a:r>
              <a:rPr lang="en-US"/>
              <a:t>Yes, of course.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88</TotalTime>
  <Words>203</Words>
  <Application>Microsoft Office PowerPoint</Application>
  <PresentationFormat>Экран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Океан</vt:lpstr>
      <vt:lpstr>             IMPERATIVES</vt:lpstr>
      <vt:lpstr>             IMPERATIVES</vt:lpstr>
      <vt:lpstr>Слайд 3</vt:lpstr>
      <vt:lpstr>                Answers</vt:lpstr>
      <vt:lpstr>         FIND IMPERATIVES </vt:lpstr>
      <vt:lpstr>                 Answers</vt:lpstr>
      <vt:lpstr>       Work with a partner.</vt:lpstr>
    </vt:vector>
  </TitlesOfParts>
  <Company>Школа №3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Минухин</dc:creator>
  <cp:lastModifiedBy>Юлька</cp:lastModifiedBy>
  <cp:revision>4</cp:revision>
  <dcterms:created xsi:type="dcterms:W3CDTF">2009-11-11T07:46:19Z</dcterms:created>
  <dcterms:modified xsi:type="dcterms:W3CDTF">2013-02-13T15:12:19Z</dcterms:modified>
</cp:coreProperties>
</file>