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  <a:srgbClr val="CC9900"/>
    <a:srgbClr val="00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246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8B98CC-C4F3-452B-A0EB-54E2B9A4185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EA953-527F-4D5F-9CB9-02898C68AA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BC703-BE63-4F0A-8C60-E644C21239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9221EA-D70B-4C8A-8FB1-68AF779234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8998FA-21D6-4A0A-B619-69E23F186C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03E4C-C1C5-4E28-A56B-49D438CF15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CAB91-A270-4D60-A68E-669A809D6F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AD286-3C6D-4BC1-A7C0-AC73F8F163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725AE-7C52-4F01-9CBF-BD722E0685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A4372-FA3E-4A79-8155-DCC08EA820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8B377-A4F1-4A6D-8263-D45272C274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BB682-F1BE-49CA-AA4B-31C98FB30A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F2248-BF77-4676-9166-FC2C34972D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A0697CE-606A-4701-8981-844B16C9A87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 spd="med">
    <p:strips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413" y="4365625"/>
            <a:ext cx="9396413" cy="1933575"/>
          </a:xfrm>
        </p:spPr>
        <p:txBody>
          <a:bodyPr/>
          <a:lstStyle/>
          <a:p>
            <a:r>
              <a:rPr lang="en-US" sz="4800" b="1">
                <a:solidFill>
                  <a:srgbClr val="FFFFCC"/>
                </a:solidFill>
              </a:rPr>
              <a:t>NEW YORK – AMERICA’S BIG APPLE</a:t>
            </a:r>
            <a:endParaRPr lang="ru-RU" sz="4800" b="1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SKYSCAPERS</a:t>
            </a:r>
            <a:endParaRPr lang="ru-RU" b="1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289083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hlink"/>
                </a:solidFill>
              </a:rPr>
              <a:t>to float</a:t>
            </a:r>
            <a:r>
              <a:rPr lang="en-US" sz="1800" b="1"/>
              <a:t> – </a:t>
            </a:r>
            <a:r>
              <a:rPr lang="ru-RU" sz="1800" b="1"/>
              <a:t>плыть</a:t>
            </a:r>
          </a:p>
          <a:p>
            <a:pPr>
              <a:lnSpc>
                <a:spcPct val="90000"/>
              </a:lnSpc>
            </a:pPr>
            <a:endParaRPr lang="ru-RU" sz="1800" b="1"/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hlink"/>
                </a:solidFill>
              </a:rPr>
              <a:t>fairy tale</a:t>
            </a:r>
            <a:r>
              <a:rPr lang="en-US" sz="1800" b="1"/>
              <a:t> – </a:t>
            </a:r>
            <a:r>
              <a:rPr lang="ru-RU" sz="1800" b="1"/>
              <a:t>волшебная сказка</a:t>
            </a:r>
          </a:p>
          <a:p>
            <a:pPr>
              <a:lnSpc>
                <a:spcPct val="90000"/>
              </a:lnSpc>
            </a:pPr>
            <a:endParaRPr lang="ru-RU" sz="1800" b="1"/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hlink"/>
                </a:solidFill>
              </a:rPr>
              <a:t>slender</a:t>
            </a:r>
            <a:r>
              <a:rPr lang="en-US" sz="1800" b="1"/>
              <a:t> – </a:t>
            </a:r>
            <a:r>
              <a:rPr lang="ru-RU" sz="1800" b="1"/>
              <a:t>стройный</a:t>
            </a:r>
          </a:p>
          <a:p>
            <a:pPr>
              <a:lnSpc>
                <a:spcPct val="90000"/>
              </a:lnSpc>
            </a:pPr>
            <a:endParaRPr lang="ru-RU" sz="1800" b="1"/>
          </a:p>
          <a:p>
            <a:pPr>
              <a:lnSpc>
                <a:spcPct val="90000"/>
              </a:lnSpc>
            </a:pPr>
            <a:r>
              <a:rPr lang="ru-RU" sz="1800" b="1">
                <a:solidFill>
                  <a:schemeClr val="hlink"/>
                </a:solidFill>
              </a:rPr>
              <a:t>1, 250 </a:t>
            </a:r>
            <a:r>
              <a:rPr lang="en-US" sz="1800" b="1">
                <a:solidFill>
                  <a:schemeClr val="hlink"/>
                </a:solidFill>
              </a:rPr>
              <a:t>feet high</a:t>
            </a:r>
            <a:r>
              <a:rPr lang="en-US" sz="1800" b="1"/>
              <a:t> – </a:t>
            </a:r>
            <a:r>
              <a:rPr lang="ru-RU" sz="1800" b="1"/>
              <a:t>высотой 1250 футов</a:t>
            </a:r>
          </a:p>
          <a:p>
            <a:pPr>
              <a:lnSpc>
                <a:spcPct val="90000"/>
              </a:lnSpc>
            </a:pPr>
            <a:endParaRPr lang="ru-RU" sz="1800" b="1"/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hlink"/>
                </a:solidFill>
              </a:rPr>
              <a:t>marble</a:t>
            </a:r>
            <a:r>
              <a:rPr lang="en-US" sz="1800" b="1"/>
              <a:t> – </a:t>
            </a:r>
            <a:r>
              <a:rPr lang="ru-RU" sz="1800" b="1"/>
              <a:t>мрамор</a:t>
            </a:r>
          </a:p>
          <a:p>
            <a:pPr>
              <a:lnSpc>
                <a:spcPct val="90000"/>
              </a:lnSpc>
            </a:pPr>
            <a:endParaRPr lang="ru-RU" sz="1800" b="1"/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hlink"/>
                </a:solidFill>
              </a:rPr>
              <a:t>glass</a:t>
            </a:r>
            <a:r>
              <a:rPr lang="en-US" sz="1800" b="1"/>
              <a:t> - </a:t>
            </a:r>
            <a:r>
              <a:rPr lang="ru-RU" sz="1800" b="1"/>
              <a:t>стекло</a:t>
            </a:r>
          </a:p>
        </p:txBody>
      </p:sp>
      <p:pic>
        <p:nvPicPr>
          <p:cNvPr id="72708" name="Picture 4" descr="250px-New-york-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412875"/>
            <a:ext cx="4465637" cy="4895850"/>
          </a:xfrm>
          <a:prstGeom prst="rect">
            <a:avLst/>
          </a:prstGeom>
          <a:noFill/>
        </p:spPr>
      </p:pic>
      <p:pic>
        <p:nvPicPr>
          <p:cNvPr id="72709" name="Picture 5" descr="empire-and-crys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12875"/>
            <a:ext cx="2952750" cy="4967288"/>
          </a:xfrm>
          <a:prstGeom prst="rect">
            <a:avLst/>
          </a:prstGeom>
          <a:noFill/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555875" y="5445125"/>
            <a:ext cx="417671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The Empire State and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the Chrysler Buildings</a:t>
            </a:r>
            <a:endParaRPr lang="ru-RU" b="1"/>
          </a:p>
        </p:txBody>
      </p:sp>
      <p:pic>
        <p:nvPicPr>
          <p:cNvPr id="72711" name="Picture 7" descr="1o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484313"/>
            <a:ext cx="2266950" cy="4897437"/>
          </a:xfrm>
          <a:prstGeom prst="rect">
            <a:avLst/>
          </a:prstGeom>
          <a:noFill/>
          <a:ln w="635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300788" y="5805488"/>
            <a:ext cx="2411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United Nations</a:t>
            </a:r>
            <a:endParaRPr lang="ru-RU" b="1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384300"/>
          </a:xfrm>
        </p:spPr>
        <p:txBody>
          <a:bodyPr/>
          <a:lstStyle/>
          <a:p>
            <a:pPr algn="ctr"/>
            <a:r>
              <a:rPr lang="en-US" b="1"/>
              <a:t>MANHATTAN </a:t>
            </a:r>
            <a:endParaRPr lang="ru-RU" b="1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50825" y="836613"/>
            <a:ext cx="3563938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 miles long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miles wide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finance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финансовый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advertising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рекламный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publishing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публицистический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fashion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мода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divided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делится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Lower Manhattan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Midtown Manhattan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Upper Manhattan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southern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южный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island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остров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area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территория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remaining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оставшийся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northern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северный</a:t>
            </a:r>
          </a:p>
        </p:txBody>
      </p:sp>
      <p:pic>
        <p:nvPicPr>
          <p:cNvPr id="73740" name="Picture 12" descr="Manhattan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908050"/>
            <a:ext cx="4176712" cy="5616575"/>
          </a:xfrm>
          <a:prstGeom prst="rect">
            <a:avLst/>
          </a:prstGeom>
          <a:noFill/>
          <a:ln w="635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/>
            <a:r>
              <a:rPr lang="en-US" b="1"/>
              <a:t>LOWER MANHATTAN</a:t>
            </a:r>
            <a:endParaRPr lang="ru-RU" b="1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4500563" cy="5373687"/>
          </a:xfrm>
        </p:spPr>
        <p:txBody>
          <a:bodyPr/>
          <a:lstStyle/>
          <a:p>
            <a:r>
              <a:rPr lang="en-US" sz="1800" b="1">
                <a:solidFill>
                  <a:schemeClr val="hlink"/>
                </a:solidFill>
              </a:rPr>
              <a:t>a wooden wall</a:t>
            </a:r>
            <a:r>
              <a:rPr lang="en-US" sz="1800" b="1"/>
              <a:t> – </a:t>
            </a:r>
            <a:r>
              <a:rPr lang="ru-RU" sz="1800" b="1"/>
              <a:t>деревянная стена</a:t>
            </a:r>
          </a:p>
          <a:p>
            <a:r>
              <a:rPr lang="en-US" sz="1800" b="1">
                <a:solidFill>
                  <a:schemeClr val="hlink"/>
                </a:solidFill>
              </a:rPr>
              <a:t>Stock Exchange</a:t>
            </a:r>
            <a:r>
              <a:rPr lang="en-US" sz="1800" b="1"/>
              <a:t> – </a:t>
            </a:r>
            <a:r>
              <a:rPr lang="ru-RU" sz="1800" b="1"/>
              <a:t>фондовая биржа</a:t>
            </a:r>
          </a:p>
          <a:p>
            <a:r>
              <a:rPr lang="en-US" sz="1800" b="1">
                <a:solidFill>
                  <a:schemeClr val="hlink"/>
                </a:solidFill>
              </a:rPr>
              <a:t>twin towers</a:t>
            </a:r>
            <a:r>
              <a:rPr lang="en-US" sz="1800" b="1"/>
              <a:t> – </a:t>
            </a:r>
            <a:r>
              <a:rPr lang="ru-RU" sz="1800" b="1"/>
              <a:t>башни–близнецы</a:t>
            </a:r>
          </a:p>
          <a:p>
            <a:r>
              <a:rPr lang="en-US" sz="1800" b="1"/>
              <a:t> </a:t>
            </a:r>
            <a:r>
              <a:rPr lang="en-US" sz="1800" b="1">
                <a:solidFill>
                  <a:schemeClr val="hlink"/>
                </a:solidFill>
              </a:rPr>
              <a:t>the World Trade Center</a:t>
            </a:r>
            <a:r>
              <a:rPr lang="en-US" sz="1800" b="1"/>
              <a:t> – </a:t>
            </a:r>
            <a:r>
              <a:rPr lang="ru-RU" sz="1800" b="1"/>
              <a:t>Всемирный Торговый Центр</a:t>
            </a:r>
          </a:p>
          <a:p>
            <a:r>
              <a:rPr lang="en-US" sz="1800" b="1">
                <a:solidFill>
                  <a:schemeClr val="hlink"/>
                </a:solidFill>
              </a:rPr>
              <a:t>Little Italy</a:t>
            </a:r>
          </a:p>
          <a:p>
            <a:r>
              <a:rPr lang="en-US" sz="1800" b="1">
                <a:solidFill>
                  <a:schemeClr val="hlink"/>
                </a:solidFill>
              </a:rPr>
              <a:t>remain popular</a:t>
            </a:r>
            <a:r>
              <a:rPr lang="en-US" sz="1800" b="1"/>
              <a:t> – </a:t>
            </a:r>
            <a:r>
              <a:rPr lang="ru-RU" sz="1800" b="1"/>
              <a:t>остаются популярными</a:t>
            </a:r>
          </a:p>
          <a:p>
            <a:r>
              <a:rPr lang="en-US" sz="1800" b="1">
                <a:solidFill>
                  <a:schemeClr val="hlink"/>
                </a:solidFill>
              </a:rPr>
              <a:t>immigrant community</a:t>
            </a:r>
            <a:r>
              <a:rPr lang="en-US" sz="1800" b="1"/>
              <a:t> – </a:t>
            </a:r>
            <a:r>
              <a:rPr lang="ru-RU" sz="1800" b="1"/>
              <a:t>иммиграционная община</a:t>
            </a:r>
          </a:p>
          <a:p>
            <a:r>
              <a:rPr lang="en-US" sz="1800" b="1">
                <a:solidFill>
                  <a:schemeClr val="hlink"/>
                </a:solidFill>
              </a:rPr>
              <a:t>residential area</a:t>
            </a:r>
            <a:r>
              <a:rPr lang="en-US" sz="1800" b="1"/>
              <a:t> – </a:t>
            </a:r>
            <a:r>
              <a:rPr lang="ru-RU" sz="1800" b="1"/>
              <a:t>заселённая территория</a:t>
            </a:r>
          </a:p>
          <a:p>
            <a:r>
              <a:rPr lang="en-US" sz="1800" b="1">
                <a:solidFill>
                  <a:schemeClr val="hlink"/>
                </a:solidFill>
              </a:rPr>
              <a:t>picturesque</a:t>
            </a:r>
            <a:r>
              <a:rPr lang="en-US" sz="1800" b="1"/>
              <a:t> – </a:t>
            </a:r>
            <a:r>
              <a:rPr lang="ru-RU" sz="1800" b="1"/>
              <a:t>живописный</a:t>
            </a:r>
          </a:p>
          <a:p>
            <a:r>
              <a:rPr lang="en-US" sz="1800" b="1">
                <a:solidFill>
                  <a:schemeClr val="hlink"/>
                </a:solidFill>
              </a:rPr>
              <a:t>charming</a:t>
            </a:r>
            <a:r>
              <a:rPr lang="en-US" sz="1800" b="1"/>
              <a:t> – </a:t>
            </a:r>
            <a:r>
              <a:rPr lang="ru-RU" sz="1800" b="1"/>
              <a:t>очаровательный</a:t>
            </a:r>
          </a:p>
          <a:p>
            <a:r>
              <a:rPr lang="en-US" sz="1800" b="1">
                <a:solidFill>
                  <a:schemeClr val="hlink"/>
                </a:solidFill>
              </a:rPr>
              <a:t>nightlife</a:t>
            </a:r>
            <a:r>
              <a:rPr lang="en-US" sz="1800" b="1"/>
              <a:t> – </a:t>
            </a:r>
            <a:r>
              <a:rPr lang="ru-RU" sz="1800" b="1"/>
              <a:t>ночная жизнь</a:t>
            </a:r>
          </a:p>
        </p:txBody>
      </p:sp>
      <p:pic>
        <p:nvPicPr>
          <p:cNvPr id="74756" name="Picture 4" descr="карта Манх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268413"/>
            <a:ext cx="4537075" cy="5184775"/>
          </a:xfrm>
          <a:prstGeom prst="rect">
            <a:avLst/>
          </a:prstGeom>
          <a:noFill/>
          <a:ln w="1270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4760" name="Picture 8" descr="200px-Littleitaly_worldc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484313"/>
            <a:ext cx="4608512" cy="46799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4761" name="Picture 9" descr="800px-Chinatown-manhattan-2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412875"/>
            <a:ext cx="4679950" cy="4679950"/>
          </a:xfrm>
          <a:prstGeom prst="rect">
            <a:avLst/>
          </a:prstGeom>
          <a:noFill/>
          <a:ln w="666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5003800" y="6237288"/>
            <a:ext cx="345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Little Italy</a:t>
            </a: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643438" y="5661025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CHINATOWN</a:t>
            </a:r>
            <a:endParaRPr lang="ru-RU" sz="24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MIDTOWN</a:t>
            </a:r>
            <a:endParaRPr lang="ru-RU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1341438"/>
            <a:ext cx="4500563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concentrated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сконцентрированы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twenty storeys high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 этажей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 deco style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стиль «арт-деко»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“New York Times”</a:t>
            </a: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regarded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считается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Theatre District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театральный район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occupy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занимать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Great White Way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«Большой Белый Путь » - место расположения многих театров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5782" name="Picture 6" descr="карта Манх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412875"/>
            <a:ext cx="4465637" cy="5184775"/>
          </a:xfrm>
          <a:prstGeom prst="rect">
            <a:avLst/>
          </a:prstGeom>
          <a:noFill/>
          <a:ln w="1270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5783" name="Picture 7" descr="usf20060427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268413"/>
            <a:ext cx="4608513" cy="5256212"/>
          </a:xfrm>
          <a:prstGeom prst="rect">
            <a:avLst/>
          </a:prstGeom>
          <a:noFill/>
          <a:ln w="666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5784" name="Picture 8" descr="44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196975"/>
            <a:ext cx="4500562" cy="5399088"/>
          </a:xfrm>
          <a:prstGeom prst="rect">
            <a:avLst/>
          </a:prstGeom>
          <a:noFill/>
          <a:ln w="666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5785" name="Picture 9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1268413"/>
            <a:ext cx="4716462" cy="5113337"/>
          </a:xfrm>
          <a:prstGeom prst="rect">
            <a:avLst/>
          </a:prstGeom>
          <a:noFill/>
        </p:spPr>
      </p:pic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4787900" y="5876925"/>
            <a:ext cx="388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Empire State Building</a:t>
            </a:r>
            <a:endParaRPr lang="ru-RU" sz="2400" b="1"/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4787900" y="5876925"/>
            <a:ext cx="388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Chrysler</a:t>
            </a:r>
            <a:endParaRPr lang="ru-RU" sz="2400" b="1"/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4932363" y="5876925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Times Square</a:t>
            </a:r>
            <a:endParaRPr lang="ru-RU" sz="2400" b="1"/>
          </a:p>
        </p:txBody>
      </p:sp>
      <p:pic>
        <p:nvPicPr>
          <p:cNvPr id="75789" name="Picture 13" descr="2214321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412875"/>
            <a:ext cx="4608513" cy="4313238"/>
          </a:xfrm>
          <a:prstGeom prst="rect">
            <a:avLst/>
          </a:prstGeom>
          <a:noFill/>
          <a:ln w="666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4932363" y="5949950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5003800" y="5949950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Brodway</a:t>
            </a:r>
            <a:endParaRPr lang="ru-RU" sz="2400" b="1"/>
          </a:p>
        </p:txBody>
      </p:sp>
      <p:pic>
        <p:nvPicPr>
          <p:cNvPr id="75792" name="Picture 16" descr="nyb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196975"/>
            <a:ext cx="4321175" cy="4824413"/>
          </a:xfrm>
          <a:prstGeom prst="rect">
            <a:avLst/>
          </a:prstGeom>
          <a:noFill/>
          <a:ln w="666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5003800" y="6165850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Rockefeller Centre</a:t>
            </a:r>
            <a:endParaRPr lang="ru-RU" sz="2400" b="1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5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5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5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  <a:noFill/>
          <a:ln/>
        </p:spPr>
        <p:txBody>
          <a:bodyPr/>
          <a:lstStyle/>
          <a:p>
            <a:pPr algn="ctr"/>
            <a:r>
              <a:rPr lang="en-US" b="1"/>
              <a:t>UPPER MANHATTAN</a:t>
            </a:r>
            <a:endParaRPr lang="ru-RU" b="1"/>
          </a:p>
        </p:txBody>
      </p:sp>
      <p:pic>
        <p:nvPicPr>
          <p:cNvPr id="76806" name="Picture 6" descr="карта Манх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8713788" cy="5543550"/>
          </a:xfrm>
          <a:prstGeom prst="rect">
            <a:avLst/>
          </a:prstGeom>
          <a:noFill/>
          <a:ln w="1270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084888" y="6237288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hlinkClick r:id="rId3" action="ppaction://hlinksldjump"/>
              </a:rPr>
              <a:t>C.P.</a:t>
            </a:r>
            <a:endParaRPr lang="ru-RU" sz="2000" b="1" u="sng">
              <a:solidFill>
                <a:schemeClr val="bg1"/>
              </a:solidFill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7092950" y="6237288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hlinkClick r:id="rId4" action="ppaction://hlinksldjump"/>
              </a:rPr>
              <a:t>M.</a:t>
            </a:r>
            <a:endParaRPr lang="ru-RU" sz="2000" b="1" u="sng">
              <a:solidFill>
                <a:schemeClr val="bg1"/>
              </a:solidFill>
            </a:endParaRP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7956550" y="6237288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hlinkClick r:id="rId5" action="ppaction://hlinksldjump"/>
              </a:rPr>
              <a:t>H.</a:t>
            </a:r>
            <a:endParaRPr lang="ru-RU" sz="2000" b="1" u="sng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36675"/>
          </a:xfrm>
        </p:spPr>
        <p:txBody>
          <a:bodyPr/>
          <a:lstStyle/>
          <a:p>
            <a:pPr algn="ctr"/>
            <a:r>
              <a:rPr lang="en-US" b="1"/>
              <a:t>CENTRAL PARK</a:t>
            </a:r>
            <a:endParaRPr lang="ru-RU" b="1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4067175" cy="4968875"/>
          </a:xfrm>
        </p:spPr>
        <p:txBody>
          <a:bodyPr/>
          <a:lstStyle/>
          <a:p>
            <a:r>
              <a:rPr lang="en-US" sz="2000" b="1">
                <a:solidFill>
                  <a:schemeClr val="hlink"/>
                </a:solidFill>
              </a:rPr>
              <a:t>huge park</a:t>
            </a:r>
            <a:r>
              <a:rPr lang="en-US" sz="2000" b="1"/>
              <a:t> – </a:t>
            </a:r>
            <a:r>
              <a:rPr lang="ru-RU" sz="2000" b="1"/>
              <a:t>огромный парк</a:t>
            </a:r>
          </a:p>
          <a:p>
            <a:r>
              <a:rPr lang="en-US" sz="2000" b="1">
                <a:solidFill>
                  <a:schemeClr val="hlink"/>
                </a:solidFill>
              </a:rPr>
              <a:t>landscape architect</a:t>
            </a:r>
            <a:r>
              <a:rPr lang="en-US" sz="2000" b="1"/>
              <a:t> – </a:t>
            </a:r>
            <a:r>
              <a:rPr lang="ru-RU" sz="2000" b="1"/>
              <a:t>ландшафтный архитектор</a:t>
            </a:r>
            <a:endParaRPr lang="en-US" sz="2000" b="1"/>
          </a:p>
          <a:p>
            <a:r>
              <a:rPr lang="en-US" sz="2000" b="1"/>
              <a:t>Frederick Law Olmsted </a:t>
            </a:r>
            <a:endParaRPr lang="ru-RU" sz="2000" b="1"/>
          </a:p>
          <a:p>
            <a:r>
              <a:rPr lang="en-US" sz="2000" b="1">
                <a:solidFill>
                  <a:schemeClr val="hlink"/>
                </a:solidFill>
              </a:rPr>
              <a:t>opened in 1876</a:t>
            </a:r>
            <a:endParaRPr lang="ru-RU" sz="2000" b="1">
              <a:solidFill>
                <a:schemeClr val="hlink"/>
              </a:solidFill>
            </a:endParaRPr>
          </a:p>
          <a:p>
            <a:r>
              <a:rPr lang="en-US" sz="2000" b="1">
                <a:solidFill>
                  <a:schemeClr val="hlink"/>
                </a:solidFill>
              </a:rPr>
              <a:t>take a ride</a:t>
            </a:r>
            <a:r>
              <a:rPr lang="en-US" sz="2000" b="1"/>
              <a:t> - </a:t>
            </a:r>
            <a:r>
              <a:rPr lang="ru-RU" sz="2000" b="1"/>
              <a:t>прокатиться</a:t>
            </a:r>
            <a:endParaRPr lang="en-US" sz="2000" b="1"/>
          </a:p>
          <a:p>
            <a:r>
              <a:rPr lang="en-US" sz="2000" b="1">
                <a:solidFill>
                  <a:schemeClr val="hlink"/>
                </a:solidFill>
              </a:rPr>
              <a:t>a carriage pulled by horse</a:t>
            </a:r>
            <a:r>
              <a:rPr lang="en-US" sz="2000" b="1"/>
              <a:t> – </a:t>
            </a:r>
            <a:r>
              <a:rPr lang="ru-RU" sz="2000" b="1"/>
              <a:t>повозка, запряжённая лошадью</a:t>
            </a:r>
          </a:p>
          <a:p>
            <a:r>
              <a:rPr lang="en-US" sz="2000" b="1">
                <a:solidFill>
                  <a:schemeClr val="hlink"/>
                </a:solidFill>
              </a:rPr>
              <a:t>an old-fashioned carousel</a:t>
            </a:r>
            <a:r>
              <a:rPr lang="en-US" sz="2000" b="1"/>
              <a:t> – </a:t>
            </a:r>
            <a:r>
              <a:rPr lang="ru-RU" sz="2000" b="1"/>
              <a:t>старомодная карусель</a:t>
            </a:r>
          </a:p>
          <a:p>
            <a:r>
              <a:rPr lang="en-US" sz="2000" b="1">
                <a:solidFill>
                  <a:schemeClr val="hlink"/>
                </a:solidFill>
              </a:rPr>
              <a:t>outdoor theatre</a:t>
            </a:r>
            <a:r>
              <a:rPr lang="en-US" sz="2000" b="1"/>
              <a:t> – </a:t>
            </a:r>
            <a:r>
              <a:rPr lang="ru-RU" sz="2000" b="1"/>
              <a:t>открытый театр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732588" y="630872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hlinkClick r:id="rId2" action="ppaction://hlinksldjump"/>
              </a:rPr>
              <a:t>MAP</a:t>
            </a:r>
            <a:endParaRPr lang="ru-RU" b="1" u="sng"/>
          </a:p>
        </p:txBody>
      </p:sp>
      <p:pic>
        <p:nvPicPr>
          <p:cNvPr id="78854" name="Picture 6" descr="central_park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268413"/>
            <a:ext cx="4727575" cy="51133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1192213"/>
          </a:xfrm>
        </p:spPr>
        <p:txBody>
          <a:bodyPr/>
          <a:lstStyle/>
          <a:p>
            <a:pPr algn="ctr"/>
            <a:r>
              <a:rPr lang="en-US" sz="3600" b="1"/>
              <a:t>MUSEUMS AND THE DAKOTA BUILDING</a:t>
            </a:r>
            <a:endParaRPr lang="ru-RU" sz="3600" b="1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4114800" cy="4967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hlink"/>
                </a:solidFill>
              </a:rPr>
              <a:t>wealthy New Yorkers</a:t>
            </a:r>
            <a:r>
              <a:rPr lang="en-US" sz="2000" b="1"/>
              <a:t> - </a:t>
            </a:r>
            <a:r>
              <a:rPr lang="ru-RU" sz="2000" b="1"/>
              <a:t>богатые Нью-Йоркцы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hlink"/>
                </a:solidFill>
              </a:rPr>
              <a:t>mansions</a:t>
            </a:r>
            <a:r>
              <a:rPr lang="en-US" sz="2000" b="1"/>
              <a:t> - </a:t>
            </a:r>
            <a:r>
              <a:rPr lang="ru-RU" sz="2000" b="1"/>
              <a:t>особняки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hlink"/>
                </a:solidFill>
              </a:rPr>
              <a:t>“Museum Mile”</a:t>
            </a:r>
            <a:r>
              <a:rPr lang="en-US" sz="2000" b="1"/>
              <a:t> - </a:t>
            </a:r>
            <a:r>
              <a:rPr lang="ru-RU" sz="2000" b="1"/>
              <a:t>музейная линия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hlink"/>
                </a:solidFill>
              </a:rPr>
              <a:t>specific</a:t>
            </a:r>
            <a:r>
              <a:rPr lang="en-US" sz="2000" b="1"/>
              <a:t> - </a:t>
            </a:r>
            <a:r>
              <a:rPr lang="ru-RU" sz="2000" b="1"/>
              <a:t>особенный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hlink"/>
                </a:solidFill>
              </a:rPr>
              <a:t>unusual-looking</a:t>
            </a:r>
            <a:r>
              <a:rPr lang="en-US" sz="2000" b="1"/>
              <a:t> - </a:t>
            </a:r>
            <a:r>
              <a:rPr lang="ru-RU" sz="2000" b="1"/>
              <a:t>необычный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hlink"/>
                </a:solidFill>
              </a:rPr>
              <a:t>apartment building</a:t>
            </a:r>
            <a:r>
              <a:rPr lang="en-US" sz="2000" b="1"/>
              <a:t> - </a:t>
            </a:r>
            <a:r>
              <a:rPr lang="ru-RU" sz="2000" b="1"/>
              <a:t>жилой дом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hlink"/>
                </a:solidFill>
              </a:rPr>
              <a:t>the view on Central Park</a:t>
            </a:r>
            <a:r>
              <a:rPr lang="en-US" sz="2000" b="1"/>
              <a:t> - </a:t>
            </a:r>
            <a:r>
              <a:rPr lang="ru-RU" sz="2000" b="1"/>
              <a:t>с видом на Центральный Парк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hlink"/>
                </a:solidFill>
              </a:rPr>
              <a:t>attract</a:t>
            </a:r>
            <a:r>
              <a:rPr lang="en-US" sz="2000" b="1"/>
              <a:t> – </a:t>
            </a:r>
            <a:r>
              <a:rPr lang="ru-RU" sz="2000" b="1"/>
              <a:t>привлекать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hlink"/>
                </a:solidFill>
              </a:rPr>
              <a:t>Leonard Bernstein</a:t>
            </a:r>
            <a:r>
              <a:rPr lang="en-US" sz="1800" b="1"/>
              <a:t> </a:t>
            </a:r>
            <a:endParaRPr lang="ru-RU" sz="1800" b="1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732588" y="630872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hlinkClick r:id="rId2" action="ppaction://hlinksldjump"/>
              </a:rPr>
              <a:t>MAP</a:t>
            </a:r>
            <a:endParaRPr lang="ru-RU" b="1" u="sng"/>
          </a:p>
        </p:txBody>
      </p:sp>
      <p:pic>
        <p:nvPicPr>
          <p:cNvPr id="79878" name="Picture 6" descr="metropolitan-museum-of-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68413"/>
            <a:ext cx="4321175" cy="4968875"/>
          </a:xfrm>
          <a:prstGeom prst="rect">
            <a:avLst/>
          </a:prstGeom>
          <a:noFill/>
        </p:spPr>
      </p:pic>
      <p:pic>
        <p:nvPicPr>
          <p:cNvPr id="79879" name="Picture 7" descr="Метраполитен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268413"/>
            <a:ext cx="4535487" cy="4895850"/>
          </a:xfrm>
          <a:prstGeom prst="rect">
            <a:avLst/>
          </a:prstGeom>
          <a:noFill/>
        </p:spPr>
      </p:pic>
      <p:pic>
        <p:nvPicPr>
          <p:cNvPr id="79880" name="Picture 8" descr="ggg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1196975"/>
            <a:ext cx="4645025" cy="5111750"/>
          </a:xfrm>
          <a:prstGeom prst="rect">
            <a:avLst/>
          </a:prstGeom>
          <a:noFill/>
        </p:spPr>
      </p:pic>
      <p:pic>
        <p:nvPicPr>
          <p:cNvPr id="79882" name="Picture 10" descr="1115819_guggenheim_spiral_4apr04_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1196975"/>
            <a:ext cx="4537075" cy="5111750"/>
          </a:xfrm>
          <a:prstGeom prst="rect">
            <a:avLst/>
          </a:prstGeom>
          <a:noFill/>
        </p:spPr>
      </p:pic>
      <p:pic>
        <p:nvPicPr>
          <p:cNvPr id="79883" name="Picture 11" descr="дакот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1341438"/>
            <a:ext cx="4537075" cy="4968875"/>
          </a:xfrm>
          <a:prstGeom prst="rect">
            <a:avLst/>
          </a:prstGeom>
          <a:noFill/>
        </p:spPr>
      </p:pic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4500563" y="5300663"/>
            <a:ext cx="4392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The Metropolitan Museum of Art</a:t>
            </a:r>
            <a:endParaRPr lang="ru-RU" sz="2400" b="1">
              <a:solidFill>
                <a:schemeClr val="hlink"/>
              </a:solidFill>
            </a:endParaRP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4356100" y="5589588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The Guggenheim Museum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4643438" y="5516563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The Dakota Building</a:t>
            </a:r>
            <a:endParaRPr lang="ru-RU" sz="24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4" grpId="0"/>
      <p:bldP spid="79884" grpId="1"/>
      <p:bldP spid="79885" grpId="0"/>
      <p:bldP spid="79885" grpId="1"/>
      <p:bldP spid="798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42888"/>
            <a:ext cx="8229600" cy="1384301"/>
          </a:xfrm>
        </p:spPr>
        <p:txBody>
          <a:bodyPr/>
          <a:lstStyle/>
          <a:p>
            <a:pPr algn="ctr"/>
            <a:r>
              <a:rPr lang="en-US" b="1"/>
              <a:t>HARLEM</a:t>
            </a:r>
            <a:endParaRPr lang="ru-RU" b="1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3970337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hlink"/>
                </a:solidFill>
              </a:rPr>
              <a:t>inhabited</a:t>
            </a:r>
            <a:r>
              <a:rPr lang="en-US" sz="2000" b="1"/>
              <a:t> – </a:t>
            </a:r>
            <a:r>
              <a:rPr lang="ru-RU" sz="2000" b="1"/>
              <a:t>населённый</a:t>
            </a:r>
          </a:p>
          <a:p>
            <a:pPr>
              <a:lnSpc>
                <a:spcPct val="90000"/>
              </a:lnSpc>
            </a:pPr>
            <a:endParaRPr lang="ru-RU" sz="2000" b="1"/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hlink"/>
                </a:solidFill>
              </a:rPr>
              <a:t>black population</a:t>
            </a:r>
            <a:r>
              <a:rPr lang="en-US" sz="2000" b="1"/>
              <a:t> – </a:t>
            </a:r>
            <a:r>
              <a:rPr lang="ru-RU" sz="2000" b="1"/>
              <a:t>чернокожее население</a:t>
            </a:r>
          </a:p>
          <a:p>
            <a:pPr>
              <a:lnSpc>
                <a:spcPct val="90000"/>
              </a:lnSpc>
            </a:pPr>
            <a:endParaRPr lang="ru-RU" sz="2000" b="1"/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hlink"/>
                </a:solidFill>
              </a:rPr>
              <a:t>move to</a:t>
            </a:r>
            <a:r>
              <a:rPr lang="en-US" sz="2000" b="1"/>
              <a:t> – </a:t>
            </a:r>
            <a:r>
              <a:rPr lang="ru-RU" sz="2000" b="1"/>
              <a:t>переезжать</a:t>
            </a:r>
          </a:p>
          <a:p>
            <a:pPr>
              <a:lnSpc>
                <a:spcPct val="90000"/>
              </a:lnSpc>
            </a:pPr>
            <a:endParaRPr lang="ru-RU" sz="2000" b="1"/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hlink"/>
                </a:solidFill>
              </a:rPr>
              <a:t>the islands of the Caribbean</a:t>
            </a:r>
            <a:r>
              <a:rPr lang="en-US" sz="2000" b="1"/>
              <a:t> – </a:t>
            </a:r>
            <a:r>
              <a:rPr lang="ru-RU" sz="2000" b="1"/>
              <a:t>Карибские острова</a:t>
            </a:r>
          </a:p>
          <a:p>
            <a:pPr>
              <a:lnSpc>
                <a:spcPct val="90000"/>
              </a:lnSpc>
            </a:pPr>
            <a:endParaRPr lang="ru-RU" sz="2000" b="1"/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hlink"/>
                </a:solidFill>
              </a:rPr>
              <a:t>a special atmosphere</a:t>
            </a:r>
            <a:r>
              <a:rPr lang="en-US" sz="2000" b="1"/>
              <a:t> – </a:t>
            </a:r>
            <a:r>
              <a:rPr lang="ru-RU" sz="2000" b="1"/>
              <a:t>особая атмосфера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b="1"/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hlink"/>
                </a:solidFill>
              </a:rPr>
              <a:t>remain</a:t>
            </a:r>
            <a:r>
              <a:rPr lang="en-US" sz="2000" b="1"/>
              <a:t> - </a:t>
            </a:r>
            <a:r>
              <a:rPr lang="ru-RU" sz="2000" b="1"/>
              <a:t>оставаться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732588" y="630872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hlinkClick r:id="rId2" action="ppaction://hlinksldjump"/>
              </a:rPr>
              <a:t>MAP</a:t>
            </a:r>
            <a:endParaRPr lang="ru-RU" b="1" u="sng"/>
          </a:p>
        </p:txBody>
      </p:sp>
      <p:pic>
        <p:nvPicPr>
          <p:cNvPr id="80901" name="Picture 5" descr="215px-Harlem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341438"/>
            <a:ext cx="4032250" cy="4824412"/>
          </a:xfrm>
          <a:prstGeom prst="rect">
            <a:avLst/>
          </a:prstGeom>
          <a:noFill/>
        </p:spPr>
      </p:pic>
      <p:pic>
        <p:nvPicPr>
          <p:cNvPr id="80902" name="Picture 6" descr="image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125538"/>
            <a:ext cx="4537075" cy="5040312"/>
          </a:xfrm>
          <a:prstGeom prst="rect">
            <a:avLst/>
          </a:prstGeom>
          <a:noFill/>
          <a:ln w="66675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80904" name="Picture 8" descr="harle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6563" y="1412875"/>
            <a:ext cx="4897437" cy="4537075"/>
          </a:xfrm>
          <a:prstGeom prst="rect">
            <a:avLst/>
          </a:prstGeom>
          <a:noFill/>
          <a:ln w="63500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GENERAL INFORMATION</a:t>
            </a:r>
            <a:endParaRPr lang="ru-RU" b="1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557338"/>
            <a:ext cx="3683000" cy="4897437"/>
          </a:xfrm>
        </p:spPr>
        <p:txBody>
          <a:bodyPr/>
          <a:lstStyle/>
          <a:p>
            <a:r>
              <a:rPr lang="en-US" sz="2800"/>
              <a:t>to consist of</a:t>
            </a:r>
          </a:p>
          <a:p>
            <a:r>
              <a:rPr lang="en-US" sz="2800"/>
              <a:t>attraction</a:t>
            </a:r>
          </a:p>
          <a:p>
            <a:r>
              <a:rPr lang="en-US" sz="2800"/>
              <a:t>building</a:t>
            </a:r>
          </a:p>
          <a:p>
            <a:r>
              <a:rPr lang="en-US" sz="2800"/>
              <a:t>borough</a:t>
            </a:r>
          </a:p>
          <a:p>
            <a:r>
              <a:rPr lang="en-US" sz="2800"/>
              <a:t>a MetroCard</a:t>
            </a:r>
          </a:p>
          <a:p>
            <a:r>
              <a:rPr lang="en-US" sz="2800"/>
              <a:t>to design</a:t>
            </a:r>
          </a:p>
          <a:p>
            <a:r>
              <a:rPr lang="en-US" sz="2800"/>
              <a:t>to be interested in</a:t>
            </a:r>
          </a:p>
          <a:p>
            <a:r>
              <a:rPr lang="en-US" sz="2800"/>
              <a:t>famous</a:t>
            </a:r>
          </a:p>
          <a:p>
            <a:r>
              <a:rPr lang="en-US" sz="2800"/>
              <a:t>to be destroyed</a:t>
            </a:r>
          </a:p>
          <a:p>
            <a:endParaRPr lang="en-US" sz="2800"/>
          </a:p>
          <a:p>
            <a:endParaRPr lang="ru-RU" sz="2800"/>
          </a:p>
        </p:txBody>
      </p:sp>
      <p:pic>
        <p:nvPicPr>
          <p:cNvPr id="27654" name="Picture 6" descr="карта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700213"/>
            <a:ext cx="4248150" cy="4681537"/>
          </a:xfrm>
        </p:spPr>
      </p:pic>
      <p:pic>
        <p:nvPicPr>
          <p:cNvPr id="27666" name="Picture 18" descr="usf20060427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73238"/>
            <a:ext cx="3887788" cy="4176712"/>
          </a:xfrm>
          <a:prstGeom prst="rect">
            <a:avLst/>
          </a:prstGeom>
          <a:noFill/>
        </p:spPr>
      </p:pic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250825" y="6092825"/>
            <a:ext cx="464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The Empire State Building</a:t>
            </a:r>
            <a:endParaRPr lang="ru-RU" sz="2400" b="1"/>
          </a:p>
        </p:txBody>
      </p:sp>
      <p:pic>
        <p:nvPicPr>
          <p:cNvPr id="27668" name="Picture 20" descr="10299182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628775"/>
            <a:ext cx="4105275" cy="4105275"/>
          </a:xfrm>
          <a:prstGeom prst="rect">
            <a:avLst/>
          </a:prstGeom>
          <a:noFill/>
        </p:spPr>
      </p:pic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23850" y="6165850"/>
            <a:ext cx="388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539750" y="6165850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September 11,2001</a:t>
            </a:r>
            <a:endParaRPr lang="ru-RU" sz="2400" b="1"/>
          </a:p>
        </p:txBody>
      </p:sp>
      <p:pic>
        <p:nvPicPr>
          <p:cNvPr id="27671" name="Picture 23" descr="m_253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44675"/>
            <a:ext cx="4356100" cy="3600450"/>
          </a:xfrm>
          <a:prstGeom prst="rect">
            <a:avLst/>
          </a:prstGeom>
          <a:noFill/>
        </p:spPr>
      </p:pic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395288" y="5661025"/>
            <a:ext cx="417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The Guggenheim Museum</a:t>
            </a:r>
            <a:endParaRPr lang="ru-RU" sz="2400" b="1"/>
          </a:p>
        </p:txBody>
      </p:sp>
      <p:pic>
        <p:nvPicPr>
          <p:cNvPr id="27673" name="Picture 25" descr="2214321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916113"/>
            <a:ext cx="4319587" cy="3744912"/>
          </a:xfrm>
          <a:prstGeom prst="rect">
            <a:avLst/>
          </a:prstGeom>
          <a:noFill/>
        </p:spPr>
      </p:pic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395288" y="6021388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Broadway</a:t>
            </a:r>
            <a:endParaRPr lang="ru-RU" sz="2400" b="1"/>
          </a:p>
        </p:txBody>
      </p:sp>
      <p:pic>
        <p:nvPicPr>
          <p:cNvPr id="27675" name="Picture 27" descr="метр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2420938"/>
            <a:ext cx="4321175" cy="2592387"/>
          </a:xfrm>
          <a:prstGeom prst="rect">
            <a:avLst/>
          </a:prstGeom>
          <a:noFill/>
        </p:spPr>
      </p:pic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468313" y="5300663"/>
            <a:ext cx="395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Metro</a:t>
            </a:r>
            <a:endParaRPr lang="ru-RU" sz="2400" b="1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/>
      <p:bldP spid="2766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/>
            <a:r>
              <a:rPr lang="en-US"/>
              <a:t>STREETS AND AVENUES</a:t>
            </a:r>
            <a:endParaRPr lang="ru-RU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2819400" cy="5373687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1600" b="1"/>
              <a:t>The Empier State Building </a:t>
            </a:r>
          </a:p>
          <a:p>
            <a:pPr marL="533400" indent="-533400">
              <a:buFontTx/>
              <a:buAutoNum type="arabicPeriod"/>
            </a:pPr>
            <a:r>
              <a:rPr lang="en-US" sz="1600" b="1"/>
              <a:t>The Rockefeller Center</a:t>
            </a:r>
          </a:p>
          <a:p>
            <a:pPr marL="533400" indent="-533400">
              <a:buFontTx/>
              <a:buAutoNum type="arabicPeriod"/>
            </a:pPr>
            <a:r>
              <a:rPr lang="en-US" sz="1600" b="1"/>
              <a:t>The Guggenheim Museum</a:t>
            </a:r>
          </a:p>
          <a:p>
            <a:pPr marL="533400" indent="-533400">
              <a:buFontTx/>
              <a:buAutoNum type="arabicPeriod"/>
            </a:pPr>
            <a:r>
              <a:rPr lang="en-US" sz="1600" b="1"/>
              <a:t>Central Park</a:t>
            </a:r>
          </a:p>
          <a:p>
            <a:pPr marL="533400" indent="-533400">
              <a:buFontTx/>
              <a:buAutoNum type="arabicPeriod"/>
            </a:pPr>
            <a:r>
              <a:rPr lang="en-US" sz="1600" b="1"/>
              <a:t>The Statue of Liberty</a:t>
            </a:r>
          </a:p>
          <a:p>
            <a:pPr marL="533400" indent="-533400">
              <a:buFontTx/>
              <a:buAutoNum type="arabicPeriod"/>
            </a:pPr>
            <a:r>
              <a:rPr lang="en-US" sz="1600" b="1"/>
              <a:t>Central Station</a:t>
            </a:r>
          </a:p>
          <a:p>
            <a:pPr marL="533400" indent="-533400">
              <a:buFontTx/>
              <a:buAutoNum type="arabicPeriod"/>
            </a:pPr>
            <a:r>
              <a:rPr lang="en-US" sz="1600" b="1"/>
              <a:t>The Chrysler Building</a:t>
            </a:r>
          </a:p>
          <a:p>
            <a:pPr marL="533400" indent="-533400">
              <a:buFontTx/>
              <a:buAutoNum type="arabicPeriod"/>
            </a:pPr>
            <a:r>
              <a:rPr lang="en-US" sz="1600" b="1"/>
              <a:t>The American Museum of Natural History</a:t>
            </a:r>
          </a:p>
          <a:p>
            <a:pPr marL="533400" indent="-533400">
              <a:buFontTx/>
              <a:buAutoNum type="arabicPeriod"/>
            </a:pPr>
            <a:r>
              <a:rPr lang="en-US" sz="1600" b="1"/>
              <a:t>The UN Headquarters</a:t>
            </a:r>
          </a:p>
          <a:p>
            <a:pPr marL="533400" indent="-533400">
              <a:buFontTx/>
              <a:buAutoNum type="arabicPeriod"/>
            </a:pPr>
            <a:r>
              <a:rPr lang="en-US" sz="1600" b="1"/>
              <a:t>The World Trade Center</a:t>
            </a:r>
            <a:endParaRPr lang="ru-RU" sz="1600" b="1"/>
          </a:p>
        </p:txBody>
      </p:sp>
      <p:pic>
        <p:nvPicPr>
          <p:cNvPr id="64524" name="Picture 12" descr="карта Манх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1341438"/>
            <a:ext cx="5761038" cy="5040312"/>
          </a:xfrm>
          <a:noFill/>
          <a:ln w="127000">
            <a:solidFill>
              <a:schemeClr val="bg2"/>
            </a:solidFill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265238"/>
          </a:xfrm>
        </p:spPr>
        <p:txBody>
          <a:bodyPr/>
          <a:lstStyle/>
          <a:p>
            <a:pPr algn="ctr"/>
            <a:r>
              <a:rPr lang="en-US" b="1"/>
              <a:t>ROCKEFELLER CENTRE</a:t>
            </a:r>
            <a:endParaRPr lang="ru-RU" b="1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4114800" cy="4897437"/>
          </a:xfrm>
        </p:spPr>
        <p:txBody>
          <a:bodyPr/>
          <a:lstStyle/>
          <a:p>
            <a:r>
              <a:rPr lang="en-US" sz="2000" b="1">
                <a:solidFill>
                  <a:schemeClr val="hlink"/>
                </a:solidFill>
              </a:rPr>
              <a:t>Was built in 1930’s</a:t>
            </a:r>
            <a:r>
              <a:rPr lang="en-US" sz="2000" b="1"/>
              <a:t> – </a:t>
            </a:r>
            <a:r>
              <a:rPr lang="ru-RU" sz="2000" b="1"/>
              <a:t>был построен в 30 –е годы</a:t>
            </a:r>
            <a:endParaRPr lang="en-US" sz="2000" b="1"/>
          </a:p>
          <a:p>
            <a:endParaRPr lang="ru-RU" sz="2000" b="1"/>
          </a:p>
          <a:p>
            <a:r>
              <a:rPr lang="en-US" sz="2000" b="1">
                <a:solidFill>
                  <a:schemeClr val="hlink"/>
                </a:solidFill>
              </a:rPr>
              <a:t>Private</a:t>
            </a:r>
            <a:r>
              <a:rPr lang="en-US" sz="2000" b="1"/>
              <a:t> [praivit] – </a:t>
            </a:r>
            <a:r>
              <a:rPr lang="ru-RU" sz="2000" b="1"/>
              <a:t>частный</a:t>
            </a:r>
            <a:endParaRPr lang="en-US" sz="2000" b="1"/>
          </a:p>
          <a:p>
            <a:endParaRPr lang="ru-RU" sz="2000" b="1"/>
          </a:p>
          <a:p>
            <a:r>
              <a:rPr lang="en-US" sz="2000" b="1">
                <a:solidFill>
                  <a:schemeClr val="hlink"/>
                </a:solidFill>
              </a:rPr>
              <a:t>Business and entertainment centre</a:t>
            </a:r>
            <a:r>
              <a:rPr lang="en-US" sz="2000" b="1"/>
              <a:t> – </a:t>
            </a:r>
            <a:r>
              <a:rPr lang="ru-RU" sz="2000" b="1"/>
              <a:t>центр бизнеса и развлечений</a:t>
            </a:r>
            <a:endParaRPr lang="en-US" sz="2000" b="1"/>
          </a:p>
          <a:p>
            <a:endParaRPr lang="ru-RU" sz="2000" b="1"/>
          </a:p>
          <a:p>
            <a:r>
              <a:rPr lang="en-US" sz="2000" b="1">
                <a:solidFill>
                  <a:schemeClr val="hlink"/>
                </a:solidFill>
              </a:rPr>
              <a:t>19 buildings</a:t>
            </a:r>
            <a:r>
              <a:rPr lang="en-US" sz="2000" b="1"/>
              <a:t> – </a:t>
            </a:r>
            <a:r>
              <a:rPr lang="ru-RU" sz="2000" b="1"/>
              <a:t>19 зданий</a:t>
            </a:r>
            <a:endParaRPr lang="en-US" sz="2000" b="1"/>
          </a:p>
          <a:p>
            <a:endParaRPr lang="ru-RU" sz="2000" b="1"/>
          </a:p>
          <a:p>
            <a:r>
              <a:rPr lang="en-US" sz="2000" b="1">
                <a:solidFill>
                  <a:schemeClr val="hlink"/>
                </a:solidFill>
              </a:rPr>
              <a:t>To include</a:t>
            </a:r>
            <a:r>
              <a:rPr lang="en-US" sz="2000" b="1"/>
              <a:t> [in’klu:d] - </a:t>
            </a:r>
            <a:r>
              <a:rPr lang="ru-RU" sz="2000" b="1"/>
              <a:t>включать</a:t>
            </a:r>
          </a:p>
        </p:txBody>
      </p:sp>
      <p:pic>
        <p:nvPicPr>
          <p:cNvPr id="67588" name="Picture 4" descr="nyb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412875"/>
            <a:ext cx="3889375" cy="50403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569325" cy="6121400"/>
          </a:xfrm>
        </p:spPr>
        <p:txBody>
          <a:bodyPr/>
          <a:lstStyle/>
          <a:p>
            <a:r>
              <a:rPr lang="en-US" sz="3600" b="1">
                <a:solidFill>
                  <a:schemeClr val="hlink"/>
                </a:solidFill>
                <a:latin typeface="Monotype Corsiva" pitchFamily="66" charset="0"/>
              </a:rPr>
              <a:t>I believe in the supreme worth of the individual and in his right to life, liberty, and happiness.</a:t>
            </a:r>
          </a:p>
          <a:p>
            <a:pPr algn="ctr">
              <a:buFontTx/>
              <a:buNone/>
            </a:pPr>
            <a:r>
              <a:rPr lang="en-US" sz="3600" b="1">
                <a:solidFill>
                  <a:schemeClr val="hlink"/>
                </a:solidFill>
                <a:latin typeface="Monotype Corsiva" pitchFamily="66" charset="0"/>
              </a:rPr>
              <a:t>…</a:t>
            </a:r>
          </a:p>
          <a:p>
            <a:r>
              <a:rPr lang="en-US" sz="3600" b="1">
                <a:solidFill>
                  <a:schemeClr val="hlink"/>
                </a:solidFill>
                <a:latin typeface="Monotype Corsiva" pitchFamily="66" charset="0"/>
              </a:rPr>
              <a:t>I believe that truth and justice are fundamental to an enduring social order.</a:t>
            </a:r>
          </a:p>
          <a:p>
            <a:pPr algn="ctr">
              <a:buFontTx/>
              <a:buNone/>
            </a:pPr>
            <a:r>
              <a:rPr lang="en-US" sz="3600" b="1">
                <a:solidFill>
                  <a:schemeClr val="hlink"/>
                </a:solidFill>
                <a:latin typeface="Monotype Corsiva" pitchFamily="66" charset="0"/>
              </a:rPr>
              <a:t>…</a:t>
            </a:r>
          </a:p>
          <a:p>
            <a:r>
              <a:rPr lang="en-US" sz="3600" b="1">
                <a:solidFill>
                  <a:schemeClr val="hlink"/>
                </a:solidFill>
                <a:latin typeface="Monotype Corsiva" pitchFamily="66" charset="0"/>
              </a:rPr>
              <a:t>I believe that love is the greatest thing in the world; that it alone can overcome hate; that right can and will triumph over might.</a:t>
            </a:r>
          </a:p>
          <a:p>
            <a:pPr algn="r">
              <a:buFontTx/>
              <a:buNone/>
            </a:pPr>
            <a:r>
              <a:rPr lang="en-US" sz="1800" b="1" i="1"/>
              <a:t>Rockefeller</a:t>
            </a:r>
            <a:endParaRPr lang="ru-RU" sz="1800" b="1" i="1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84300"/>
          </a:xfrm>
        </p:spPr>
        <p:txBody>
          <a:bodyPr/>
          <a:lstStyle/>
          <a:p>
            <a:pPr algn="ctr"/>
            <a:r>
              <a:rPr lang="en-US" b="1"/>
              <a:t>THE CARNEGIE DELI</a:t>
            </a:r>
            <a:endParaRPr lang="ru-RU" b="1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187450" y="23495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77830" name="Picture 6" descr="рестора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</p:spPr>
      </p:pic>
      <p:sp>
        <p:nvSpPr>
          <p:cNvPr id="77832" name="AutoShape 8"/>
          <p:cNvSpPr>
            <a:spLocks noChangeArrowheads="1"/>
          </p:cNvSpPr>
          <p:nvPr/>
        </p:nvSpPr>
        <p:spPr bwMode="auto">
          <a:xfrm rot="914304">
            <a:off x="-252413" y="2492375"/>
            <a:ext cx="5040313" cy="4183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EFD1"/>
              </a:gs>
              <a:gs pos="32499">
                <a:srgbClr val="F0EBD5"/>
              </a:gs>
              <a:gs pos="50000">
                <a:srgbClr val="D1C39F"/>
              </a:gs>
              <a:gs pos="67501">
                <a:srgbClr val="F0EBD5"/>
              </a:gs>
              <a:gs pos="100000">
                <a:srgbClr val="FFEFD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 rot="928280">
            <a:off x="541338" y="3232150"/>
            <a:ext cx="381635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Pastrami</a:t>
            </a:r>
            <a:r>
              <a:rPr lang="en-US" b="1">
                <a:solidFill>
                  <a:srgbClr val="000000"/>
                </a:solidFill>
              </a:rPr>
              <a:t> – </a:t>
            </a:r>
            <a:r>
              <a:rPr lang="ru-RU" b="1">
                <a:solidFill>
                  <a:srgbClr val="000000"/>
                </a:solidFill>
              </a:rPr>
              <a:t>бастурма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Corned beef</a:t>
            </a:r>
            <a:r>
              <a:rPr lang="en-US" b="1">
                <a:solidFill>
                  <a:srgbClr val="000000"/>
                </a:solidFill>
              </a:rPr>
              <a:t> – </a:t>
            </a:r>
            <a:r>
              <a:rPr lang="ru-RU" b="1">
                <a:solidFill>
                  <a:srgbClr val="000000"/>
                </a:solidFill>
              </a:rPr>
              <a:t>солёная говядина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Blintzes</a:t>
            </a:r>
            <a:r>
              <a:rPr lang="en-US" b="1">
                <a:solidFill>
                  <a:srgbClr val="000000"/>
                </a:solidFill>
              </a:rPr>
              <a:t> – </a:t>
            </a:r>
            <a:r>
              <a:rPr lang="ru-RU" b="1">
                <a:solidFill>
                  <a:srgbClr val="000000"/>
                </a:solidFill>
              </a:rPr>
              <a:t>блинчики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Homemade chicken soup</a:t>
            </a:r>
            <a:r>
              <a:rPr lang="en-US" b="1">
                <a:solidFill>
                  <a:srgbClr val="000000"/>
                </a:solidFill>
              </a:rPr>
              <a:t> – </a:t>
            </a:r>
            <a:r>
              <a:rPr lang="ru-RU" b="1">
                <a:solidFill>
                  <a:srgbClr val="000000"/>
                </a:solidFill>
              </a:rPr>
              <a:t>домашний куриный суп</a:t>
            </a:r>
          </a:p>
          <a:p>
            <a:pPr>
              <a:spcBef>
                <a:spcPct val="50000"/>
              </a:spcBef>
            </a:pPr>
            <a:endParaRPr lang="ru-RU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/>
              <a:t>RUSSIAN CUISINE</a:t>
            </a:r>
            <a:r>
              <a:rPr lang="en-US"/>
              <a:t> </a:t>
            </a:r>
            <a:endParaRPr lang="ru-RU"/>
          </a:p>
        </p:txBody>
      </p:sp>
      <p:pic>
        <p:nvPicPr>
          <p:cNvPr id="69637" name="Picture 5" descr="img0240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1873250" cy="1368425"/>
          </a:xfrm>
          <a:prstGeom prst="rect">
            <a:avLst/>
          </a:prstGeom>
          <a:noFill/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-252413" y="2997200"/>
            <a:ext cx="266382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beef Stroganov</a:t>
            </a:r>
            <a:endParaRPr lang="ru-RU" b="1">
              <a:solidFill>
                <a:srgbClr val="000000"/>
              </a:solidFill>
            </a:endParaRPr>
          </a:p>
        </p:txBody>
      </p:sp>
      <p:pic>
        <p:nvPicPr>
          <p:cNvPr id="69639" name="Picture 7" descr="itimgGeneralView7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916113"/>
            <a:ext cx="2232025" cy="1511300"/>
          </a:xfrm>
          <a:prstGeom prst="rect">
            <a:avLst/>
          </a:prstGeom>
          <a:noFill/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051050" y="371633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borscht</a:t>
            </a:r>
            <a:endParaRPr lang="ru-RU" b="1"/>
          </a:p>
        </p:txBody>
      </p:sp>
      <p:pic>
        <p:nvPicPr>
          <p:cNvPr id="69641" name="Picture 9" descr="photo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20938"/>
            <a:ext cx="2232025" cy="1657350"/>
          </a:xfrm>
          <a:prstGeom prst="rect">
            <a:avLst/>
          </a:prstGeom>
          <a:noFill/>
        </p:spPr>
      </p:pic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500563" y="429260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karavay</a:t>
            </a:r>
            <a:endParaRPr lang="ru-RU" b="1"/>
          </a:p>
        </p:txBody>
      </p:sp>
      <p:pic>
        <p:nvPicPr>
          <p:cNvPr id="69643" name="Picture 11" descr="IMG_0123_resiz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933825"/>
            <a:ext cx="2281238" cy="1782763"/>
          </a:xfrm>
          <a:prstGeom prst="rect">
            <a:avLst/>
          </a:prstGeom>
          <a:noFill/>
        </p:spPr>
      </p:pic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395288" y="5876925"/>
            <a:ext cx="2087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shashlik (kebab)</a:t>
            </a:r>
            <a:endParaRPr lang="ru-RU" b="1"/>
          </a:p>
        </p:txBody>
      </p:sp>
      <p:pic>
        <p:nvPicPr>
          <p:cNvPr id="69645" name="Picture 13" descr="______4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2852738"/>
            <a:ext cx="2016125" cy="1800225"/>
          </a:xfrm>
          <a:prstGeom prst="rect">
            <a:avLst/>
          </a:prstGeom>
          <a:noFill/>
        </p:spPr>
      </p:pic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7164388" y="494188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blinis</a:t>
            </a:r>
            <a:endParaRPr lang="ru-RU" b="1"/>
          </a:p>
        </p:txBody>
      </p:sp>
      <p:pic>
        <p:nvPicPr>
          <p:cNvPr id="69647" name="Picture 15" descr="200px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4724400"/>
            <a:ext cx="2447925" cy="1441450"/>
          </a:xfrm>
          <a:prstGeom prst="rect">
            <a:avLst/>
          </a:prstGeom>
          <a:noFill/>
        </p:spPr>
      </p:pic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3419475" y="630872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pelmenis</a:t>
            </a:r>
            <a:endParaRPr lang="ru-RU" b="1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40" grpId="0"/>
      <p:bldP spid="69642" grpId="0"/>
      <p:bldP spid="69644" grpId="0"/>
      <p:bldP spid="69646" grpId="0"/>
      <p:bldP spid="696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/>
            <a:r>
              <a:rPr lang="en-US" b="1"/>
              <a:t>THE STATUE OF LIBERTY</a:t>
            </a:r>
            <a:endParaRPr lang="ru-RU" b="1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1458913"/>
            <a:ext cx="4968875" cy="5399087"/>
          </a:xfrm>
        </p:spPr>
        <p:txBody>
          <a:bodyPr/>
          <a:lstStyle/>
          <a:p>
            <a:r>
              <a:rPr lang="en-US" sz="1800" b="1">
                <a:solidFill>
                  <a:schemeClr val="hlink"/>
                </a:solidFill>
              </a:rPr>
              <a:t>15 feet tall</a:t>
            </a:r>
          </a:p>
          <a:p>
            <a:r>
              <a:rPr lang="en-US" sz="1800" b="1">
                <a:solidFill>
                  <a:schemeClr val="hlink"/>
                </a:solidFill>
              </a:rPr>
              <a:t>Declaration of Independence</a:t>
            </a:r>
          </a:p>
          <a:p>
            <a:r>
              <a:rPr lang="en-US" sz="1800" b="1">
                <a:solidFill>
                  <a:schemeClr val="hlink"/>
                </a:solidFill>
              </a:rPr>
              <a:t>Unsettled</a:t>
            </a:r>
            <a:r>
              <a:rPr lang="en-US" sz="1800" b="1"/>
              <a:t> – </a:t>
            </a:r>
            <a:r>
              <a:rPr lang="ru-RU" sz="1800" b="1"/>
              <a:t>нестабильный</a:t>
            </a:r>
          </a:p>
          <a:p>
            <a:r>
              <a:rPr lang="en-US" sz="1800" b="1">
                <a:solidFill>
                  <a:schemeClr val="hlink"/>
                </a:solidFill>
              </a:rPr>
              <a:t>Homeless</a:t>
            </a:r>
            <a:r>
              <a:rPr lang="en-US" sz="1800" b="1"/>
              <a:t> – </a:t>
            </a:r>
            <a:r>
              <a:rPr lang="ru-RU" sz="1800" b="1"/>
              <a:t>бездомный</a:t>
            </a:r>
          </a:p>
          <a:p>
            <a:r>
              <a:rPr lang="en-US" sz="1800" b="1">
                <a:solidFill>
                  <a:schemeClr val="hlink"/>
                </a:solidFill>
              </a:rPr>
              <a:t>Penniless </a:t>
            </a:r>
            <a:r>
              <a:rPr lang="ru-RU" sz="1800" b="1"/>
              <a:t>– без средств</a:t>
            </a:r>
          </a:p>
          <a:p>
            <a:r>
              <a:rPr lang="en-US" sz="1800" b="1">
                <a:solidFill>
                  <a:schemeClr val="hlink"/>
                </a:solidFill>
              </a:rPr>
              <a:t>Prosperous</a:t>
            </a:r>
            <a:r>
              <a:rPr lang="en-US" sz="1800" b="1"/>
              <a:t> – </a:t>
            </a:r>
            <a:r>
              <a:rPr lang="ru-RU" sz="1800" b="1"/>
              <a:t>процветающий</a:t>
            </a:r>
          </a:p>
          <a:p>
            <a:r>
              <a:rPr lang="en-US" sz="1800" b="1">
                <a:solidFill>
                  <a:schemeClr val="hlink"/>
                </a:solidFill>
              </a:rPr>
              <a:t>New opportunity</a:t>
            </a:r>
            <a:r>
              <a:rPr lang="en-US" sz="1800" b="1"/>
              <a:t> – </a:t>
            </a:r>
            <a:r>
              <a:rPr lang="ru-RU" sz="1800" b="1"/>
              <a:t>новая возможность</a:t>
            </a:r>
          </a:p>
          <a:p>
            <a:r>
              <a:rPr lang="en-US" sz="1800" b="1">
                <a:solidFill>
                  <a:schemeClr val="hlink"/>
                </a:solidFill>
              </a:rPr>
              <a:t>Edourd de Laboulaye</a:t>
            </a:r>
          </a:p>
          <a:p>
            <a:r>
              <a:rPr lang="en-US" sz="1800" b="1">
                <a:solidFill>
                  <a:schemeClr val="hlink"/>
                </a:solidFill>
              </a:rPr>
              <a:t>In copper</a:t>
            </a:r>
            <a:r>
              <a:rPr lang="en-US" sz="1800" b="1"/>
              <a:t> – </a:t>
            </a:r>
            <a:r>
              <a:rPr lang="ru-RU" sz="1800" b="1"/>
              <a:t>из меди</a:t>
            </a:r>
          </a:p>
          <a:p>
            <a:r>
              <a:rPr lang="en-US" sz="1800" b="1">
                <a:solidFill>
                  <a:schemeClr val="hlink"/>
                </a:solidFill>
              </a:rPr>
              <a:t>Iron and steel</a:t>
            </a:r>
          </a:p>
          <a:p>
            <a:r>
              <a:rPr lang="en-US" sz="1800" b="1">
                <a:solidFill>
                  <a:schemeClr val="hlink"/>
                </a:solidFill>
              </a:rPr>
              <a:t>A staircase inside</a:t>
            </a:r>
          </a:p>
          <a:p>
            <a:r>
              <a:rPr lang="en-US" sz="1800" b="1">
                <a:solidFill>
                  <a:schemeClr val="hlink"/>
                </a:solidFill>
              </a:rPr>
              <a:t>The jewels</a:t>
            </a:r>
            <a:r>
              <a:rPr lang="en-US" sz="1800" b="1"/>
              <a:t> – </a:t>
            </a:r>
            <a:r>
              <a:rPr lang="ru-RU" sz="1800" b="1"/>
              <a:t>драгоценные камни</a:t>
            </a:r>
          </a:p>
          <a:p>
            <a:r>
              <a:rPr lang="en-US" sz="1800" b="1">
                <a:solidFill>
                  <a:schemeClr val="hlink"/>
                </a:solidFill>
              </a:rPr>
              <a:t>October 28</a:t>
            </a:r>
            <a:r>
              <a:rPr lang="en-US" sz="1800" b="1" baseline="30000">
                <a:solidFill>
                  <a:schemeClr val="hlink"/>
                </a:solidFill>
              </a:rPr>
              <a:t>th</a:t>
            </a:r>
            <a:r>
              <a:rPr lang="en-US" sz="1800" b="1">
                <a:solidFill>
                  <a:schemeClr val="hlink"/>
                </a:solidFill>
              </a:rPr>
              <a:t> 1886</a:t>
            </a:r>
            <a:r>
              <a:rPr lang="en-US" sz="1800" b="1"/>
              <a:t> (the lamp in her torch was lit)</a:t>
            </a:r>
          </a:p>
          <a:p>
            <a:pPr>
              <a:buFontTx/>
              <a:buNone/>
            </a:pPr>
            <a:endParaRPr lang="en-US" sz="1800" b="1"/>
          </a:p>
          <a:p>
            <a:endParaRPr lang="ru-RU" sz="1800" b="1"/>
          </a:p>
        </p:txBody>
      </p:sp>
      <p:pic>
        <p:nvPicPr>
          <p:cNvPr id="70661" name="Picture 5" descr="st1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2276475" cy="5257800"/>
          </a:xfrm>
          <a:prstGeom prst="rect">
            <a:avLst/>
          </a:prstGeom>
          <a:noFill/>
        </p:spPr>
      </p:pic>
      <p:pic>
        <p:nvPicPr>
          <p:cNvPr id="70662" name="Picture 6" descr="44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205038"/>
            <a:ext cx="3671887" cy="33131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686800" cy="1384300"/>
          </a:xfrm>
        </p:spPr>
        <p:txBody>
          <a:bodyPr/>
          <a:lstStyle/>
          <a:p>
            <a:pPr algn="ctr"/>
            <a:r>
              <a:rPr lang="en-US" sz="4000" b="1"/>
              <a:t>THE HISTORY OF MANHATTAN</a:t>
            </a:r>
            <a:endParaRPr lang="ru-RU" sz="4000" b="1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4248150" cy="5688013"/>
          </a:xfrm>
        </p:spPr>
        <p:txBody>
          <a:bodyPr/>
          <a:lstStyle/>
          <a:p>
            <a:r>
              <a:rPr lang="en-US" sz="1800" b="1">
                <a:solidFill>
                  <a:schemeClr val="hlink"/>
                </a:solidFill>
              </a:rPr>
              <a:t>a tribe</a:t>
            </a:r>
            <a:r>
              <a:rPr lang="en-US" sz="1800" b="1"/>
              <a:t> – </a:t>
            </a:r>
            <a:r>
              <a:rPr lang="ru-RU" sz="1800" b="1"/>
              <a:t>племя</a:t>
            </a:r>
          </a:p>
          <a:p>
            <a:r>
              <a:rPr lang="en-US" sz="1800" b="1">
                <a:solidFill>
                  <a:schemeClr val="hlink"/>
                </a:solidFill>
              </a:rPr>
              <a:t>rocky</a:t>
            </a:r>
            <a:r>
              <a:rPr lang="en-US" sz="1800" b="1"/>
              <a:t> – </a:t>
            </a:r>
            <a:r>
              <a:rPr lang="ru-RU" sz="1800" b="1"/>
              <a:t>скалистый</a:t>
            </a:r>
          </a:p>
          <a:p>
            <a:r>
              <a:rPr lang="en-US" sz="1800" b="1">
                <a:solidFill>
                  <a:schemeClr val="hlink"/>
                </a:solidFill>
              </a:rPr>
              <a:t>Dutchman</a:t>
            </a:r>
            <a:r>
              <a:rPr lang="en-US" sz="1800" b="1"/>
              <a:t> – </a:t>
            </a:r>
            <a:r>
              <a:rPr lang="ru-RU" sz="1800" b="1"/>
              <a:t>Датчанин</a:t>
            </a:r>
          </a:p>
          <a:p>
            <a:r>
              <a:rPr lang="en-US" sz="1800" b="1">
                <a:solidFill>
                  <a:schemeClr val="hlink"/>
                </a:solidFill>
              </a:rPr>
              <a:t>was sheltered</a:t>
            </a:r>
            <a:r>
              <a:rPr lang="en-US" sz="1800" b="1"/>
              <a:t> – </a:t>
            </a:r>
            <a:r>
              <a:rPr lang="ru-RU" sz="1800" b="1"/>
              <a:t>был защищён</a:t>
            </a:r>
          </a:p>
          <a:p>
            <a:r>
              <a:rPr lang="en-US" sz="1800" b="1">
                <a:solidFill>
                  <a:schemeClr val="hlink"/>
                </a:solidFill>
              </a:rPr>
              <a:t>Man – a – hat – ta</a:t>
            </a:r>
          </a:p>
          <a:p>
            <a:r>
              <a:rPr lang="en-US" sz="1800" b="1">
                <a:solidFill>
                  <a:schemeClr val="hlink"/>
                </a:solidFill>
              </a:rPr>
              <a:t>Heavenly Land</a:t>
            </a:r>
            <a:r>
              <a:rPr lang="en-US" sz="1800" b="1"/>
              <a:t> – </a:t>
            </a:r>
            <a:r>
              <a:rPr lang="ru-RU" sz="1800" b="1"/>
              <a:t>небесная земля</a:t>
            </a:r>
          </a:p>
          <a:p>
            <a:r>
              <a:rPr lang="en-US" sz="1800" b="1">
                <a:solidFill>
                  <a:schemeClr val="hlink"/>
                </a:solidFill>
              </a:rPr>
              <a:t>lonely</a:t>
            </a:r>
            <a:r>
              <a:rPr lang="en-US" sz="1800" b="1"/>
              <a:t> – </a:t>
            </a:r>
            <a:r>
              <a:rPr lang="ru-RU" sz="1800" b="1"/>
              <a:t>одинокий</a:t>
            </a:r>
          </a:p>
          <a:p>
            <a:r>
              <a:rPr lang="en-US" sz="1800" b="1">
                <a:solidFill>
                  <a:schemeClr val="hlink"/>
                </a:solidFill>
              </a:rPr>
              <a:t>barren</a:t>
            </a:r>
            <a:r>
              <a:rPr lang="en-US" sz="1800" b="1"/>
              <a:t> – </a:t>
            </a:r>
            <a:r>
              <a:rPr lang="ru-RU" sz="1800" b="1"/>
              <a:t>пустынный</a:t>
            </a:r>
          </a:p>
          <a:p>
            <a:r>
              <a:rPr lang="en-US" sz="1800" b="1">
                <a:solidFill>
                  <a:schemeClr val="hlink"/>
                </a:solidFill>
              </a:rPr>
              <a:t>New Amsterdam</a:t>
            </a:r>
            <a:r>
              <a:rPr lang="en-US" sz="1800" b="1"/>
              <a:t> – </a:t>
            </a:r>
            <a:r>
              <a:rPr lang="ru-RU" sz="1800" b="1"/>
              <a:t>Новый Амстердам</a:t>
            </a:r>
          </a:p>
          <a:p>
            <a:r>
              <a:rPr lang="en-US" sz="1800" b="1">
                <a:solidFill>
                  <a:schemeClr val="hlink"/>
                </a:solidFill>
              </a:rPr>
              <a:t>American War for Independence</a:t>
            </a:r>
          </a:p>
          <a:p>
            <a:r>
              <a:rPr lang="en-US" sz="1800" b="1">
                <a:solidFill>
                  <a:schemeClr val="hlink"/>
                </a:solidFill>
              </a:rPr>
              <a:t>April 30</a:t>
            </a:r>
            <a:r>
              <a:rPr lang="en-US" sz="1800" b="1" baseline="30000">
                <a:solidFill>
                  <a:schemeClr val="hlink"/>
                </a:solidFill>
              </a:rPr>
              <a:t>th</a:t>
            </a:r>
            <a:r>
              <a:rPr lang="en-US" sz="1800" b="1">
                <a:solidFill>
                  <a:schemeClr val="hlink"/>
                </a:solidFill>
              </a:rPr>
              <a:t>, 1789</a:t>
            </a:r>
          </a:p>
          <a:p>
            <a:r>
              <a:rPr lang="en-US" sz="1800" b="1">
                <a:solidFill>
                  <a:schemeClr val="hlink"/>
                </a:solidFill>
              </a:rPr>
              <a:t>Wall Street</a:t>
            </a:r>
            <a:r>
              <a:rPr lang="en-US" sz="1800" b="1"/>
              <a:t> – </a:t>
            </a:r>
            <a:r>
              <a:rPr lang="ru-RU" sz="1800" b="1"/>
              <a:t>Уолл Стрит</a:t>
            </a:r>
          </a:p>
          <a:p>
            <a:r>
              <a:rPr lang="en-US" sz="1800" b="1">
                <a:solidFill>
                  <a:schemeClr val="hlink"/>
                </a:solidFill>
              </a:rPr>
              <a:t>made a speech</a:t>
            </a:r>
            <a:r>
              <a:rPr lang="en-US" sz="1800" b="1"/>
              <a:t> – </a:t>
            </a:r>
            <a:r>
              <a:rPr lang="ru-RU" sz="1800" b="1"/>
              <a:t>выступил с речью</a:t>
            </a:r>
          </a:p>
          <a:p>
            <a:r>
              <a:rPr lang="en-US" sz="1800" b="1">
                <a:solidFill>
                  <a:schemeClr val="hlink"/>
                </a:solidFill>
              </a:rPr>
              <a:t>deserve</a:t>
            </a:r>
            <a:r>
              <a:rPr lang="en-US" sz="1800" b="1"/>
              <a:t> - </a:t>
            </a:r>
            <a:r>
              <a:rPr lang="ru-RU" sz="1800" b="1"/>
              <a:t>заслуживать</a:t>
            </a:r>
          </a:p>
          <a:p>
            <a:endParaRPr lang="ru-RU" sz="1800"/>
          </a:p>
        </p:txBody>
      </p:sp>
      <p:pic>
        <p:nvPicPr>
          <p:cNvPr id="71684" name="Picture 4" descr="карта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84313"/>
            <a:ext cx="4427537" cy="4751387"/>
          </a:xfrm>
          <a:prstGeom prst="rect">
            <a:avLst/>
          </a:prstGeom>
          <a:noFill/>
        </p:spPr>
      </p:pic>
      <p:pic>
        <p:nvPicPr>
          <p:cNvPr id="71685" name="Picture 5" descr="Йор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981075"/>
            <a:ext cx="4248150" cy="5472113"/>
          </a:xfrm>
          <a:prstGeom prst="rect">
            <a:avLst/>
          </a:prstGeom>
          <a:noFill/>
        </p:spPr>
      </p:pic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8567738" y="5589588"/>
            <a:ext cx="252412" cy="863600"/>
          </a:xfrm>
          <a:prstGeom prst="upArrow">
            <a:avLst>
              <a:gd name="adj1" fmla="val 50000"/>
              <a:gd name="adj2" fmla="val 855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2125 -0.35695 " pathEditMode="relative" ptsTypes="AA">
                                      <p:cBhvr>
                                        <p:cTn id="10" dur="2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animBg="1"/>
      <p:bldP spid="71686" grpId="1" animBg="1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821</TotalTime>
  <Words>683</Words>
  <Application>Microsoft Office PowerPoint</Application>
  <PresentationFormat>Экран (4:3)</PresentationFormat>
  <Paragraphs>185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Tahoma</vt:lpstr>
      <vt:lpstr>Wingdings</vt:lpstr>
      <vt:lpstr>Monotype Corsiva</vt:lpstr>
      <vt:lpstr>Океан</vt:lpstr>
      <vt:lpstr>NEW YORK – AMERICA’S BIG APPLE</vt:lpstr>
      <vt:lpstr>GENERAL INFORMATION</vt:lpstr>
      <vt:lpstr>STREETS AND AVENUES</vt:lpstr>
      <vt:lpstr>ROCKEFELLER CENTRE</vt:lpstr>
      <vt:lpstr>Слайд 5</vt:lpstr>
      <vt:lpstr>THE CARNEGIE DELI</vt:lpstr>
      <vt:lpstr>RUSSIAN CUISINE </vt:lpstr>
      <vt:lpstr>THE STATUE OF LIBERTY</vt:lpstr>
      <vt:lpstr>THE HISTORY OF MANHATTAN</vt:lpstr>
      <vt:lpstr>SKYSCAPERS</vt:lpstr>
      <vt:lpstr>MANHATTAN </vt:lpstr>
      <vt:lpstr>LOWER MANHATTAN</vt:lpstr>
      <vt:lpstr>Слайд 13</vt:lpstr>
      <vt:lpstr>UPPER MANHATTAN</vt:lpstr>
      <vt:lpstr>CENTRAL PARK</vt:lpstr>
      <vt:lpstr>MUSEUMS AND THE DAKOTA BUILDING</vt:lpstr>
      <vt:lpstr>HARLEM</vt:lpstr>
      <vt:lpstr>Слайд 18</vt:lpstr>
    </vt:vector>
  </TitlesOfParts>
  <Company>Домик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– AMERICA’S BIG APPLE</dc:title>
  <dc:creator>Натали</dc:creator>
  <cp:lastModifiedBy>Юлия Владимировна</cp:lastModifiedBy>
  <cp:revision>19</cp:revision>
  <dcterms:created xsi:type="dcterms:W3CDTF">2002-07-09T02:13:48Z</dcterms:created>
  <dcterms:modified xsi:type="dcterms:W3CDTF">2011-08-31T04:36:35Z</dcterms:modified>
</cp:coreProperties>
</file>