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68" r:id="rId4"/>
    <p:sldId id="270" r:id="rId5"/>
    <p:sldId id="267" r:id="rId6"/>
    <p:sldId id="269" r:id="rId7"/>
    <p:sldId id="259" r:id="rId8"/>
    <p:sldId id="261" r:id="rId9"/>
    <p:sldId id="263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gray">
          <a:xfrm>
            <a:off x="0" y="1335088"/>
            <a:ext cx="9147175" cy="4084637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 bwMode="invGray">
          <a:xfrm>
            <a:off x="0" y="1728788"/>
            <a:ext cx="9144000" cy="3308350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rtlCol="0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4DB9-CBF6-47D1-A325-41BB8725D4AC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887A3-D97A-46B0-BAD7-1C00D447A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 userDrawn="1"/>
        </p:nvSpPr>
        <p:spPr bwMode="gray">
          <a:xfrm>
            <a:off x="0" y="0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8"/>
          <p:cNvSpPr/>
          <p:nvPr userDrawn="1"/>
        </p:nvSpPr>
        <p:spPr bwMode="invGray">
          <a:xfrm>
            <a:off x="0" y="-1588"/>
            <a:ext cx="9144000" cy="109378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1D80-22A9-4C1B-9A98-DA8521E45EC9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A451F-97BF-46CA-ACC5-F037BBE36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 userDrawn="1"/>
        </p:nvSpPr>
        <p:spPr bwMode="gray">
          <a:xfrm flipV="1">
            <a:off x="0" y="5591175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8"/>
          <p:cNvSpPr/>
          <p:nvPr userDrawn="1"/>
        </p:nvSpPr>
        <p:spPr bwMode="invGray">
          <a:xfrm flipV="1">
            <a:off x="0" y="5780088"/>
            <a:ext cx="9144000" cy="1093787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CC71A7-CED7-42EE-B2C6-13C54C01F94F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374E6D-E55C-4B0A-B217-70ED4E83A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rtlCol="0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CF9E5-0D29-4056-99FB-373EABC03E72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E1AF7-4637-4CDE-A123-00B88E1B8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0"/>
          <p:cNvSpPr/>
          <p:nvPr/>
        </p:nvSpPr>
        <p:spPr bwMode="gray">
          <a:xfrm>
            <a:off x="0" y="427038"/>
            <a:ext cx="9144000" cy="452596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6"/>
          <p:cNvSpPr/>
          <p:nvPr/>
        </p:nvSpPr>
        <p:spPr bwMode="invGray">
          <a:xfrm>
            <a:off x="0" y="0"/>
            <a:ext cx="9144000" cy="452596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6A546-B3A5-445A-9627-7A67CEC9786C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6035C-AE56-43EA-92F9-36DC99BBC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 bwMode="gray">
          <a:xfrm>
            <a:off x="0" y="0"/>
            <a:ext cx="9144000" cy="1928813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 bwMode="invGray">
          <a:xfrm>
            <a:off x="0" y="228600"/>
            <a:ext cx="9144000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623D6-217B-4A67-AEEF-D60A54CC4D41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E5B4-DE04-4B77-BCCF-62552E4BD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8244A-ED23-4F19-A089-ED35FA3BCD90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5DFAB-A11E-4313-A5E9-A57E7E462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/>
          <p:cNvSpPr/>
          <p:nvPr/>
        </p:nvSpPr>
        <p:spPr bwMode="gray">
          <a:xfrm>
            <a:off x="0" y="0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reeform 5"/>
          <p:cNvSpPr/>
          <p:nvPr/>
        </p:nvSpPr>
        <p:spPr bwMode="invGray">
          <a:xfrm>
            <a:off x="0" y="-1588"/>
            <a:ext cx="9144000" cy="109378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F921-DFB4-4AE3-9D98-D7FBD9E37DD9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E2835-6DD4-47E8-AF6E-58082C8E4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1588"/>
            <a:ext cx="9150350" cy="1282701"/>
            <a:chOff x="-52" y="-1972"/>
            <a:chExt cx="9150672" cy="1283795"/>
          </a:xfrm>
        </p:grpSpPr>
        <p:sp>
          <p:nvSpPr>
            <p:cNvPr id="3" name="Freeform 5"/>
            <p:cNvSpPr/>
            <p:nvPr userDrawn="1"/>
          </p:nvSpPr>
          <p:spPr bwMode="invGray">
            <a:xfrm>
              <a:off x="-52" y="-383"/>
              <a:ext cx="9150672" cy="1282206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Freeform 6"/>
            <p:cNvSpPr/>
            <p:nvPr userDrawn="1"/>
          </p:nvSpPr>
          <p:spPr bwMode="invGray">
            <a:xfrm>
              <a:off x="-52" y="-1972"/>
              <a:ext cx="9144322" cy="109472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C673D-19DC-4754-AAA7-A2858658C3FB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2CA5-A3B6-4B4F-A690-B23E33BAB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5400000">
            <a:off x="-2893219" y="2886869"/>
            <a:ext cx="6891338" cy="1104900"/>
            <a:chOff x="-18448" y="-1967"/>
            <a:chExt cx="9176991" cy="1292024"/>
          </a:xfrm>
        </p:grpSpPr>
        <p:sp>
          <p:nvSpPr>
            <p:cNvPr id="6" name="Freeform 8"/>
            <p:cNvSpPr/>
            <p:nvPr userDrawn="1"/>
          </p:nvSpPr>
          <p:spPr bwMode="invGray">
            <a:xfrm>
              <a:off x="-18448" y="-110"/>
              <a:ext cx="9176991" cy="1290167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9"/>
            <p:cNvSpPr/>
            <p:nvPr userDrawn="1"/>
          </p:nvSpPr>
          <p:spPr bwMode="invGray">
            <a:xfrm>
              <a:off x="-9991" y="-1966"/>
              <a:ext cx="9149508" cy="1266035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3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424EE-83DA-485F-817D-62CE097FB459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14B3C-249C-441D-B49F-2484B49E1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5400000">
            <a:off x="-2893219" y="2886869"/>
            <a:ext cx="6891338" cy="1104900"/>
            <a:chOff x="-18448" y="-1967"/>
            <a:chExt cx="9176991" cy="1292024"/>
          </a:xfrm>
        </p:grpSpPr>
        <p:sp>
          <p:nvSpPr>
            <p:cNvPr id="6" name="Freeform 8"/>
            <p:cNvSpPr/>
            <p:nvPr userDrawn="1"/>
          </p:nvSpPr>
          <p:spPr bwMode="invGray">
            <a:xfrm>
              <a:off x="-18448" y="-110"/>
              <a:ext cx="9176991" cy="1290167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9"/>
            <p:cNvSpPr/>
            <p:nvPr userDrawn="1"/>
          </p:nvSpPr>
          <p:spPr bwMode="invGray">
            <a:xfrm>
              <a:off x="-9991" y="-1966"/>
              <a:ext cx="9149508" cy="1266035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3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6AC47-6281-42F4-BA3D-B6AB163EA271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4A49-3D47-4D69-92AA-B024463C6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525" cy="186213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0" y="0"/>
            <a:ext cx="9153525" cy="148113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709A58-503F-4FC5-8D79-9F5EF4FFB594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325"/>
            <a:ext cx="2895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E8288B-E6EE-4219-A079-2BABD8AC7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E8C2E"/>
        </a:buClr>
        <a:buSzPct val="85000"/>
        <a:buFont typeface="Wingdings" pitchFamily="2" charset="2"/>
        <a:buChar char="¢"/>
        <a:defRPr lang="en-US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CD416"/>
        </a:buClr>
        <a:buSzPct val="85000"/>
        <a:buFont typeface="Wingdings" pitchFamily="2" charset="2"/>
        <a:buChar char="¤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BDFB"/>
        </a:buClr>
        <a:buSzPct val="85000"/>
        <a:buFont typeface="Wingdings" pitchFamily="2" charset="2"/>
        <a:buChar char="¤"/>
        <a:defRPr lang="en-US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¤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489FF"/>
        </a:buClr>
        <a:buSzPct val="85000"/>
        <a:buFont typeface="Wingdings" pitchFamily="2" charset="2"/>
        <a:buChar char="¤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500166" y="3571876"/>
            <a:ext cx="6929486" cy="830997"/>
          </a:xfrm>
        </p:spPr>
        <p:txBody>
          <a:bodyPr>
            <a:spAutoFit/>
          </a:bodyPr>
          <a:lstStyle/>
          <a:p>
            <a:pPr>
              <a:defRPr/>
            </a:pPr>
            <a:r>
              <a:rPr/>
              <a:t>Present</a:t>
            </a:r>
            <a:r>
              <a:rPr sz="3600"/>
              <a:t> </a:t>
            </a:r>
            <a:r>
              <a:rPr sz="4400"/>
              <a:t>Perfect Tense</a:t>
            </a:r>
            <a:endParaRPr sz="4400" dirty="0">
              <a:ln>
                <a:noFill/>
              </a:ln>
              <a:solidFill>
                <a:srgbClr val="FF0000"/>
              </a:solidFill>
              <a:effectLst/>
              <a:latin typeface="Lucida Calligraphy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50" y="214313"/>
            <a:ext cx="23590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Воронежская область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0" y="642938"/>
            <a:ext cx="30924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МОУ </a:t>
            </a: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Подгоренская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СОШ №1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86250" y="5643563"/>
            <a:ext cx="4572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Выполнила: учитель иностранных языков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accent3">
                    <a:lumMod val="50000"/>
                  </a:schemeClr>
                </a:solidFill>
                <a:latin typeface="+mn-lt"/>
              </a:rPr>
              <a:t>Евченко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Елена Тихоновна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7688" y="6286500"/>
            <a:ext cx="6397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2011</a:t>
            </a:r>
            <a:endParaRPr lang="ru-RU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2857488" y="2857496"/>
            <a:ext cx="2214578" cy="357190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Prezentacii.com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01813"/>
            <a:ext cx="8229600" cy="4525962"/>
          </a:xfrm>
        </p:spPr>
        <p:txBody>
          <a:bodyPr/>
          <a:lstStyle/>
          <a:p>
            <a:pPr>
              <a:defRPr/>
            </a:pPr>
            <a:endParaRPr sz="240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Have you ever been to France?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Have you done y</a:t>
            </a:r>
            <a:r>
              <a:rPr sz="2400" dirty="0" err="1" smtClean="0"/>
              <a:t>ou</a:t>
            </a:r>
            <a:r>
              <a:rPr sz="2400" smtClean="0"/>
              <a:t>r homework yet?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Have you helped your parents today?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Have you seen this film?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How long have you played the violin?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What have you done this week?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sz="2400" smtClean="0"/>
              <a:t>How have you helped your school?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/>
              <a:t>Answer the questions!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46" y="214290"/>
            <a:ext cx="64008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r>
              <a:rPr/>
              <a:t>Present Perfect Tense</a:t>
            </a:r>
            <a:br>
              <a:rPr/>
            </a:br>
            <a:r>
              <a:rPr lang="ru-RU" sz="2800" dirty="0"/>
              <a:t>Настоящее совершенное время</a:t>
            </a:r>
            <a:r>
              <a:rPr/>
              <a:t/>
            </a:r>
            <a:br>
              <a:rPr/>
            </a:br>
            <a:endParaRPr lang="ru-RU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484313"/>
            <a:ext cx="64008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 dirty="0" smtClean="0"/>
              <a:t>Образуется:</a:t>
            </a:r>
            <a:endParaRPr sz="36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b="1" smtClean="0"/>
              <a:t>Have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b="1" smtClean="0"/>
              <a:t>           }     + V3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b="1" smtClean="0"/>
              <a:t>Has</a:t>
            </a:r>
            <a:endParaRPr lang="ru-RU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sz="2800" dirty="0" smtClean="0">
                <a:solidFill>
                  <a:schemeClr val="accent2">
                    <a:lumMod val="75000"/>
                  </a:schemeClr>
                </a:solidFill>
              </a:rPr>
              <a:t>I </a:t>
            </a:r>
            <a:r>
              <a:rPr sz="2800" b="1" dirty="0" smtClean="0">
                <a:solidFill>
                  <a:srgbClr val="FF0000"/>
                </a:solidFill>
              </a:rPr>
              <a:t>have washed </a:t>
            </a:r>
            <a:r>
              <a:rPr sz="2800" dirty="0" smtClean="0">
                <a:solidFill>
                  <a:schemeClr val="accent2">
                    <a:lumMod val="75000"/>
                  </a:schemeClr>
                </a:solidFill>
              </a:rPr>
              <a:t>the dishes.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sz="2800" dirty="0" smtClean="0">
                <a:solidFill>
                  <a:schemeClr val="accent2">
                    <a:lumMod val="75000"/>
                  </a:schemeClr>
                </a:solidFill>
              </a:rPr>
              <a:t>He </a:t>
            </a:r>
            <a:r>
              <a:rPr sz="2800" b="1" dirty="0" smtClean="0">
                <a:solidFill>
                  <a:srgbClr val="FF0000"/>
                </a:solidFill>
              </a:rPr>
              <a:t>has eaten </a:t>
            </a:r>
            <a:r>
              <a:rPr sz="2800" dirty="0" smtClean="0">
                <a:solidFill>
                  <a:schemeClr val="accent2">
                    <a:lumMod val="75000"/>
                  </a:schemeClr>
                </a:solidFill>
              </a:rPr>
              <a:t>fruit.</a:t>
            </a:r>
          </a:p>
          <a:p>
            <a:pPr eaLnBrk="1" hangingPunct="1">
              <a:defRPr/>
            </a:pPr>
            <a:endParaRPr lang="ru-RU" b="1" dirty="0" smtClean="0"/>
          </a:p>
          <a:p>
            <a:pPr eaLnBrk="1" hangingPunct="1">
              <a:defRPr/>
            </a:pPr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>
          <a:xfrm>
            <a:off x="457200" y="1801813"/>
            <a:ext cx="8229600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</a:t>
            </a:r>
            <a:r>
              <a:rPr lang="ru-RU" sz="2400" b="1" dirty="0" smtClean="0"/>
              <a:t>Мы используем: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800" smtClean="0"/>
              <a:t>I.</a:t>
            </a:r>
            <a:r>
              <a:rPr lang="ru-RU" sz="2800" dirty="0" smtClean="0"/>
              <a:t>Когда мы говорим о прошедших действиях и хотим подчеркнуть их ВАЖНОСТЬ в настоящем, а не ВРЕМЯ, когда они произошли</a:t>
            </a:r>
            <a:r>
              <a:rPr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sz="24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We </a:t>
            </a:r>
            <a:r>
              <a:rPr sz="2400" b="1" smtClean="0">
                <a:solidFill>
                  <a:srgbClr val="FF0000"/>
                </a:solidFill>
              </a:rPr>
              <a:t>have cleaned </a:t>
            </a: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the house.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The house is cleaned now.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Мы убрали в доме.</a:t>
            </a:r>
            <a:r>
              <a:rPr sz="240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Дом чистый сейчас.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( Неважно, когда мы убрали дом, главное, что он чистый.)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/>
              <a:t>Present Perfect Tense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>
          <a:xfrm>
            <a:off x="457200" y="1801813"/>
            <a:ext cx="8229600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smtClean="0"/>
              <a:t>II. </a:t>
            </a:r>
            <a:r>
              <a:rPr lang="ru-RU" sz="2800" dirty="0" smtClean="0"/>
              <a:t>Когда мы говорим о действиях, завершившихся в </a:t>
            </a:r>
            <a:r>
              <a:rPr lang="ru-RU" sz="2800" dirty="0" err="1" smtClean="0"/>
              <a:t>неистекший</a:t>
            </a:r>
            <a:r>
              <a:rPr lang="ru-RU" sz="2800" dirty="0" smtClean="0"/>
              <a:t> период</a:t>
            </a:r>
            <a:r>
              <a:rPr sz="2800" smtClean="0"/>
              <a:t> </a:t>
            </a:r>
            <a:r>
              <a:rPr lang="ru-RU" sz="2800" dirty="0" smtClean="0"/>
              <a:t>времени</a:t>
            </a:r>
            <a:r>
              <a:rPr lang="ru-RU" dirty="0" smtClean="0"/>
              <a:t>.</a:t>
            </a:r>
            <a:endParaRPr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000" b="1" smtClean="0"/>
              <a:t>Today</a:t>
            </a:r>
            <a:r>
              <a:rPr sz="2000" smtClean="0"/>
              <a:t> </a:t>
            </a:r>
            <a:r>
              <a:rPr lang="ru-RU" sz="2000" dirty="0" smtClean="0"/>
              <a:t>–</a:t>
            </a:r>
            <a:r>
              <a:rPr sz="2000" smtClean="0"/>
              <a:t> </a:t>
            </a:r>
            <a:r>
              <a:rPr lang="ru-RU" sz="2000" dirty="0" smtClean="0"/>
              <a:t>сегодня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000" b="1" smtClean="0"/>
              <a:t>This week </a:t>
            </a:r>
            <a:r>
              <a:rPr lang="ru-RU" sz="2000" dirty="0" smtClean="0"/>
              <a:t>–</a:t>
            </a:r>
            <a:r>
              <a:rPr sz="2000" smtClean="0"/>
              <a:t> </a:t>
            </a:r>
            <a:r>
              <a:rPr lang="ru-RU" sz="2000" dirty="0" smtClean="0"/>
              <a:t>на этой неделе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000" b="1" smtClean="0"/>
              <a:t>This month </a:t>
            </a:r>
            <a:r>
              <a:rPr lang="ru-RU" sz="2000" dirty="0" smtClean="0"/>
              <a:t>–</a:t>
            </a:r>
            <a:r>
              <a:rPr sz="2000" smtClean="0"/>
              <a:t> </a:t>
            </a:r>
            <a:r>
              <a:rPr lang="ru-RU" sz="2000" dirty="0" smtClean="0"/>
              <a:t>в этом месяце</a:t>
            </a:r>
            <a:endParaRPr sz="20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What </a:t>
            </a:r>
            <a:r>
              <a:rPr sz="2400" b="1" smtClean="0">
                <a:solidFill>
                  <a:srgbClr val="FF0000"/>
                </a:solidFill>
              </a:rPr>
              <a:t>have</a:t>
            </a: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 y</a:t>
            </a:r>
            <a:r>
              <a:rPr sz="2400" dirty="0" err="1" smtClean="0">
                <a:solidFill>
                  <a:schemeClr val="accent2">
                    <a:lumMod val="75000"/>
                  </a:schemeClr>
                </a:solidFill>
              </a:rPr>
              <a:t>ou</a:t>
            </a: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2400" b="1" smtClean="0">
                <a:solidFill>
                  <a:srgbClr val="FF0000"/>
                </a:solidFill>
              </a:rPr>
              <a:t>done</a:t>
            </a: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sz="2400" smtClean="0"/>
              <a:t>this month</a:t>
            </a:r>
            <a:r>
              <a:rPr sz="2400" smtClean="0">
                <a:solidFill>
                  <a:schemeClr val="accent2">
                    <a:lumMod val="75000"/>
                  </a:schemeClr>
                </a:solidFill>
              </a:rPr>
              <a:t>? </a:t>
            </a:r>
            <a:r>
              <a:rPr lang="ru-RU" sz="2400" dirty="0" smtClean="0"/>
              <a:t>-</a:t>
            </a:r>
            <a:r>
              <a:rPr lang="ru-RU" sz="2400" dirty="0" smtClean="0">
                <a:solidFill>
                  <a:srgbClr val="00B050"/>
                </a:solidFill>
              </a:rPr>
              <a:t>Что вы сделали в этом месяце?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sz="2400" smtClean="0">
                <a:solidFill>
                  <a:srgbClr val="0070C0"/>
                </a:solidFill>
              </a:rPr>
              <a:t>We </a:t>
            </a:r>
            <a:r>
              <a:rPr sz="2400" b="1" smtClean="0">
                <a:solidFill>
                  <a:srgbClr val="FF0000"/>
                </a:solidFill>
              </a:rPr>
              <a:t>have helped </a:t>
            </a:r>
            <a:r>
              <a:rPr sz="2400" smtClean="0">
                <a:solidFill>
                  <a:srgbClr val="0070C0"/>
                </a:solidFill>
              </a:rPr>
              <a:t>elderly people </a:t>
            </a:r>
            <a:r>
              <a:rPr sz="2400" smtClean="0"/>
              <a:t>this month</a:t>
            </a:r>
            <a:r>
              <a:rPr sz="2400" smtClean="0">
                <a:solidFill>
                  <a:srgbClr val="0070C0"/>
                </a:solidFill>
              </a:rPr>
              <a:t>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B050"/>
                </a:solidFill>
              </a:rPr>
              <a:t>Мы помогали пожилым людям в этом месяце.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smtClean="0"/>
          </a:p>
          <a:p>
            <a:pPr eaLnBrk="1" hangingPunct="1">
              <a:buFont typeface="Wingdings" pitchFamily="2" charset="2"/>
              <a:buNone/>
              <a:defRPr/>
            </a:pPr>
            <a:endParaRPr smtClean="0"/>
          </a:p>
          <a:p>
            <a:pPr eaLnBrk="1" hangingPunct="1">
              <a:buFont typeface="Wingdings" pitchFamily="2" charset="2"/>
              <a:buNone/>
              <a:defRPr/>
            </a:pPr>
            <a:endParaRPr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/>
              <a:t>Present Perfect Tense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457200" y="1801813"/>
            <a:ext cx="8229600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sz="2800" smtClean="0"/>
              <a:t>III. </a:t>
            </a:r>
            <a:r>
              <a:rPr lang="ru-RU" sz="2800" smtClean="0"/>
              <a:t>Когда мы говорим о действиях, которые начались в прошлом и продолжаются в настоящем.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sz="2400" b="1" smtClean="0"/>
              <a:t>Since </a:t>
            </a:r>
            <a:r>
              <a:rPr lang="ru-RU" sz="2800" smtClean="0"/>
              <a:t>–</a:t>
            </a:r>
            <a:r>
              <a:rPr sz="2800" smtClean="0"/>
              <a:t> </a:t>
            </a:r>
            <a:r>
              <a:rPr lang="ru-RU" sz="2800" smtClean="0"/>
              <a:t>с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sz="2400" b="1" smtClean="0"/>
              <a:t>For </a:t>
            </a:r>
            <a:r>
              <a:rPr lang="ru-RU" sz="2800" smtClean="0"/>
              <a:t>–</a:t>
            </a:r>
            <a:r>
              <a:rPr sz="2800" smtClean="0"/>
              <a:t> </a:t>
            </a:r>
            <a:r>
              <a:rPr lang="ru-RU" sz="2800" smtClean="0"/>
              <a:t>в течение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sz="2400" smtClean="0">
                <a:solidFill>
                  <a:srgbClr val="0070C0"/>
                </a:solidFill>
              </a:rPr>
              <a:t>Helen </a:t>
            </a:r>
            <a:r>
              <a:rPr sz="2400" b="1" smtClean="0">
                <a:solidFill>
                  <a:srgbClr val="FF0000"/>
                </a:solidFill>
              </a:rPr>
              <a:t>has played </a:t>
            </a:r>
            <a:r>
              <a:rPr sz="2400" smtClean="0">
                <a:solidFill>
                  <a:srgbClr val="0070C0"/>
                </a:solidFill>
              </a:rPr>
              <a:t>the piano </a:t>
            </a:r>
            <a:r>
              <a:rPr sz="2400" b="1" smtClean="0"/>
              <a:t>since</a:t>
            </a:r>
            <a:r>
              <a:rPr sz="2400" smtClean="0">
                <a:solidFill>
                  <a:srgbClr val="0070C0"/>
                </a:solidFill>
              </a:rPr>
              <a:t> she was 5.</a:t>
            </a:r>
            <a:r>
              <a:rPr smtClean="0">
                <a:solidFill>
                  <a:srgbClr val="0070C0"/>
                </a:solidFill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smtClean="0">
                <a:solidFill>
                  <a:srgbClr val="00B050"/>
                </a:solidFill>
              </a:rPr>
              <a:t>Хелен играет на пианино с 5 лет.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sz="2400" smtClean="0">
                <a:solidFill>
                  <a:srgbClr val="0070C0"/>
                </a:solidFill>
              </a:rPr>
              <a:t>We </a:t>
            </a:r>
            <a:r>
              <a:rPr sz="2400" b="1" smtClean="0">
                <a:solidFill>
                  <a:srgbClr val="FF0000"/>
                </a:solidFill>
              </a:rPr>
              <a:t>have done </a:t>
            </a:r>
            <a:r>
              <a:rPr sz="2400" smtClean="0">
                <a:solidFill>
                  <a:srgbClr val="0070C0"/>
                </a:solidFill>
              </a:rPr>
              <a:t>gymnastics </a:t>
            </a:r>
            <a:r>
              <a:rPr sz="2400" b="1" smtClean="0"/>
              <a:t>for</a:t>
            </a:r>
            <a:r>
              <a:rPr sz="2400" smtClean="0">
                <a:solidFill>
                  <a:srgbClr val="0070C0"/>
                </a:solidFill>
              </a:rPr>
              <a:t> three years.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smtClean="0">
                <a:solidFill>
                  <a:srgbClr val="00B050"/>
                </a:solidFill>
              </a:rPr>
              <a:t>Мы занимаемся гимнастикой в течение 3 лет.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4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/>
              <a:t>Present Perfect Tense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1"/>
          <p:cNvSpPr>
            <a:spLocks noGrp="1"/>
          </p:cNvSpPr>
          <p:nvPr>
            <p:ph idx="1"/>
          </p:nvPr>
        </p:nvSpPr>
        <p:spPr>
          <a:xfrm>
            <a:off x="457200" y="1801813"/>
            <a:ext cx="8229600" cy="45259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sz="2800" smtClean="0"/>
              <a:t>IV. </a:t>
            </a:r>
            <a:r>
              <a:rPr lang="ru-RU" sz="2800" smtClean="0"/>
              <a:t>Когда мы говорим о действиях, которые произошли только что, когда-либо, уже или не происходили никогда.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sz="2400" smtClean="0">
                <a:solidFill>
                  <a:srgbClr val="0070C0"/>
                </a:solidFill>
              </a:rPr>
              <a:t>I </a:t>
            </a:r>
            <a:r>
              <a:rPr sz="2400" b="1" smtClean="0">
                <a:solidFill>
                  <a:srgbClr val="FF0000"/>
                </a:solidFill>
              </a:rPr>
              <a:t>have </a:t>
            </a:r>
            <a:r>
              <a:rPr sz="2400" smtClean="0"/>
              <a:t>already</a:t>
            </a:r>
            <a:r>
              <a:rPr sz="2400" smtClean="0">
                <a:solidFill>
                  <a:srgbClr val="0070C0"/>
                </a:solidFill>
              </a:rPr>
              <a:t> </a:t>
            </a:r>
            <a:r>
              <a:rPr sz="2400" b="1" smtClean="0">
                <a:solidFill>
                  <a:srgbClr val="FF0000"/>
                </a:solidFill>
              </a:rPr>
              <a:t>watered </a:t>
            </a:r>
            <a:r>
              <a:rPr sz="2400" smtClean="0">
                <a:solidFill>
                  <a:srgbClr val="0070C0"/>
                </a:solidFill>
              </a:rPr>
              <a:t>the flowers.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>
                <a:solidFill>
                  <a:srgbClr val="00B050"/>
                </a:solidFill>
              </a:rPr>
              <a:t>Я уже полил цветы.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sz="2400" smtClean="0">
                <a:solidFill>
                  <a:srgbClr val="0070C0"/>
                </a:solidFill>
              </a:rPr>
              <a:t>She </a:t>
            </a:r>
            <a:r>
              <a:rPr sz="2400" b="1" smtClean="0">
                <a:solidFill>
                  <a:srgbClr val="FF0000"/>
                </a:solidFill>
              </a:rPr>
              <a:t>has</a:t>
            </a:r>
            <a:r>
              <a:rPr sz="2400" b="1" smtClean="0">
                <a:solidFill>
                  <a:srgbClr val="0070C0"/>
                </a:solidFill>
              </a:rPr>
              <a:t> </a:t>
            </a:r>
            <a:r>
              <a:rPr sz="2400" smtClean="0"/>
              <a:t>just</a:t>
            </a:r>
            <a:r>
              <a:rPr sz="2400" smtClean="0">
                <a:solidFill>
                  <a:srgbClr val="0070C0"/>
                </a:solidFill>
              </a:rPr>
              <a:t> </a:t>
            </a:r>
            <a:r>
              <a:rPr sz="2400" b="1" smtClean="0">
                <a:solidFill>
                  <a:srgbClr val="FF0000"/>
                </a:solidFill>
              </a:rPr>
              <a:t>washed</a:t>
            </a:r>
            <a:r>
              <a:rPr sz="2400" smtClean="0">
                <a:solidFill>
                  <a:srgbClr val="FF0000"/>
                </a:solidFill>
              </a:rPr>
              <a:t> </a:t>
            </a:r>
            <a:r>
              <a:rPr sz="2400" smtClean="0">
                <a:solidFill>
                  <a:srgbClr val="0070C0"/>
                </a:solidFill>
              </a:rPr>
              <a:t>the dishes.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>
                <a:solidFill>
                  <a:srgbClr val="00B050"/>
                </a:solidFill>
              </a:rPr>
              <a:t>Она только что помыла посуду.</a:t>
            </a:r>
            <a:r>
              <a:rPr sz="2400" smtClean="0">
                <a:solidFill>
                  <a:srgbClr val="00B050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sz="2800" smtClean="0"/>
          </a:p>
          <a:p>
            <a:pPr eaLnBrk="1" hangingPunct="1">
              <a:buFont typeface="Wingdings" pitchFamily="2" charset="2"/>
              <a:buNone/>
            </a:pPr>
            <a:endParaRPr lang="ru-RU" sz="2800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/>
              <a:t>Present Perfect Tense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0"/>
            <a:ext cx="64008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Слова – спутники для </a:t>
            </a:r>
            <a:r>
              <a:rPr/>
              <a:t>Present Perfect</a:t>
            </a:r>
            <a:endParaRPr lang="ru-RU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18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sz="2000" b="1" smtClean="0"/>
              <a:t>Ever</a:t>
            </a:r>
            <a:r>
              <a:rPr lang="ru-RU" sz="2000" b="1" smtClean="0"/>
              <a:t> </a:t>
            </a:r>
            <a:r>
              <a:rPr lang="ru-RU" sz="2000" smtClean="0"/>
              <a:t>– когда-либо</a:t>
            </a:r>
            <a:endParaRPr sz="2000" smtClean="0"/>
          </a:p>
          <a:p>
            <a:pPr eaLnBrk="1" hangingPunct="1">
              <a:lnSpc>
                <a:spcPct val="80000"/>
              </a:lnSpc>
            </a:pPr>
            <a:r>
              <a:rPr sz="2000" b="1" smtClean="0"/>
              <a:t>Never</a:t>
            </a:r>
            <a:r>
              <a:rPr lang="ru-RU" sz="2000" b="1" smtClean="0"/>
              <a:t> – </a:t>
            </a:r>
            <a:r>
              <a:rPr lang="ru-RU" sz="2000" smtClean="0"/>
              <a:t>никогда</a:t>
            </a:r>
            <a:endParaRPr sz="2000" smtClean="0"/>
          </a:p>
          <a:p>
            <a:pPr eaLnBrk="1" hangingPunct="1">
              <a:lnSpc>
                <a:spcPct val="80000"/>
              </a:lnSpc>
            </a:pPr>
            <a:r>
              <a:rPr sz="2000" b="1" smtClean="0"/>
              <a:t>Just </a:t>
            </a:r>
            <a:r>
              <a:rPr lang="ru-RU" sz="2000" b="1" smtClean="0"/>
              <a:t>– </a:t>
            </a:r>
            <a:r>
              <a:rPr lang="ru-RU" sz="2000" smtClean="0"/>
              <a:t>только что</a:t>
            </a:r>
            <a:endParaRPr sz="2000" smtClean="0"/>
          </a:p>
          <a:p>
            <a:pPr eaLnBrk="1" hangingPunct="1">
              <a:lnSpc>
                <a:spcPct val="80000"/>
              </a:lnSpc>
            </a:pPr>
            <a:r>
              <a:rPr sz="2000" b="1" smtClean="0"/>
              <a:t>Before</a:t>
            </a:r>
            <a:r>
              <a:rPr lang="ru-RU" sz="2000" b="1" smtClean="0"/>
              <a:t> – </a:t>
            </a:r>
            <a:r>
              <a:rPr lang="ru-RU" sz="2000" smtClean="0"/>
              <a:t>раньше, прежде</a:t>
            </a:r>
            <a:endParaRPr sz="2000" smtClean="0"/>
          </a:p>
          <a:p>
            <a:pPr eaLnBrk="1" hangingPunct="1">
              <a:lnSpc>
                <a:spcPct val="80000"/>
              </a:lnSpc>
            </a:pPr>
            <a:r>
              <a:rPr sz="2000" b="1" smtClean="0"/>
              <a:t>Already</a:t>
            </a:r>
            <a:r>
              <a:rPr lang="ru-RU" sz="2000" b="1" smtClean="0"/>
              <a:t> </a:t>
            </a:r>
            <a:r>
              <a:rPr lang="ru-RU" sz="2000" smtClean="0"/>
              <a:t>– уже</a:t>
            </a:r>
            <a:endParaRPr sz="2000" smtClean="0"/>
          </a:p>
          <a:p>
            <a:pPr eaLnBrk="1" hangingPunct="1">
              <a:lnSpc>
                <a:spcPct val="80000"/>
              </a:lnSpc>
            </a:pPr>
            <a:r>
              <a:rPr sz="2000" b="1" smtClean="0"/>
              <a:t>Yet</a:t>
            </a:r>
            <a:r>
              <a:rPr lang="ru-RU" sz="2000" b="1" smtClean="0"/>
              <a:t> – </a:t>
            </a:r>
            <a:r>
              <a:rPr lang="ru-RU" sz="2000" smtClean="0"/>
              <a:t>ещё, уже </a:t>
            </a:r>
            <a:r>
              <a:rPr lang="ru-RU" sz="2000" b="1" smtClean="0"/>
              <a:t>(</a:t>
            </a:r>
            <a:r>
              <a:rPr lang="ru-RU" sz="2000" smtClean="0"/>
              <a:t>в отрицательных и вопросительных предложениях)</a:t>
            </a:r>
          </a:p>
          <a:p>
            <a:pPr eaLnBrk="1" hangingPunct="1">
              <a:lnSpc>
                <a:spcPct val="80000"/>
              </a:lnSpc>
            </a:pPr>
            <a:endParaRPr sz="2000" b="1" smtClean="0"/>
          </a:p>
          <a:p>
            <a:pPr eaLnBrk="1" hangingPunct="1">
              <a:lnSpc>
                <a:spcPct val="80000"/>
              </a:lnSpc>
            </a:pPr>
            <a:r>
              <a:rPr sz="2000" b="1" smtClean="0">
                <a:solidFill>
                  <a:srgbClr val="FF0000"/>
                </a:solidFill>
              </a:rPr>
              <a:t>Have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you</a:t>
            </a:r>
            <a:r>
              <a:rPr sz="2000" smtClean="0"/>
              <a:t> ever </a:t>
            </a:r>
            <a:r>
              <a:rPr sz="2000" b="1" smtClean="0">
                <a:solidFill>
                  <a:srgbClr val="FF0000"/>
                </a:solidFill>
              </a:rPr>
              <a:t>been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to the USA? </a:t>
            </a:r>
          </a:p>
          <a:p>
            <a:pPr eaLnBrk="1" hangingPunct="1">
              <a:lnSpc>
                <a:spcPct val="80000"/>
              </a:lnSpc>
            </a:pPr>
            <a:r>
              <a:rPr sz="2000" smtClean="0">
                <a:solidFill>
                  <a:srgbClr val="00B0F0"/>
                </a:solidFill>
              </a:rPr>
              <a:t>No, I </a:t>
            </a:r>
            <a:r>
              <a:rPr sz="2000" b="1" smtClean="0">
                <a:solidFill>
                  <a:srgbClr val="FF0000"/>
                </a:solidFill>
              </a:rPr>
              <a:t>have</a:t>
            </a:r>
            <a:r>
              <a:rPr sz="2000" b="1" smtClean="0"/>
              <a:t> </a:t>
            </a:r>
            <a:r>
              <a:rPr sz="2000" smtClean="0"/>
              <a:t>never </a:t>
            </a:r>
            <a:r>
              <a:rPr sz="2000" b="1" smtClean="0">
                <a:solidFill>
                  <a:srgbClr val="FF0000"/>
                </a:solidFill>
              </a:rPr>
              <a:t>been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to the USA.</a:t>
            </a:r>
            <a:endParaRPr sz="2000" b="1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sz="2000" b="1" smtClean="0">
                <a:solidFill>
                  <a:srgbClr val="FF0000"/>
                </a:solidFill>
              </a:rPr>
              <a:t>Have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you</a:t>
            </a:r>
            <a:r>
              <a:rPr sz="2000" smtClean="0"/>
              <a:t> </a:t>
            </a:r>
            <a:r>
              <a:rPr sz="2000" b="1" smtClean="0">
                <a:solidFill>
                  <a:srgbClr val="FF0000"/>
                </a:solidFill>
              </a:rPr>
              <a:t>done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your homework </a:t>
            </a:r>
            <a:r>
              <a:rPr sz="2000" smtClean="0"/>
              <a:t>yet? </a:t>
            </a:r>
          </a:p>
          <a:p>
            <a:pPr eaLnBrk="1" hangingPunct="1">
              <a:lnSpc>
                <a:spcPct val="80000"/>
              </a:lnSpc>
            </a:pPr>
            <a:r>
              <a:rPr sz="2000" smtClean="0">
                <a:solidFill>
                  <a:srgbClr val="00B0F0"/>
                </a:solidFill>
              </a:rPr>
              <a:t>No, I </a:t>
            </a:r>
            <a:r>
              <a:rPr sz="2000" b="1" smtClean="0">
                <a:solidFill>
                  <a:srgbClr val="FF0000"/>
                </a:solidFill>
              </a:rPr>
              <a:t>have</a:t>
            </a:r>
            <a:r>
              <a:rPr sz="2000" b="1" smtClean="0"/>
              <a:t> not </a:t>
            </a:r>
            <a:r>
              <a:rPr sz="2000" b="1" smtClean="0">
                <a:solidFill>
                  <a:srgbClr val="FF0000"/>
                </a:solidFill>
              </a:rPr>
              <a:t>done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it </a:t>
            </a:r>
            <a:r>
              <a:rPr sz="2000" smtClean="0"/>
              <a:t>yet. </a:t>
            </a:r>
          </a:p>
          <a:p>
            <a:pPr eaLnBrk="1" hangingPunct="1">
              <a:lnSpc>
                <a:spcPct val="80000"/>
              </a:lnSpc>
            </a:pPr>
            <a:r>
              <a:rPr sz="2000" smtClean="0">
                <a:solidFill>
                  <a:srgbClr val="00B0F0"/>
                </a:solidFill>
              </a:rPr>
              <a:t>I</a:t>
            </a:r>
            <a:r>
              <a:rPr sz="2000" smtClean="0"/>
              <a:t> </a:t>
            </a:r>
            <a:r>
              <a:rPr sz="2000" b="1" smtClean="0">
                <a:solidFill>
                  <a:srgbClr val="FF0000"/>
                </a:solidFill>
              </a:rPr>
              <a:t>have</a:t>
            </a:r>
            <a:r>
              <a:rPr sz="2000" b="1" smtClean="0"/>
              <a:t> </a:t>
            </a:r>
            <a:r>
              <a:rPr sz="2000" smtClean="0"/>
              <a:t>already </a:t>
            </a:r>
            <a:r>
              <a:rPr sz="2000" b="1" smtClean="0">
                <a:solidFill>
                  <a:srgbClr val="FF0000"/>
                </a:solidFill>
              </a:rPr>
              <a:t>cleaned</a:t>
            </a:r>
            <a:r>
              <a:rPr sz="2000" b="1" smtClean="0"/>
              <a:t> </a:t>
            </a:r>
            <a:r>
              <a:rPr sz="2000" smtClean="0">
                <a:solidFill>
                  <a:srgbClr val="00B0F0"/>
                </a:solidFill>
              </a:rPr>
              <a:t>my room.</a:t>
            </a:r>
          </a:p>
          <a:p>
            <a:pPr eaLnBrk="1" hangingPunct="1">
              <a:lnSpc>
                <a:spcPct val="80000"/>
              </a:lnSpc>
            </a:pPr>
            <a:r>
              <a:rPr sz="2000" smtClean="0">
                <a:solidFill>
                  <a:srgbClr val="00B0F0"/>
                </a:solidFill>
              </a:rPr>
              <a:t>I</a:t>
            </a:r>
            <a:r>
              <a:rPr sz="2000" smtClean="0"/>
              <a:t> </a:t>
            </a:r>
            <a:r>
              <a:rPr sz="2000" b="1" smtClean="0">
                <a:solidFill>
                  <a:srgbClr val="FF0000"/>
                </a:solidFill>
              </a:rPr>
              <a:t>have </a:t>
            </a:r>
            <a:r>
              <a:rPr sz="2000" smtClean="0"/>
              <a:t>just </a:t>
            </a:r>
            <a:r>
              <a:rPr sz="2000" b="1" smtClean="0">
                <a:solidFill>
                  <a:srgbClr val="FF0000"/>
                </a:solidFill>
              </a:rPr>
              <a:t>washed</a:t>
            </a:r>
            <a:r>
              <a:rPr sz="2000" smtClean="0"/>
              <a:t> </a:t>
            </a:r>
            <a:r>
              <a:rPr sz="2000" smtClean="0">
                <a:solidFill>
                  <a:srgbClr val="00B0F0"/>
                </a:solidFill>
              </a:rPr>
              <a:t>the dishes. </a:t>
            </a:r>
            <a:endParaRPr lang="ru-RU" sz="200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260350"/>
            <a:ext cx="64008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/>
              <a:t>Find and correct mistakes!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628775"/>
            <a:ext cx="6400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get – got – get 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put – pat – put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drink – drunk – drank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say – sad – said 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fly – flow – flewn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speak – spake – speaken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 see – saw – se</a:t>
            </a:r>
            <a:r>
              <a:rPr lang="ru-RU" sz="2400" smtClean="0"/>
              <a:t>е</a:t>
            </a:r>
            <a:r>
              <a:rPr sz="2400" smtClean="0"/>
              <a:t>n 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run – run – ran</a:t>
            </a:r>
          </a:p>
          <a:p>
            <a:pPr eaLnBrk="1" hangingPunct="1">
              <a:lnSpc>
                <a:spcPct val="90000"/>
              </a:lnSpc>
            </a:pPr>
            <a:r>
              <a:rPr sz="2400" smtClean="0"/>
              <a:t> go – went – gone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sz="2400" smtClean="0"/>
              <a:t>have – hed – had 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endParaRPr lang="ru-RU" sz="2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0"/>
            <a:ext cx="64008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/>
              <a:t>Test youself!</a:t>
            </a:r>
            <a:endParaRPr lang="ru-RU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1628775"/>
            <a:ext cx="6400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get – got – g</a:t>
            </a:r>
            <a:r>
              <a:rPr lang="ru-RU" sz="2400" smtClean="0">
                <a:solidFill>
                  <a:srgbClr val="FF0000"/>
                </a:solidFill>
              </a:rPr>
              <a:t>o</a:t>
            </a:r>
            <a:r>
              <a:rPr lang="ru-RU" sz="2400" smtClean="0"/>
              <a:t>t </a:t>
            </a:r>
          </a:p>
          <a:p>
            <a:pPr eaLnBrk="1" hangingPunct="1">
              <a:lnSpc>
                <a:spcPct val="80000"/>
              </a:lnSpc>
            </a:pPr>
            <a:r>
              <a:rPr sz="2400" smtClean="0"/>
              <a:t>p</a:t>
            </a:r>
            <a:r>
              <a:rPr lang="ru-RU" sz="2400" smtClean="0"/>
              <a:t>ut – </a:t>
            </a:r>
            <a:r>
              <a:rPr sz="2400" smtClean="0"/>
              <a:t>p</a:t>
            </a:r>
            <a:r>
              <a:rPr sz="2400" smtClean="0">
                <a:solidFill>
                  <a:srgbClr val="FF0000"/>
                </a:solidFill>
              </a:rPr>
              <a:t>u</a:t>
            </a:r>
            <a:r>
              <a:rPr lang="ru-RU" sz="2400" smtClean="0"/>
              <a:t>t – </a:t>
            </a:r>
            <a:r>
              <a:rPr sz="2400" smtClean="0"/>
              <a:t>p</a:t>
            </a:r>
            <a:r>
              <a:rPr lang="ru-RU" sz="2400" smtClean="0"/>
              <a:t>ut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drink – dr</a:t>
            </a:r>
            <a:r>
              <a:rPr lang="ru-RU" sz="2400" smtClean="0">
                <a:solidFill>
                  <a:srgbClr val="FF0000"/>
                </a:solidFill>
              </a:rPr>
              <a:t>a</a:t>
            </a:r>
            <a:r>
              <a:rPr lang="ru-RU" sz="2400" smtClean="0"/>
              <a:t>nk – dr</a:t>
            </a:r>
            <a:r>
              <a:rPr lang="ru-RU" sz="2400" smtClean="0">
                <a:solidFill>
                  <a:srgbClr val="FF0000"/>
                </a:solidFill>
              </a:rPr>
              <a:t>u</a:t>
            </a:r>
            <a:r>
              <a:rPr lang="ru-RU" sz="2400" smtClean="0"/>
              <a:t>nk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say </a:t>
            </a:r>
            <a:r>
              <a:rPr sz="2400" smtClean="0"/>
              <a:t>- </a:t>
            </a:r>
            <a:r>
              <a:rPr lang="ru-RU" sz="2400" smtClean="0"/>
              <a:t>s</a:t>
            </a:r>
            <a:r>
              <a:rPr lang="ru-RU" sz="2400" smtClean="0">
                <a:solidFill>
                  <a:srgbClr val="FF0000"/>
                </a:solidFill>
              </a:rPr>
              <a:t>ai</a:t>
            </a:r>
            <a:r>
              <a:rPr lang="ru-RU" sz="2400" smtClean="0"/>
              <a:t>d – said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f</a:t>
            </a:r>
            <a:r>
              <a:rPr sz="2400" smtClean="0"/>
              <a:t>ly</a:t>
            </a:r>
            <a:r>
              <a:rPr lang="ru-RU" sz="2400" smtClean="0"/>
              <a:t>– f</a:t>
            </a:r>
            <a:r>
              <a:rPr sz="2400" smtClean="0"/>
              <a:t>l</a:t>
            </a:r>
            <a:r>
              <a:rPr sz="2400" smtClean="0">
                <a:solidFill>
                  <a:srgbClr val="FF0000"/>
                </a:solidFill>
              </a:rPr>
              <a:t>e</a:t>
            </a:r>
            <a:r>
              <a:rPr sz="2400" smtClean="0"/>
              <a:t>w</a:t>
            </a:r>
            <a:r>
              <a:rPr lang="ru-RU" sz="2400" smtClean="0"/>
              <a:t> – f</a:t>
            </a:r>
            <a:r>
              <a:rPr sz="2400" smtClean="0"/>
              <a:t>lown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sz="2400" smtClean="0"/>
              <a:t>speak</a:t>
            </a:r>
            <a:r>
              <a:rPr lang="ru-RU" sz="2400" smtClean="0"/>
              <a:t>– </a:t>
            </a:r>
            <a:r>
              <a:rPr sz="2400" smtClean="0"/>
              <a:t>sp</a:t>
            </a:r>
            <a:r>
              <a:rPr sz="2400" smtClean="0">
                <a:solidFill>
                  <a:srgbClr val="FF0000"/>
                </a:solidFill>
              </a:rPr>
              <a:t>o</a:t>
            </a:r>
            <a:r>
              <a:rPr sz="2400" smtClean="0"/>
              <a:t>ke</a:t>
            </a:r>
            <a:r>
              <a:rPr lang="ru-RU" sz="2400" smtClean="0"/>
              <a:t> – </a:t>
            </a:r>
            <a:r>
              <a:rPr sz="2400" smtClean="0"/>
              <a:t>sp</a:t>
            </a:r>
            <a:r>
              <a:rPr sz="2400" smtClean="0">
                <a:solidFill>
                  <a:srgbClr val="FF0000"/>
                </a:solidFill>
              </a:rPr>
              <a:t>o</a:t>
            </a:r>
            <a:r>
              <a:rPr sz="2400" smtClean="0"/>
              <a:t>ken</a:t>
            </a: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see –saw – seen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run –r</a:t>
            </a:r>
            <a:r>
              <a:rPr lang="ru-RU" sz="2400" smtClean="0">
                <a:solidFill>
                  <a:srgbClr val="FF0000"/>
                </a:solidFill>
              </a:rPr>
              <a:t>a</a:t>
            </a:r>
            <a:r>
              <a:rPr lang="ru-RU" sz="2400" smtClean="0"/>
              <a:t>n – r</a:t>
            </a:r>
            <a:r>
              <a:rPr lang="ru-RU" sz="2400" smtClean="0">
                <a:solidFill>
                  <a:srgbClr val="FF0000"/>
                </a:solidFill>
              </a:rPr>
              <a:t>u</a:t>
            </a:r>
            <a:r>
              <a:rPr lang="ru-RU" sz="2400" smtClean="0"/>
              <a:t>n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go – went – gone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have –h</a:t>
            </a:r>
            <a:r>
              <a:rPr lang="ru-RU" sz="2400" smtClean="0">
                <a:solidFill>
                  <a:srgbClr val="FF0000"/>
                </a:solidFill>
              </a:rPr>
              <a:t>a</a:t>
            </a:r>
            <a:r>
              <a:rPr lang="ru-RU" sz="2400" smtClean="0"/>
              <a:t>d – had </a:t>
            </a:r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10271170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TS010271170</Template>
  <TotalTime>397</TotalTime>
  <Words>533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TS010271170</vt:lpstr>
      <vt:lpstr>Present Perfect Tense</vt:lpstr>
      <vt:lpstr> Present Perfect Tense Настоящее совершенное время </vt:lpstr>
      <vt:lpstr>Present Perfect Tense</vt:lpstr>
      <vt:lpstr>Present Perfect Tense</vt:lpstr>
      <vt:lpstr>Present Perfect Tense</vt:lpstr>
      <vt:lpstr>Present Perfect Tense</vt:lpstr>
      <vt:lpstr>Слова – спутники для Present Perfect</vt:lpstr>
      <vt:lpstr>Find and correct mistakes! </vt:lpstr>
      <vt:lpstr>Test youself!</vt:lpstr>
      <vt:lpstr>Answer the questions!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Юлька</cp:lastModifiedBy>
  <cp:revision>35</cp:revision>
  <dcterms:created xsi:type="dcterms:W3CDTF">2011-01-14T17:15:48Z</dcterms:created>
  <dcterms:modified xsi:type="dcterms:W3CDTF">2012-09-25T10:48:05Z</dcterms:modified>
</cp:coreProperties>
</file>