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21"/>
  </p:notesMasterIdLst>
  <p:sldIdLst>
    <p:sldId id="261" r:id="rId2"/>
    <p:sldId id="264" r:id="rId3"/>
    <p:sldId id="260" r:id="rId4"/>
    <p:sldId id="256" r:id="rId5"/>
    <p:sldId id="263" r:id="rId6"/>
    <p:sldId id="265" r:id="rId7"/>
    <p:sldId id="266" r:id="rId8"/>
    <p:sldId id="267" r:id="rId9"/>
    <p:sldId id="269" r:id="rId10"/>
    <p:sldId id="268" r:id="rId11"/>
    <p:sldId id="257" r:id="rId12"/>
    <p:sldId id="259" r:id="rId13"/>
    <p:sldId id="258" r:id="rId14"/>
    <p:sldId id="262" r:id="rId15"/>
    <p:sldId id="272" r:id="rId16"/>
    <p:sldId id="273" r:id="rId17"/>
    <p:sldId id="274" r:id="rId18"/>
    <p:sldId id="270" r:id="rId19"/>
    <p:sldId id="275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3399"/>
    <a:srgbClr val="CC99FF"/>
    <a:srgbClr val="5DFFBD"/>
    <a:srgbClr val="800000"/>
    <a:srgbClr val="660033"/>
    <a:srgbClr val="CC0066"/>
    <a:srgbClr val="00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14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013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259340C-F924-4AB3-9D7F-BE760C67880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B7A79D-7AF0-4D99-B1B7-176CD2D29032}" type="slidenum">
              <a:rPr lang="ru-RU"/>
              <a:pPr/>
              <a:t>6</a:t>
            </a:fld>
            <a:endParaRPr lang="ru-RU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042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87043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7044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7045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7046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7047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7048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7049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705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705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7052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7053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7054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018BBE2-EFDF-4CB6-B446-978B6923D2A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F3B533-4B4B-43C6-ADFC-48FED1158AE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16DE83-66A9-41C6-BFC5-60368A8CAEC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6213159-54C4-41CF-B9F3-D7556A8202A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05B9E4-C674-471A-B4EF-75FAE58667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202B7D-389B-4420-836E-2F66D80D582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F1325-7748-48E5-98F6-D67AED74A2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08B3D1-38BD-4F3D-BB1A-8DDC0659AA8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0775A-380B-4CCC-90C9-04149EA84D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7F2F1E-CB98-444C-B1E8-616995DE01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D5F1DF-1C91-4D6C-8B00-F7234041A6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1ADBF8-EA76-4C92-BE93-EF822CE7801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DFF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018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8601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02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02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02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023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6024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6025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602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602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602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8602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8603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6C3D4B93-51B0-43CC-A0FB-F0A42EA58603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a.foto.radikal.ru/0604/e659c3756459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img0.liveinternet.ru/images/attach/c/0/39/37/39037360_5326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hyperlink" Target="http://www.wasp.kz/pc-um/original/pc-um-85.GIF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forum.a1tv.ru/index.php?PHPSESSID=aa71843c0e910ef6521db1f065efdeb9&amp;action=profile;u=3349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mdata.yandex.ru/i?ctype=1&amp;path=b0307181743__big.jpg" TargetMode="External"/><Relationship Id="rId13" Type="http://schemas.openxmlformats.org/officeDocument/2006/relationships/hyperlink" Target="http://www.vgmuseum.com/scans/psx/ff7_disc1.JPG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12" Type="http://schemas.openxmlformats.org/officeDocument/2006/relationships/image" Target="../media/image5.jpeg"/><Relationship Id="rId2" Type="http://schemas.openxmlformats.org/officeDocument/2006/relationships/hyperlink" Target="http://dmikorp.my1.ru/_fr/0/7003373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arket.yandex.ru/model.xml?hid=91029&amp;modelid=996536" TargetMode="External"/><Relationship Id="rId11" Type="http://schemas.openxmlformats.org/officeDocument/2006/relationships/hyperlink" Target="http://www.soefkenijn.com/shop/images/wave/nmpe01.jpg" TargetMode="External"/><Relationship Id="rId5" Type="http://schemas.openxmlformats.org/officeDocument/2006/relationships/image" Target="../media/image2.jpeg"/><Relationship Id="rId10" Type="http://schemas.openxmlformats.org/officeDocument/2006/relationships/image" Target="../media/image4.jpeg"/><Relationship Id="rId4" Type="http://schemas.openxmlformats.org/officeDocument/2006/relationships/hyperlink" Target="http://filearchive.cnews.ru/mrtest/images/goods_gallery/623/44623_gallery_0.jpg" TargetMode="External"/><Relationship Id="rId9" Type="http://schemas.openxmlformats.org/officeDocument/2006/relationships/hyperlink" Target="http://www.skorta.ru/pic/248289.jpg" TargetMode="External"/><Relationship Id="rId1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blogs.gorod-saratov.ru/UserJournalFiles/V/VovaN/computercity_bootskin_04_03_jpg.jpg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yugansk.net/uploads/posts/2008-12/1229873167_r7vq5uex5w.jpg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765175"/>
            <a:ext cx="8229600" cy="514985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7200" i="1">
                <a:solidFill>
                  <a:srgbClr val="CC0066"/>
                </a:solidFill>
              </a:rPr>
              <a:t>“</a:t>
            </a:r>
            <a:r>
              <a:rPr lang="en-US" sz="7200" i="1">
                <a:solidFill>
                  <a:srgbClr val="CC0066"/>
                </a:solidFill>
                <a:latin typeface="YD2002" pitchFamily="18" charset="-127"/>
              </a:rPr>
              <a:t>Computers aren’t intelligent, they only think they are.”</a:t>
            </a:r>
            <a:r>
              <a:rPr lang="ru-RU" sz="6000" b="1" i="1">
                <a:solidFill>
                  <a:srgbClr val="CC0066"/>
                </a:solidFill>
                <a:latin typeface="YD2002" pitchFamily="18" charset="-127"/>
              </a:rPr>
              <a:t> </a:t>
            </a:r>
            <a:endParaRPr lang="en-US" sz="6000" b="1" i="1">
              <a:solidFill>
                <a:srgbClr val="CC0066"/>
              </a:solidFill>
              <a:latin typeface="YD2002" pitchFamily="18" charset="-127"/>
            </a:endParaRPr>
          </a:p>
          <a:p>
            <a:pPr algn="r">
              <a:lnSpc>
                <a:spcPct val="90000"/>
              </a:lnSpc>
              <a:buFont typeface="Wingdings" pitchFamily="2" charset="2"/>
              <a:buNone/>
            </a:pPr>
            <a:r>
              <a:rPr lang="ru-RU" sz="4000" b="1" i="1">
                <a:solidFill>
                  <a:schemeClr val="accent1"/>
                </a:solidFill>
              </a:rPr>
              <a:t>Anonymous</a:t>
            </a:r>
            <a:r>
              <a:rPr lang="ru-RU" sz="4000">
                <a:solidFill>
                  <a:schemeClr val="accent1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>
                <a:solidFill>
                  <a:srgbClr val="CC0066"/>
                </a:solidFill>
                <a:latin typeface="YD2002" pitchFamily="18" charset="-127"/>
              </a:rPr>
              <a:t>Exchange your opinions:</a:t>
            </a:r>
            <a:endParaRPr lang="ru-RU" b="1" i="1">
              <a:solidFill>
                <a:srgbClr val="CC0066"/>
              </a:solidFill>
              <a:latin typeface="YD2002" pitchFamily="18" charset="-127"/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530725"/>
          </a:xfrm>
        </p:spPr>
        <p:txBody>
          <a:bodyPr/>
          <a:lstStyle/>
          <a:p>
            <a:r>
              <a:rPr lang="en-US" sz="3600" b="1" i="1">
                <a:solidFill>
                  <a:srgbClr val="FF0000"/>
                </a:solidFill>
                <a:effectLst/>
              </a:rPr>
              <a:t>What do you mainly use computer for?</a:t>
            </a:r>
          </a:p>
          <a:p>
            <a:r>
              <a:rPr lang="en-US" sz="3600" b="1" i="1">
                <a:solidFill>
                  <a:srgbClr val="FF0000"/>
                </a:solidFill>
                <a:effectLst/>
              </a:rPr>
              <a:t>Does computer save your time?</a:t>
            </a:r>
          </a:p>
          <a:p>
            <a:r>
              <a:rPr lang="en-US" sz="3600" b="1" i="1">
                <a:solidFill>
                  <a:srgbClr val="FF0000"/>
                </a:solidFill>
                <a:effectLst/>
              </a:rPr>
              <a:t>When do you start using PC?</a:t>
            </a:r>
          </a:p>
          <a:p>
            <a:r>
              <a:rPr lang="en-US" sz="3600" b="1" i="1">
                <a:solidFill>
                  <a:srgbClr val="FF0000"/>
                </a:solidFill>
                <a:effectLst/>
              </a:rPr>
              <a:t>What kind of PC do you have?</a:t>
            </a:r>
          </a:p>
          <a:p>
            <a:r>
              <a:rPr lang="en-US" sz="3600" b="1" i="1">
                <a:solidFill>
                  <a:srgbClr val="FF0000"/>
                </a:solidFill>
                <a:effectLst/>
              </a:rPr>
              <a:t>Would you rather have a computer or person for company on a desert island?</a:t>
            </a:r>
          </a:p>
          <a:p>
            <a:endParaRPr lang="en-US" sz="3600" b="1" i="1">
              <a:solidFill>
                <a:srgbClr val="FF0000"/>
              </a:solidFill>
              <a:effectLst/>
            </a:endParaRPr>
          </a:p>
          <a:p>
            <a:pPr algn="ctr">
              <a:buFont typeface="Wingdings" pitchFamily="2" charset="2"/>
              <a:buNone/>
            </a:pPr>
            <a:endParaRPr lang="ru-RU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5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39825"/>
          </a:xfrm>
        </p:spPr>
        <p:txBody>
          <a:bodyPr/>
          <a:lstStyle/>
          <a:p>
            <a:r>
              <a:rPr lang="en-US" sz="6000" b="1" u="sng">
                <a:solidFill>
                  <a:srgbClr val="CC0066"/>
                </a:solidFill>
              </a:rPr>
              <a:t>Computer jokes</a:t>
            </a:r>
            <a:endParaRPr lang="ru-RU" sz="6000" b="1" u="sng">
              <a:solidFill>
                <a:srgbClr val="CC0066"/>
              </a:solidFill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748712" cy="51117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i="1" dirty="0">
                <a:solidFill>
                  <a:srgbClr val="591F4D"/>
                </a:solidFill>
                <a:latin typeface="YD2002" pitchFamily="18" charset="-127"/>
              </a:rPr>
              <a:t>                            </a:t>
            </a:r>
            <a:r>
              <a:rPr lang="en-US" sz="3400" i="1" dirty="0">
                <a:solidFill>
                  <a:srgbClr val="591F4D"/>
                </a:solidFill>
                <a:latin typeface="YD2002" pitchFamily="18" charset="-127"/>
              </a:rPr>
              <a:t>You can’t teach an old 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400" i="1" dirty="0">
                <a:solidFill>
                  <a:srgbClr val="591F4D"/>
                </a:solidFill>
                <a:latin typeface="YD2002" pitchFamily="18" charset="-127"/>
              </a:rPr>
              <a:t>                       dog new tricks.</a:t>
            </a:r>
          </a:p>
          <a:p>
            <a:pPr>
              <a:lnSpc>
                <a:spcPct val="90000"/>
              </a:lnSpc>
            </a:pPr>
            <a:endParaRPr lang="en-US" sz="3400" i="1" dirty="0">
              <a:solidFill>
                <a:srgbClr val="591F4D"/>
              </a:solidFill>
              <a:latin typeface="YD2002" pitchFamily="18" charset="-127"/>
            </a:endParaRPr>
          </a:p>
          <a:p>
            <a:pPr>
              <a:lnSpc>
                <a:spcPct val="90000"/>
              </a:lnSpc>
            </a:pPr>
            <a:endParaRPr lang="en-US" sz="3400" i="1" dirty="0">
              <a:solidFill>
                <a:srgbClr val="591F4D"/>
              </a:solidFill>
              <a:latin typeface="YD2002" pitchFamily="18" charset="-127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i="1" dirty="0">
                <a:latin typeface="YD2002" pitchFamily="18" charset="-127"/>
              </a:rPr>
              <a:t>       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i="1" dirty="0">
                <a:solidFill>
                  <a:schemeClr val="bg2"/>
                </a:solidFill>
                <a:latin typeface="YD2002" pitchFamily="18" charset="-127"/>
              </a:rPr>
              <a:t>           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i="1" dirty="0">
                <a:solidFill>
                  <a:schemeClr val="bg2"/>
                </a:solidFill>
                <a:latin typeface="YD2002" pitchFamily="18" charset="-127"/>
              </a:rPr>
              <a:t>                </a:t>
            </a:r>
            <a:r>
              <a:rPr lang="en-US" sz="3400" i="1" dirty="0">
                <a:solidFill>
                  <a:srgbClr val="CC0066"/>
                </a:solidFill>
                <a:latin typeface="YD2002" pitchFamily="18" charset="-127"/>
              </a:rPr>
              <a:t>You can’t teach an old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400" i="1" dirty="0">
                <a:solidFill>
                  <a:srgbClr val="CC0066"/>
                </a:solidFill>
                <a:latin typeface="YD2002" pitchFamily="18" charset="-127"/>
              </a:rPr>
              <a:t>                  mouse new clicks.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i="1" dirty="0">
                <a:solidFill>
                  <a:srgbClr val="CC0066"/>
                </a:solidFill>
                <a:latin typeface="YD2002" pitchFamily="18" charset="-127"/>
              </a:rPr>
              <a:t>              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 i="1" dirty="0">
              <a:solidFill>
                <a:srgbClr val="CC0066"/>
              </a:solidFill>
              <a:latin typeface="YD2002" pitchFamily="18" charset="-127"/>
            </a:endParaRPr>
          </a:p>
          <a:p>
            <a:pPr>
              <a:lnSpc>
                <a:spcPct val="90000"/>
              </a:lnSpc>
            </a:pPr>
            <a:endParaRPr lang="en-US" sz="2400" i="1" dirty="0">
              <a:solidFill>
                <a:srgbClr val="591F4D"/>
              </a:solidFill>
            </a:endParaRPr>
          </a:p>
          <a:p>
            <a:pPr>
              <a:lnSpc>
                <a:spcPct val="90000"/>
              </a:lnSpc>
            </a:pPr>
            <a:endParaRPr lang="en-US" sz="2400" i="1" dirty="0">
              <a:solidFill>
                <a:srgbClr val="591F4D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400" dirty="0"/>
          </a:p>
        </p:txBody>
      </p:sp>
      <p:pic>
        <p:nvPicPr>
          <p:cNvPr id="91142" name="Picture 6" descr="i?id=10722571&amp;tov=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1341438"/>
            <a:ext cx="2279650" cy="2952750"/>
          </a:xfrm>
          <a:prstGeom prst="rect">
            <a:avLst/>
          </a:prstGeom>
          <a:noFill/>
        </p:spPr>
      </p:pic>
      <p:pic>
        <p:nvPicPr>
          <p:cNvPr id="91146" name="Picture 10" descr="i?id=1648429&amp;tov=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24585" y="4509120"/>
            <a:ext cx="1727414" cy="20871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91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60"/>
                            </p:stCondLst>
                            <p:childTnLst>
                              <p:par>
                                <p:cTn id="4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600" decel="100000"/>
                                        <p:tgtEl>
                                          <p:spTgt spid="91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600" decel="100000" fill="hold"/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00" decel="100000" fill="hold"/>
                                        <p:tgtEl>
                                          <p:spTgt spid="91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00" decel="100000" fill="hold"/>
                                        <p:tgtEl>
                                          <p:spTgt spid="91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/>
      <p:bldP spid="9113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8820150" cy="1139825"/>
          </a:xfrm>
        </p:spPr>
        <p:txBody>
          <a:bodyPr/>
          <a:lstStyle/>
          <a:p>
            <a:r>
              <a:rPr lang="en-US" sz="3700" i="1">
                <a:solidFill>
                  <a:srgbClr val="591F4D"/>
                </a:solidFill>
                <a:latin typeface="YD2002" pitchFamily="18" charset="-127"/>
              </a:rPr>
              <a:t>Don’t bite off more than you can chew.</a:t>
            </a:r>
            <a:endParaRPr lang="ru-RU" sz="3700" i="1">
              <a:solidFill>
                <a:srgbClr val="591F4D"/>
              </a:solidFill>
              <a:latin typeface="YD2002" pitchFamily="18" charset="-127"/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2420938"/>
            <a:ext cx="7596187" cy="21256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/>
              <a:t>                    </a:t>
            </a:r>
            <a:r>
              <a:rPr lang="en-US" sz="3700" i="1">
                <a:solidFill>
                  <a:srgbClr val="CC0066"/>
                </a:solidFill>
                <a:latin typeface="YD2002" pitchFamily="18" charset="-127"/>
              </a:rPr>
              <a:t>Don’t take more bytes         </a:t>
            </a:r>
          </a:p>
          <a:p>
            <a:pPr>
              <a:buFont typeface="Wingdings" pitchFamily="2" charset="2"/>
              <a:buNone/>
            </a:pPr>
            <a:r>
              <a:rPr lang="en-US" sz="3700" i="1">
                <a:solidFill>
                  <a:srgbClr val="CC0066"/>
                </a:solidFill>
                <a:latin typeface="YD2002" pitchFamily="18" charset="-127"/>
              </a:rPr>
              <a:t>                  than you can process.</a:t>
            </a:r>
          </a:p>
          <a:p>
            <a:pPr>
              <a:buFont typeface="Wingdings" pitchFamily="2" charset="2"/>
              <a:buNone/>
            </a:pPr>
            <a:endParaRPr lang="ru-RU" sz="3700" i="1">
              <a:solidFill>
                <a:srgbClr val="CC0066"/>
              </a:solidFill>
              <a:latin typeface="YD2002" pitchFamily="18" charset="-127"/>
            </a:endParaRPr>
          </a:p>
        </p:txBody>
      </p:sp>
      <p:pic>
        <p:nvPicPr>
          <p:cNvPr id="93189" name="Picture 5" descr="Картинка 155 из 813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1268413"/>
            <a:ext cx="3275013" cy="2592387"/>
          </a:xfrm>
          <a:prstGeom prst="rect">
            <a:avLst/>
          </a:prstGeom>
          <a:noFill/>
        </p:spPr>
      </p:pic>
      <p:pic>
        <p:nvPicPr>
          <p:cNvPr id="93191" name="Picture 7" descr="big_1183715630__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3933825"/>
            <a:ext cx="2803525" cy="2803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9318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713788" cy="2305050"/>
          </a:xfrm>
        </p:spPr>
        <p:txBody>
          <a:bodyPr/>
          <a:lstStyle/>
          <a:p>
            <a:pPr algn="r"/>
            <a:r>
              <a:rPr lang="en-US" sz="3200" i="1">
                <a:solidFill>
                  <a:srgbClr val="591F4D"/>
                </a:solidFill>
                <a:latin typeface="YD2002" pitchFamily="18" charset="-127"/>
              </a:rPr>
              <a:t>Give a man fish and you feed him for a day! Teach him to use a net and you feed him for a life time.</a:t>
            </a:r>
            <a:br>
              <a:rPr lang="en-US" sz="3200" i="1">
                <a:solidFill>
                  <a:srgbClr val="591F4D"/>
                </a:solidFill>
                <a:latin typeface="YD2002" pitchFamily="18" charset="-127"/>
              </a:rPr>
            </a:br>
            <a:endParaRPr lang="ru-RU" sz="3200" i="1">
              <a:solidFill>
                <a:srgbClr val="591F4D"/>
              </a:solidFill>
              <a:latin typeface="YD2002" pitchFamily="18" charset="-127"/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71775" y="2349500"/>
            <a:ext cx="6192838" cy="1909763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i="1">
                <a:solidFill>
                  <a:srgbClr val="CC0066"/>
                </a:solidFill>
                <a:latin typeface="YD2002" pitchFamily="18" charset="-127"/>
                <a:sym typeface="Wingdings" pitchFamily="2" charset="2"/>
              </a:rPr>
              <a:t>Give a man fish and you feed him for a day! Teach him to use the </a:t>
            </a:r>
            <a:r>
              <a:rPr lang="en-US" sz="3600" i="1">
                <a:solidFill>
                  <a:srgbClr val="660033"/>
                </a:solidFill>
                <a:latin typeface="YD2002" pitchFamily="18" charset="-127"/>
                <a:sym typeface="Wingdings" pitchFamily="2" charset="2"/>
              </a:rPr>
              <a:t>Net </a:t>
            </a:r>
            <a:r>
              <a:rPr lang="en-US" i="1">
                <a:solidFill>
                  <a:srgbClr val="CC0066"/>
                </a:solidFill>
                <a:latin typeface="YD2002" pitchFamily="18" charset="-127"/>
                <a:sym typeface="Wingdings" pitchFamily="2" charset="2"/>
              </a:rPr>
              <a:t>and he won’t bother you for long.</a:t>
            </a:r>
            <a:endParaRPr lang="ru-RU" i="1">
              <a:solidFill>
                <a:srgbClr val="CC0066"/>
              </a:solidFill>
              <a:latin typeface="YD2002" pitchFamily="18" charset="-127"/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ru-RU">
              <a:solidFill>
                <a:srgbClr val="CC0066"/>
              </a:solidFill>
              <a:latin typeface="YD2002" pitchFamily="18" charset="-127"/>
            </a:endParaRPr>
          </a:p>
        </p:txBody>
      </p:sp>
      <p:pic>
        <p:nvPicPr>
          <p:cNvPr id="92165" name="Picture 5" descr="Картинка 75 из 455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1628775"/>
            <a:ext cx="2405063" cy="3313113"/>
          </a:xfrm>
          <a:prstGeom prst="rect">
            <a:avLst/>
          </a:prstGeom>
          <a:noFill/>
        </p:spPr>
      </p:pic>
      <p:pic>
        <p:nvPicPr>
          <p:cNvPr id="92167" name="Picture 7" descr="Картинка 37 из 7349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4298186"/>
            <a:ext cx="2733824" cy="23693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2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92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92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/>
      <p:bldP spid="9216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675687" cy="576262"/>
          </a:xfrm>
        </p:spPr>
        <p:txBody>
          <a:bodyPr/>
          <a:lstStyle/>
          <a:p>
            <a:r>
              <a:rPr lang="ru-RU" sz="3600">
                <a:solidFill>
                  <a:srgbClr val="CC0066"/>
                </a:solidFill>
                <a:latin typeface="YD2002" pitchFamily="18" charset="-127"/>
              </a:rPr>
              <a:t>                        </a:t>
            </a:r>
            <a:r>
              <a:rPr lang="ru-RU" sz="4000">
                <a:solidFill>
                  <a:srgbClr val="CC0066"/>
                </a:solidFill>
                <a:latin typeface="YD2002" pitchFamily="18" charset="-127"/>
              </a:rPr>
              <a:t>«</a:t>
            </a:r>
            <a:r>
              <a:rPr lang="en-US">
                <a:solidFill>
                  <a:srgbClr val="CC0066"/>
                </a:solidFill>
                <a:latin typeface="YD2002" pitchFamily="18" charset="-127"/>
              </a:rPr>
              <a:t>For and against</a:t>
            </a:r>
            <a:r>
              <a:rPr lang="ru-RU">
                <a:solidFill>
                  <a:srgbClr val="CC0066"/>
                </a:solidFill>
                <a:latin typeface="YD2002" pitchFamily="18" charset="-127"/>
              </a:rPr>
              <a:t>»</a:t>
            </a:r>
            <a:r>
              <a:rPr lang="en-US">
                <a:solidFill>
                  <a:srgbClr val="CC0066"/>
                </a:solidFill>
                <a:latin typeface="YD2002" pitchFamily="18" charset="-127"/>
              </a:rPr>
              <a:t> </a:t>
            </a:r>
            <a:br>
              <a:rPr lang="en-US">
                <a:solidFill>
                  <a:srgbClr val="CC0066"/>
                </a:solidFill>
                <a:latin typeface="YD2002" pitchFamily="18" charset="-127"/>
              </a:rPr>
            </a:br>
            <a:r>
              <a:rPr lang="en-US">
                <a:solidFill>
                  <a:srgbClr val="CC0066"/>
                </a:solidFill>
                <a:latin typeface="YD2002" pitchFamily="18" charset="-127"/>
              </a:rPr>
              <a:t>                      essay</a:t>
            </a:r>
            <a:endParaRPr lang="ru-RU">
              <a:solidFill>
                <a:srgbClr val="CC0066"/>
              </a:solidFill>
              <a:latin typeface="YD2002" pitchFamily="18" charset="-127"/>
            </a:endParaRPr>
          </a:p>
        </p:txBody>
      </p:sp>
      <p:sp>
        <p:nvSpPr>
          <p:cNvPr id="96262" name="AutoShape 6" descr="Розовая тисненая бумага"/>
          <p:cNvSpPr>
            <a:spLocks noChangeArrowheads="1"/>
          </p:cNvSpPr>
          <p:nvPr/>
        </p:nvSpPr>
        <p:spPr bwMode="auto">
          <a:xfrm>
            <a:off x="0" y="765175"/>
            <a:ext cx="3419475" cy="1871663"/>
          </a:xfrm>
          <a:prstGeom prst="wedgeRectCallout">
            <a:avLst>
              <a:gd name="adj1" fmla="val 1995"/>
              <a:gd name="adj2" fmla="val 73917"/>
            </a:avLst>
          </a:prstGeom>
          <a:blipFill dpi="0" rotWithShape="1">
            <a:blip r:embed="rId2" cstate="print">
              <a:alphaModFix amt="73000"/>
            </a:blip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100">
                <a:solidFill>
                  <a:srgbClr val="CC0066"/>
                </a:solidFill>
                <a:latin typeface="YD2002" pitchFamily="18" charset="-127"/>
                <a:hlinkClick r:id="rId3" action="ppaction://hlinksldjump"/>
              </a:rPr>
              <a:t>Arguments “for”</a:t>
            </a:r>
            <a:r>
              <a:rPr lang="en-US" sz="2100">
                <a:solidFill>
                  <a:srgbClr val="CC0066"/>
                </a:solidFill>
                <a:latin typeface="YD2002" pitchFamily="18" charset="-127"/>
              </a:rPr>
              <a:t> §1</a:t>
            </a:r>
          </a:p>
          <a:p>
            <a:pPr algn="ctr"/>
            <a:r>
              <a:rPr lang="en-US" sz="2000">
                <a:solidFill>
                  <a:schemeClr val="bg2"/>
                </a:solidFill>
                <a:latin typeface="YD2002" pitchFamily="18" charset="-127"/>
              </a:rPr>
              <a:t>present the topic and state the problem</a:t>
            </a:r>
            <a:br>
              <a:rPr lang="en-US" sz="2000">
                <a:solidFill>
                  <a:schemeClr val="bg2"/>
                </a:solidFill>
                <a:latin typeface="YD2002" pitchFamily="18" charset="-127"/>
              </a:rPr>
            </a:br>
            <a:r>
              <a:rPr lang="en-US" sz="2000">
                <a:solidFill>
                  <a:schemeClr val="bg2"/>
                </a:solidFill>
                <a:latin typeface="YD2002" pitchFamily="18" charset="-127"/>
              </a:rPr>
              <a:t>-make a general remark about it </a:t>
            </a:r>
            <a:r>
              <a:rPr lang="en-US" sz="2000" b="1">
                <a:solidFill>
                  <a:schemeClr val="bg2"/>
                </a:solidFill>
                <a:latin typeface="YD2002" pitchFamily="18" charset="-127"/>
              </a:rPr>
              <a:t>without giving your opinion</a:t>
            </a:r>
            <a:r>
              <a:rPr lang="en-US" sz="2000">
                <a:solidFill>
                  <a:schemeClr val="bg2"/>
                </a:solidFill>
                <a:latin typeface="YD2002" pitchFamily="18" charset="-127"/>
              </a:rPr>
              <a:t/>
            </a:r>
            <a:br>
              <a:rPr lang="en-US" sz="2000">
                <a:solidFill>
                  <a:schemeClr val="bg2"/>
                </a:solidFill>
                <a:latin typeface="YD2002" pitchFamily="18" charset="-127"/>
              </a:rPr>
            </a:br>
            <a:r>
              <a:rPr lang="en-US" sz="1900"/>
              <a:t/>
            </a:r>
            <a:br>
              <a:rPr lang="en-US" sz="1900"/>
            </a:br>
            <a:r>
              <a:rPr lang="en-US" sz="1900"/>
              <a:t/>
            </a:r>
            <a:br>
              <a:rPr lang="en-US" sz="1900"/>
            </a:br>
            <a:endParaRPr lang="en-US" sz="1900"/>
          </a:p>
        </p:txBody>
      </p:sp>
      <p:sp>
        <p:nvSpPr>
          <p:cNvPr id="96263" name="AutoShape 7"/>
          <p:cNvSpPr>
            <a:spLocks noChangeArrowheads="1"/>
          </p:cNvSpPr>
          <p:nvPr/>
        </p:nvSpPr>
        <p:spPr bwMode="auto">
          <a:xfrm>
            <a:off x="250825" y="3068638"/>
            <a:ext cx="3959225" cy="1441450"/>
          </a:xfrm>
          <a:prstGeom prst="wedgeRectCallout">
            <a:avLst>
              <a:gd name="adj1" fmla="val 66481"/>
              <a:gd name="adj2" fmla="val -125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100">
                <a:solidFill>
                  <a:srgbClr val="CC0066"/>
                </a:solidFill>
                <a:latin typeface="YD2002" pitchFamily="18" charset="-127"/>
              </a:rPr>
              <a:t>§2</a:t>
            </a:r>
          </a:p>
          <a:p>
            <a:pPr algn="ctr"/>
            <a:r>
              <a:rPr lang="en-US" sz="2100">
                <a:latin typeface="YD2002" pitchFamily="18" charset="-127"/>
              </a:rPr>
              <a:t>Arguments “for”( 3 points)</a:t>
            </a:r>
            <a:r>
              <a:rPr lang="ru-RU" sz="2100">
                <a:latin typeface="YD2002" pitchFamily="18" charset="-127"/>
              </a:rPr>
              <a:t> </a:t>
            </a:r>
            <a:r>
              <a:rPr lang="en-US" sz="2100">
                <a:latin typeface="YD2002" pitchFamily="18" charset="-127"/>
              </a:rPr>
              <a:t>-(support with examples)</a:t>
            </a:r>
            <a:r>
              <a:rPr lang="ru-RU"/>
              <a:t> </a:t>
            </a:r>
            <a:r>
              <a:rPr lang="en-US" sz="2000"/>
              <a:t/>
            </a:r>
            <a:br>
              <a:rPr lang="en-US" sz="2000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96264" name="AutoShape 8"/>
          <p:cNvSpPr>
            <a:spLocks noChangeArrowheads="1"/>
          </p:cNvSpPr>
          <p:nvPr/>
        </p:nvSpPr>
        <p:spPr bwMode="auto">
          <a:xfrm>
            <a:off x="4859338" y="3068638"/>
            <a:ext cx="3997325" cy="1441450"/>
          </a:xfrm>
          <a:prstGeom prst="wedgeRectCallout">
            <a:avLst>
              <a:gd name="adj1" fmla="val -65847"/>
              <a:gd name="adj2" fmla="val 8590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100">
                <a:solidFill>
                  <a:srgbClr val="CC0066"/>
                </a:solidFill>
                <a:latin typeface="YD2002" pitchFamily="18" charset="-127"/>
              </a:rPr>
              <a:t>§</a:t>
            </a:r>
            <a:r>
              <a:rPr lang="ru-RU" sz="2100">
                <a:solidFill>
                  <a:srgbClr val="CC0066"/>
                </a:solidFill>
                <a:latin typeface="YD2002" pitchFamily="18" charset="-127"/>
              </a:rPr>
              <a:t>3</a:t>
            </a:r>
            <a:endParaRPr lang="en-US" sz="2100">
              <a:solidFill>
                <a:srgbClr val="CC0066"/>
              </a:solidFill>
              <a:latin typeface="YD2002" pitchFamily="18" charset="-127"/>
            </a:endParaRPr>
          </a:p>
          <a:p>
            <a:r>
              <a:rPr lang="en-US" sz="2100">
                <a:latin typeface="YD2002" pitchFamily="18" charset="-127"/>
              </a:rPr>
              <a:t>Arguments “against”( 3 points)</a:t>
            </a:r>
            <a:r>
              <a:rPr lang="ru-RU" sz="2100">
                <a:latin typeface="YD2002" pitchFamily="18" charset="-127"/>
              </a:rPr>
              <a:t> </a:t>
            </a:r>
            <a:r>
              <a:rPr lang="en-US" sz="2100">
                <a:latin typeface="YD2002" pitchFamily="18" charset="-127"/>
              </a:rPr>
              <a:t>-(support with examples)</a:t>
            </a:r>
            <a:r>
              <a:rPr lang="ru-RU" sz="2100">
                <a:latin typeface="YD2002" pitchFamily="18" charset="-127"/>
              </a:rPr>
              <a:t> </a:t>
            </a:r>
            <a:r>
              <a:rPr lang="en-US" sz="2100">
                <a:latin typeface="YD2002" pitchFamily="18" charset="-127"/>
              </a:rPr>
              <a:t/>
            </a:r>
            <a:br>
              <a:rPr lang="en-US" sz="2100">
                <a:latin typeface="YD2002" pitchFamily="18" charset="-127"/>
              </a:rPr>
            </a:br>
            <a:r>
              <a:rPr lang="en-US" sz="2100">
                <a:latin typeface="YD2002" pitchFamily="18" charset="-127"/>
              </a:rPr>
              <a:t/>
            </a:r>
            <a:br>
              <a:rPr lang="en-US" sz="2100">
                <a:latin typeface="YD2002" pitchFamily="18" charset="-127"/>
              </a:rPr>
            </a:b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96265" name="AutoShape 9" descr="Почтовая бумага"/>
          <p:cNvSpPr>
            <a:spLocks noChangeArrowheads="1"/>
          </p:cNvSpPr>
          <p:nvPr/>
        </p:nvSpPr>
        <p:spPr bwMode="auto">
          <a:xfrm>
            <a:off x="2268538" y="5373688"/>
            <a:ext cx="3959225" cy="1290637"/>
          </a:xfrm>
          <a:prstGeom prst="wedgeRectCallout">
            <a:avLst>
              <a:gd name="adj1" fmla="val -33157"/>
              <a:gd name="adj2" fmla="val 49630"/>
            </a:avLst>
          </a:prstGeom>
          <a:blipFill dpi="0" rotWithShape="1">
            <a:blip r:embed="rId4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100">
                <a:solidFill>
                  <a:srgbClr val="CC0066"/>
                </a:solidFill>
                <a:latin typeface="YD2002" pitchFamily="18" charset="-127"/>
              </a:rPr>
              <a:t>§</a:t>
            </a:r>
            <a:r>
              <a:rPr lang="ru-RU" sz="2100">
                <a:solidFill>
                  <a:srgbClr val="CC0066"/>
                </a:solidFill>
                <a:latin typeface="YD2002" pitchFamily="18" charset="-127"/>
              </a:rPr>
              <a:t>4</a:t>
            </a:r>
            <a:endParaRPr lang="en-US" sz="2100">
              <a:solidFill>
                <a:srgbClr val="CC0066"/>
              </a:solidFill>
              <a:latin typeface="YD2002" pitchFamily="18" charset="-127"/>
            </a:endParaRPr>
          </a:p>
          <a:p>
            <a:pPr algn="ctr"/>
            <a:r>
              <a:rPr lang="en-US" sz="2100">
                <a:solidFill>
                  <a:schemeClr val="bg2"/>
                </a:solidFill>
                <a:latin typeface="YD2002" pitchFamily="18" charset="-127"/>
              </a:rPr>
              <a:t>your opinion based on the given arguments</a:t>
            </a:r>
            <a:br>
              <a:rPr lang="en-US" sz="2100">
                <a:solidFill>
                  <a:schemeClr val="bg2"/>
                </a:solidFill>
                <a:latin typeface="YD2002" pitchFamily="18" charset="-127"/>
              </a:rPr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96266" name="Rectangle 10"/>
          <p:cNvSpPr>
            <a:spLocks noChangeArrowheads="1"/>
          </p:cNvSpPr>
          <p:nvPr/>
        </p:nvSpPr>
        <p:spPr bwMode="auto">
          <a:xfrm>
            <a:off x="3635375" y="2636838"/>
            <a:ext cx="1728788" cy="3603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  <a:latin typeface="YD2002" pitchFamily="18" charset="-127"/>
              </a:rPr>
              <a:t>Main body</a:t>
            </a:r>
            <a:endParaRPr lang="ru-RU">
              <a:solidFill>
                <a:schemeClr val="bg2"/>
              </a:solidFill>
              <a:latin typeface="YD2002" pitchFamily="18" charset="-127"/>
            </a:endParaRPr>
          </a:p>
        </p:txBody>
      </p:sp>
      <p:sp>
        <p:nvSpPr>
          <p:cNvPr id="96267" name="Rectangle 11"/>
          <p:cNvSpPr>
            <a:spLocks noChangeArrowheads="1"/>
          </p:cNvSpPr>
          <p:nvPr/>
        </p:nvSpPr>
        <p:spPr bwMode="auto">
          <a:xfrm>
            <a:off x="684213" y="333375"/>
            <a:ext cx="2087562" cy="3492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  <a:latin typeface="YD2002" pitchFamily="18" charset="-127"/>
              </a:rPr>
              <a:t>Introduction</a:t>
            </a:r>
            <a:endParaRPr lang="ru-RU">
              <a:solidFill>
                <a:schemeClr val="bg2"/>
              </a:solidFill>
              <a:latin typeface="YD2002" pitchFamily="18" charset="-127"/>
            </a:endParaRPr>
          </a:p>
        </p:txBody>
      </p:sp>
      <p:sp>
        <p:nvSpPr>
          <p:cNvPr id="96268" name="Rectangle 12"/>
          <p:cNvSpPr>
            <a:spLocks noChangeArrowheads="1"/>
          </p:cNvSpPr>
          <p:nvPr/>
        </p:nvSpPr>
        <p:spPr bwMode="auto">
          <a:xfrm>
            <a:off x="3348038" y="5013325"/>
            <a:ext cx="1871662" cy="288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  <a:latin typeface="YD2002" pitchFamily="18" charset="-127"/>
              </a:rPr>
              <a:t>Conclusion</a:t>
            </a:r>
            <a:endParaRPr lang="ru-RU">
              <a:solidFill>
                <a:schemeClr val="bg2"/>
              </a:solidFill>
              <a:latin typeface="YD2002" pitchFamily="18" charset="-127"/>
            </a:endParaRPr>
          </a:p>
        </p:txBody>
      </p:sp>
      <p:sp>
        <p:nvSpPr>
          <p:cNvPr id="96269" name="AutoShape 13"/>
          <p:cNvSpPr>
            <a:spLocks noChangeArrowheads="1"/>
          </p:cNvSpPr>
          <p:nvPr/>
        </p:nvSpPr>
        <p:spPr bwMode="auto">
          <a:xfrm>
            <a:off x="3779838" y="4076700"/>
            <a:ext cx="1512887" cy="431800"/>
          </a:xfrm>
          <a:prstGeom prst="leftRightArrow">
            <a:avLst>
              <a:gd name="adj1" fmla="val 15583"/>
              <a:gd name="adj2" fmla="val 108160"/>
            </a:avLst>
          </a:prstGeom>
          <a:solidFill>
            <a:srgbClr val="CC99FF"/>
          </a:solidFill>
          <a:ln w="9525">
            <a:solidFill>
              <a:srgbClr val="6600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CC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96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96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96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9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96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1000"/>
                                        <p:tgtEl>
                                          <p:spTgt spid="9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6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6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6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6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1000"/>
                                        <p:tgtEl>
                                          <p:spTgt spid="96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  <p:bldP spid="96262" grpId="0" animBg="1"/>
      <p:bldP spid="96263" grpId="0" animBg="1"/>
      <p:bldP spid="96264" grpId="0" animBg="1"/>
      <p:bldP spid="96265" grpId="0" animBg="1"/>
      <p:bldP spid="96266" grpId="0" animBg="1"/>
      <p:bldP spid="96267" grpId="0" animBg="1"/>
      <p:bldP spid="96268" grpId="0" animBg="1"/>
      <p:bldP spid="9626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CC0066"/>
                </a:solidFill>
                <a:latin typeface="YD2002" pitchFamily="18" charset="-127"/>
              </a:rPr>
              <a:t>Arguments “for”</a:t>
            </a:r>
            <a:endParaRPr lang="ru-RU">
              <a:solidFill>
                <a:srgbClr val="CC0066"/>
              </a:solidFill>
              <a:latin typeface="YD2002" pitchFamily="18" charset="-127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484313"/>
            <a:ext cx="8229600" cy="4530725"/>
          </a:xfrm>
        </p:spPr>
        <p:txBody>
          <a:bodyPr/>
          <a:lstStyle/>
          <a:p>
            <a:r>
              <a:rPr lang="en-US" sz="3000">
                <a:solidFill>
                  <a:schemeClr val="bg2"/>
                </a:solidFill>
                <a:latin typeface="YD2002" pitchFamily="18" charset="-127"/>
              </a:rPr>
              <a:t>Although it is…, it has certain advantages.</a:t>
            </a:r>
          </a:p>
          <a:p>
            <a:r>
              <a:rPr lang="en-US" sz="3000">
                <a:solidFill>
                  <a:schemeClr val="bg2"/>
                </a:solidFill>
                <a:latin typeface="YD2002" pitchFamily="18" charset="-127"/>
              </a:rPr>
              <a:t>The main advantage of is…</a:t>
            </a:r>
          </a:p>
          <a:p>
            <a:r>
              <a:rPr lang="en-US" sz="3000">
                <a:solidFill>
                  <a:schemeClr val="bg2"/>
                </a:solidFill>
                <a:latin typeface="YD2002" pitchFamily="18" charset="-127"/>
              </a:rPr>
              <a:t>One point of view in favour of is...</a:t>
            </a:r>
          </a:p>
          <a:p>
            <a:r>
              <a:rPr lang="en-US" sz="3000">
                <a:solidFill>
                  <a:schemeClr val="bg2"/>
                </a:solidFill>
                <a:latin typeface="YD2002" pitchFamily="18" charset="-127"/>
              </a:rPr>
              <a:t>Many people are in favour of convinced that…</a:t>
            </a:r>
          </a:p>
          <a:p>
            <a:r>
              <a:rPr lang="en-US" sz="3000">
                <a:solidFill>
                  <a:schemeClr val="bg2"/>
                </a:solidFill>
                <a:latin typeface="YD2002" pitchFamily="18" charset="-127"/>
              </a:rPr>
              <a:t>To begin with,</a:t>
            </a:r>
          </a:p>
          <a:p>
            <a:r>
              <a:rPr lang="en-US" sz="3000">
                <a:latin typeface="YD2002" pitchFamily="18" charset="-127"/>
              </a:rPr>
              <a:t>Sec</a:t>
            </a:r>
            <a:r>
              <a:rPr lang="en-US" sz="3000">
                <a:solidFill>
                  <a:schemeClr val="bg2"/>
                </a:solidFill>
                <a:latin typeface="YD2002" pitchFamily="18" charset="-127"/>
              </a:rPr>
              <a:t>ondly,</a:t>
            </a:r>
          </a:p>
          <a:p>
            <a:r>
              <a:rPr lang="en-US" sz="3000">
                <a:latin typeface="YD2002" pitchFamily="18" charset="-127"/>
              </a:rPr>
              <a:t>Furt</a:t>
            </a:r>
            <a:r>
              <a:rPr lang="en-US" sz="3000">
                <a:solidFill>
                  <a:schemeClr val="bg2"/>
                </a:solidFill>
                <a:latin typeface="YD2002" pitchFamily="18" charset="-127"/>
              </a:rPr>
              <a:t>hermore,</a:t>
            </a:r>
          </a:p>
          <a:p>
            <a:r>
              <a:rPr lang="en-US" sz="3000">
                <a:latin typeface="YD2002" pitchFamily="18" charset="-127"/>
              </a:rPr>
              <a:t>Finally,</a:t>
            </a:r>
            <a:endParaRPr lang="ru-RU" sz="3000">
              <a:latin typeface="YD2002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CC0066"/>
                </a:solidFill>
                <a:latin typeface="YD2002" pitchFamily="18" charset="-127"/>
              </a:rPr>
              <a:t>Arguments “against”</a:t>
            </a:r>
            <a:endParaRPr lang="ru-RU">
              <a:solidFill>
                <a:srgbClr val="CC0066"/>
              </a:solidFill>
              <a:latin typeface="YD2002" pitchFamily="18" charset="-127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844675"/>
            <a:ext cx="7570787" cy="4530725"/>
          </a:xfrm>
        </p:spPr>
        <p:txBody>
          <a:bodyPr/>
          <a:lstStyle/>
          <a:p>
            <a:r>
              <a:rPr lang="en-US">
                <a:solidFill>
                  <a:schemeClr val="bg2"/>
                </a:solidFill>
                <a:latin typeface="YD2002" pitchFamily="18" charset="-127"/>
              </a:rPr>
              <a:t>However / on the other hand … </a:t>
            </a:r>
          </a:p>
          <a:p>
            <a:r>
              <a:rPr lang="en-US">
                <a:solidFill>
                  <a:schemeClr val="bg2"/>
                </a:solidFill>
                <a:latin typeface="YD2002" pitchFamily="18" charset="-127"/>
              </a:rPr>
              <a:t>Does have its disadvantages…</a:t>
            </a:r>
          </a:p>
          <a:p>
            <a:r>
              <a:rPr lang="en-US">
                <a:solidFill>
                  <a:schemeClr val="bg2"/>
                </a:solidFill>
                <a:latin typeface="YD2002" pitchFamily="18" charset="-127"/>
              </a:rPr>
              <a:t>The main drawback of… is…</a:t>
            </a:r>
          </a:p>
          <a:p>
            <a:r>
              <a:rPr lang="en-US">
                <a:solidFill>
                  <a:schemeClr val="bg2"/>
                </a:solidFill>
                <a:latin typeface="YD2002" pitchFamily="18" charset="-127"/>
              </a:rPr>
              <a:t>An additional disadvantage of… is…</a:t>
            </a:r>
          </a:p>
          <a:p>
            <a:r>
              <a:rPr lang="en-US">
                <a:solidFill>
                  <a:schemeClr val="bg2"/>
                </a:solidFill>
                <a:latin typeface="YD2002" pitchFamily="18" charset="-127"/>
              </a:rPr>
              <a:t>One point against..</a:t>
            </a:r>
          </a:p>
          <a:p>
            <a:r>
              <a:rPr lang="en-US">
                <a:solidFill>
                  <a:schemeClr val="bg2"/>
                </a:solidFill>
                <a:latin typeface="YD2002" pitchFamily="18" charset="-127"/>
              </a:rPr>
              <a:t>Some people are against…</a:t>
            </a:r>
            <a:r>
              <a:rPr lang="ru-RU">
                <a:solidFill>
                  <a:schemeClr val="bg2"/>
                </a:solidFill>
                <a:latin typeface="YD2002" pitchFamily="18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CC0066"/>
                </a:solidFill>
                <a:latin typeface="YD2002" pitchFamily="18" charset="-127"/>
              </a:rPr>
              <a:t>Conclusion</a:t>
            </a:r>
            <a:endParaRPr lang="ru-RU">
              <a:solidFill>
                <a:srgbClr val="CC0066"/>
              </a:solidFill>
              <a:latin typeface="YD2002" pitchFamily="18" charset="-127"/>
            </a:endParaRP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000" b="1">
                <a:solidFill>
                  <a:schemeClr val="bg2"/>
                </a:solidFill>
                <a:latin typeface="YD2002" pitchFamily="18" charset="-127"/>
              </a:rPr>
              <a:t>All things considered</a:t>
            </a:r>
          </a:p>
          <a:p>
            <a:r>
              <a:rPr lang="en-US" sz="3000" b="1">
                <a:solidFill>
                  <a:schemeClr val="bg2"/>
                </a:solidFill>
                <a:latin typeface="YD2002" pitchFamily="18" charset="-127"/>
              </a:rPr>
              <a:t>Taking everything into account…</a:t>
            </a:r>
          </a:p>
          <a:p>
            <a:r>
              <a:rPr lang="en-US" sz="3000" b="1">
                <a:solidFill>
                  <a:schemeClr val="bg2"/>
                </a:solidFill>
                <a:latin typeface="YD2002" pitchFamily="18" charset="-127"/>
              </a:rPr>
              <a:t> Although there some disadvantages of…</a:t>
            </a:r>
          </a:p>
          <a:p>
            <a:r>
              <a:rPr lang="en-US" sz="3000" b="1">
                <a:solidFill>
                  <a:schemeClr val="bg2"/>
                </a:solidFill>
                <a:latin typeface="YD2002" pitchFamily="18" charset="-127"/>
              </a:rPr>
              <a:t> I believe it is…</a:t>
            </a:r>
            <a:r>
              <a:rPr lang="ru-RU" sz="3000">
                <a:solidFill>
                  <a:schemeClr val="bg2"/>
                </a:solidFill>
                <a:latin typeface="YD2002" pitchFamily="18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>
                <a:solidFill>
                  <a:schemeClr val="bg2"/>
                </a:solidFill>
                <a:latin typeface="YD2002" pitchFamily="18" charset="-127"/>
              </a:rPr>
              <a:t>Assignment</a:t>
            </a:r>
            <a:endParaRPr lang="ru-RU" i="1">
              <a:solidFill>
                <a:schemeClr val="bg2"/>
              </a:solidFill>
              <a:latin typeface="YD2002" pitchFamily="18" charset="-127"/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The Internet is a new way to communicate. Some people think it has more drawbacks than advantages. </a:t>
            </a:r>
            <a:br>
              <a:rPr lang="en-US">
                <a:solidFill>
                  <a:schemeClr val="bg2"/>
                </a:solidFill>
              </a:rPr>
            </a:br>
            <a:r>
              <a:rPr lang="en-US">
                <a:solidFill>
                  <a:schemeClr val="bg2"/>
                </a:solidFill>
              </a:rPr>
              <a:t>What can you say for and against communicating by using the Internet?</a:t>
            </a:r>
          </a:p>
          <a:p>
            <a:pPr>
              <a:buFont typeface="Wingdings" pitchFamily="2" charset="2"/>
              <a:buNone/>
            </a:pPr>
            <a:r>
              <a:rPr lang="en-US">
                <a:solidFill>
                  <a:schemeClr val="bg2"/>
                </a:solidFill>
              </a:rPr>
              <a:t>                    </a:t>
            </a:r>
          </a:p>
          <a:p>
            <a:pPr>
              <a:buFont typeface="Wingdings" pitchFamily="2" charset="2"/>
              <a:buNone/>
            </a:pPr>
            <a:r>
              <a:rPr lang="en-US">
                <a:solidFill>
                  <a:schemeClr val="bg2"/>
                </a:solidFill>
              </a:rPr>
              <a:t>                         Write</a:t>
            </a:r>
            <a:r>
              <a:rPr lang="ru-RU">
                <a:solidFill>
                  <a:schemeClr val="bg2"/>
                </a:solidFill>
              </a:rPr>
              <a:t> 150-200 </a:t>
            </a:r>
            <a:r>
              <a:rPr lang="en-US">
                <a:solidFill>
                  <a:schemeClr val="bg2"/>
                </a:solidFill>
              </a:rPr>
              <a:t>words essay</a:t>
            </a:r>
            <a:endParaRPr lang="ru-RU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0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/>
      <p:bldP spid="110594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908050"/>
            <a:ext cx="8229600" cy="49688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>
                <a:solidFill>
                  <a:schemeClr val="bg2"/>
                </a:solidFill>
              </a:rPr>
              <a:t>Computer is a great invention. What could our live be without a computer? Most of people of my age play online games, chat on ICQ or forums. But you know, I really miss old times, when a rare letter was so pleasant to be received! And now - everybody are at home, Internet influences them greatly. And nobody wants to dream; to write stories or poems... We all are caught in a large net. It looks like freedom, but it's a prison, though very nice to be </a:t>
            </a:r>
            <a:r>
              <a:rPr lang="en-US" sz="2800"/>
              <a:t>in.</a:t>
            </a:r>
            <a:r>
              <a:rPr lang="en-US" sz="2800">
                <a:solidFill>
                  <a:schemeClr val="bg2"/>
                </a:solidFill>
              </a:rPr>
              <a:t> So I make an appeal to focus on our life! The </a:t>
            </a:r>
            <a:r>
              <a:rPr lang="en-US" sz="2800"/>
              <a:t>world</a:t>
            </a:r>
            <a:r>
              <a:rPr lang="en-US" sz="2800">
                <a:solidFill>
                  <a:schemeClr val="bg2"/>
                </a:solidFill>
              </a:rPr>
              <a:t> around us is full of wonders...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solidFill>
                  <a:schemeClr val="bg2"/>
                </a:solidFill>
              </a:rPr>
              <a:t>                                     </a:t>
            </a:r>
            <a:r>
              <a:rPr lang="en-US" sz="2800">
                <a:solidFill>
                  <a:schemeClr val="bg2"/>
                </a:solidFill>
                <a:hlinkClick r:id="rId2" tooltip="Просмотр профиля F0rza"/>
              </a:rPr>
              <a:t>F0rza</a:t>
            </a:r>
            <a:r>
              <a:rPr lang="en-US" sz="2800">
                <a:solidFill>
                  <a:schemeClr val="bg2"/>
                </a:solidFill>
              </a:rPr>
              <a:t> (the Internet user)</a:t>
            </a:r>
            <a:endParaRPr lang="ru-RU" sz="28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53" name="Rectangle 25"/>
          <p:cNvSpPr>
            <a:spLocks noChangeArrowheads="1"/>
          </p:cNvSpPr>
          <p:nvPr/>
        </p:nvSpPr>
        <p:spPr bwMode="auto">
          <a:xfrm>
            <a:off x="179388" y="1557338"/>
            <a:ext cx="8856662" cy="5040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i="1">
                <a:solidFill>
                  <a:srgbClr val="CC0066"/>
                </a:solidFill>
                <a:latin typeface="YD2002" pitchFamily="18" charset="-127"/>
              </a:rPr>
              <a:t>Recall the names of the objects in the picture.</a:t>
            </a:r>
            <a:endParaRPr lang="ru-RU" sz="4000" b="1" i="1">
              <a:solidFill>
                <a:srgbClr val="CC0066"/>
              </a:solidFill>
              <a:latin typeface="YD2002" pitchFamily="18" charset="-127"/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4">
              <a:buFont typeface="Wingdings" pitchFamily="2" charset="2"/>
              <a:buNone/>
            </a:pPr>
            <a:endParaRPr lang="ru-RU"/>
          </a:p>
        </p:txBody>
      </p:sp>
      <p:pic>
        <p:nvPicPr>
          <p:cNvPr id="99339" name="Picture 11" descr="Картинка 0 из 44500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1628775"/>
            <a:ext cx="4530725" cy="4530725"/>
          </a:xfrm>
          <a:prstGeom prst="rect">
            <a:avLst/>
          </a:prstGeom>
          <a:noFill/>
        </p:spPr>
      </p:pic>
      <p:pic>
        <p:nvPicPr>
          <p:cNvPr id="99341" name="Picture 13" descr="Картинка 37 из 105822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625" y="2565400"/>
            <a:ext cx="3313113" cy="3313113"/>
          </a:xfrm>
          <a:prstGeom prst="rect">
            <a:avLst/>
          </a:prstGeom>
          <a:noFill/>
        </p:spPr>
      </p:pic>
      <p:pic>
        <p:nvPicPr>
          <p:cNvPr id="99343" name="Picture 15" descr="i?ctype=1&amp;path=b0307181801__1240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-2451100" y="0"/>
            <a:ext cx="952500" cy="552450"/>
          </a:xfrm>
          <a:prstGeom prst="rect">
            <a:avLst/>
          </a:prstGeom>
          <a:noFill/>
        </p:spPr>
      </p:pic>
      <p:pic>
        <p:nvPicPr>
          <p:cNvPr id="99345" name="Picture 17" descr="i?ctype=1&amp;path=b0307181801__1240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-2451100" y="0"/>
            <a:ext cx="952500" cy="552450"/>
          </a:xfrm>
          <a:prstGeom prst="rect">
            <a:avLst/>
          </a:prstGeom>
          <a:noFill/>
        </p:spPr>
      </p:pic>
      <p:sp>
        <p:nvSpPr>
          <p:cNvPr id="99346" name="Rectangle 18">
            <a:hlinkClick r:id="rId8"/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pic>
        <p:nvPicPr>
          <p:cNvPr id="99348" name="Picture 20" descr="Картинка 51 из 50651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5288" y="5013325"/>
            <a:ext cx="1439862" cy="1081088"/>
          </a:xfrm>
          <a:prstGeom prst="rect">
            <a:avLst/>
          </a:prstGeom>
          <a:noFill/>
        </p:spPr>
      </p:pic>
      <p:pic>
        <p:nvPicPr>
          <p:cNvPr id="99350" name="Picture 22" descr="Картинка 15 из 2333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40200" y="5300663"/>
            <a:ext cx="1368425" cy="1184275"/>
          </a:xfrm>
          <a:prstGeom prst="rect">
            <a:avLst/>
          </a:prstGeom>
          <a:noFill/>
        </p:spPr>
      </p:pic>
      <p:pic>
        <p:nvPicPr>
          <p:cNvPr id="99352" name="Picture 24" descr="Картинка 35 из 55921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046255">
            <a:off x="2051050" y="5516563"/>
            <a:ext cx="936625" cy="936625"/>
          </a:xfrm>
          <a:prstGeom prst="rect">
            <a:avLst/>
          </a:prstGeom>
          <a:noFill/>
        </p:spPr>
      </p:pic>
      <p:sp>
        <p:nvSpPr>
          <p:cNvPr id="99354" name="Line 26"/>
          <p:cNvSpPr>
            <a:spLocks noChangeShapeType="1"/>
          </p:cNvSpPr>
          <p:nvPr/>
        </p:nvSpPr>
        <p:spPr bwMode="auto">
          <a:xfrm flipH="1">
            <a:off x="1187450" y="1916113"/>
            <a:ext cx="1584325" cy="129698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9355" name="Line 27"/>
          <p:cNvSpPr>
            <a:spLocks noChangeShapeType="1"/>
          </p:cNvSpPr>
          <p:nvPr/>
        </p:nvSpPr>
        <p:spPr bwMode="auto">
          <a:xfrm>
            <a:off x="1692275" y="2276475"/>
            <a:ext cx="792163" cy="360363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9356" name="Line 28"/>
          <p:cNvSpPr>
            <a:spLocks noChangeShapeType="1"/>
          </p:cNvSpPr>
          <p:nvPr/>
        </p:nvSpPr>
        <p:spPr bwMode="auto">
          <a:xfrm flipH="1">
            <a:off x="4643438" y="1773238"/>
            <a:ext cx="649287" cy="58737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9357" name="Line 29"/>
          <p:cNvSpPr>
            <a:spLocks noChangeShapeType="1"/>
          </p:cNvSpPr>
          <p:nvPr/>
        </p:nvSpPr>
        <p:spPr bwMode="auto">
          <a:xfrm flipH="1">
            <a:off x="7380288" y="2420938"/>
            <a:ext cx="863600" cy="11525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9360" name="Line 32"/>
          <p:cNvSpPr>
            <a:spLocks noChangeShapeType="1"/>
          </p:cNvSpPr>
          <p:nvPr/>
        </p:nvSpPr>
        <p:spPr bwMode="auto">
          <a:xfrm flipH="1">
            <a:off x="5327650" y="3213100"/>
            <a:ext cx="684213" cy="1354138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9361" name="Line 33"/>
          <p:cNvSpPr>
            <a:spLocks noChangeShapeType="1"/>
          </p:cNvSpPr>
          <p:nvPr/>
        </p:nvSpPr>
        <p:spPr bwMode="auto">
          <a:xfrm flipH="1" flipV="1">
            <a:off x="5508625" y="6021388"/>
            <a:ext cx="576263" cy="360362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9362" name="Line 34"/>
          <p:cNvSpPr>
            <a:spLocks noChangeShapeType="1"/>
          </p:cNvSpPr>
          <p:nvPr/>
        </p:nvSpPr>
        <p:spPr bwMode="auto">
          <a:xfrm flipH="1" flipV="1">
            <a:off x="2987675" y="5876925"/>
            <a:ext cx="719138" cy="2889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9363" name="Line 35"/>
          <p:cNvSpPr>
            <a:spLocks noChangeShapeType="1"/>
          </p:cNvSpPr>
          <p:nvPr/>
        </p:nvSpPr>
        <p:spPr bwMode="auto">
          <a:xfrm flipV="1">
            <a:off x="539750" y="5949950"/>
            <a:ext cx="431800" cy="2159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9364" name="Line 36"/>
          <p:cNvSpPr>
            <a:spLocks noChangeShapeType="1"/>
          </p:cNvSpPr>
          <p:nvPr/>
        </p:nvSpPr>
        <p:spPr bwMode="auto">
          <a:xfrm flipH="1" flipV="1">
            <a:off x="3956050" y="5059363"/>
            <a:ext cx="760413" cy="169862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9365" name="Rectangle 37"/>
          <p:cNvSpPr>
            <a:spLocks noChangeArrowheads="1"/>
          </p:cNvSpPr>
          <p:nvPr/>
        </p:nvSpPr>
        <p:spPr bwMode="auto">
          <a:xfrm>
            <a:off x="4500563" y="4941888"/>
            <a:ext cx="1296987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keyboard</a:t>
            </a:r>
            <a:endParaRPr lang="ru-RU" sz="1800"/>
          </a:p>
        </p:txBody>
      </p:sp>
      <p:sp>
        <p:nvSpPr>
          <p:cNvPr id="99366" name="Rectangle 38"/>
          <p:cNvSpPr>
            <a:spLocks noChangeArrowheads="1"/>
          </p:cNvSpPr>
          <p:nvPr/>
        </p:nvSpPr>
        <p:spPr bwMode="auto">
          <a:xfrm>
            <a:off x="6084888" y="6165850"/>
            <a:ext cx="1296987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mouse pad</a:t>
            </a:r>
            <a:endParaRPr lang="ru-RU" sz="1800"/>
          </a:p>
        </p:txBody>
      </p:sp>
      <p:sp>
        <p:nvSpPr>
          <p:cNvPr id="99371" name="Rectangle 43"/>
          <p:cNvSpPr>
            <a:spLocks noChangeArrowheads="1"/>
          </p:cNvSpPr>
          <p:nvPr/>
        </p:nvSpPr>
        <p:spPr bwMode="auto">
          <a:xfrm>
            <a:off x="7548563" y="2041525"/>
            <a:ext cx="1296987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printer</a:t>
            </a:r>
            <a:endParaRPr lang="ru-RU" sz="1800"/>
          </a:p>
        </p:txBody>
      </p:sp>
      <p:sp>
        <p:nvSpPr>
          <p:cNvPr id="99372" name="Rectangle 44"/>
          <p:cNvSpPr>
            <a:spLocks noChangeArrowheads="1"/>
          </p:cNvSpPr>
          <p:nvPr/>
        </p:nvSpPr>
        <p:spPr bwMode="auto">
          <a:xfrm>
            <a:off x="5292725" y="1557338"/>
            <a:ext cx="1296988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CPU</a:t>
            </a:r>
            <a:endParaRPr lang="ru-RU" sz="1800"/>
          </a:p>
        </p:txBody>
      </p:sp>
      <p:sp>
        <p:nvSpPr>
          <p:cNvPr id="99373" name="Rectangle 45"/>
          <p:cNvSpPr>
            <a:spLocks noChangeArrowheads="1"/>
          </p:cNvSpPr>
          <p:nvPr/>
        </p:nvSpPr>
        <p:spPr bwMode="auto">
          <a:xfrm>
            <a:off x="5365750" y="2814638"/>
            <a:ext cx="1296988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mouse</a:t>
            </a:r>
            <a:endParaRPr lang="ru-RU" sz="1800"/>
          </a:p>
        </p:txBody>
      </p:sp>
      <p:sp>
        <p:nvSpPr>
          <p:cNvPr id="99374" name="Rectangle 46"/>
          <p:cNvSpPr>
            <a:spLocks noChangeArrowheads="1"/>
          </p:cNvSpPr>
          <p:nvPr/>
        </p:nvSpPr>
        <p:spPr bwMode="auto">
          <a:xfrm>
            <a:off x="7396163" y="5732463"/>
            <a:ext cx="1296987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cartridges </a:t>
            </a:r>
            <a:endParaRPr lang="ru-RU" sz="1800"/>
          </a:p>
        </p:txBody>
      </p:sp>
      <p:sp>
        <p:nvSpPr>
          <p:cNvPr id="99375" name="Line 47"/>
          <p:cNvSpPr>
            <a:spLocks noChangeShapeType="1"/>
          </p:cNvSpPr>
          <p:nvPr/>
        </p:nvSpPr>
        <p:spPr bwMode="auto">
          <a:xfrm flipV="1">
            <a:off x="8027988" y="5300663"/>
            <a:ext cx="360362" cy="43338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9376" name="Rectangle 48"/>
          <p:cNvSpPr>
            <a:spLocks noChangeArrowheads="1"/>
          </p:cNvSpPr>
          <p:nvPr/>
        </p:nvSpPr>
        <p:spPr bwMode="auto">
          <a:xfrm>
            <a:off x="3119438" y="6184900"/>
            <a:ext cx="1296987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CD</a:t>
            </a:r>
            <a:endParaRPr lang="ru-RU" sz="1800"/>
          </a:p>
        </p:txBody>
      </p:sp>
      <p:sp>
        <p:nvSpPr>
          <p:cNvPr id="99377" name="Rectangle 49"/>
          <p:cNvSpPr>
            <a:spLocks noChangeArrowheads="1"/>
          </p:cNvSpPr>
          <p:nvPr/>
        </p:nvSpPr>
        <p:spPr bwMode="auto">
          <a:xfrm>
            <a:off x="238125" y="6167438"/>
            <a:ext cx="1296988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modem</a:t>
            </a:r>
            <a:endParaRPr lang="ru-RU" sz="1800"/>
          </a:p>
        </p:txBody>
      </p:sp>
      <p:sp>
        <p:nvSpPr>
          <p:cNvPr id="99378" name="Rectangle 50"/>
          <p:cNvSpPr>
            <a:spLocks noChangeArrowheads="1"/>
          </p:cNvSpPr>
          <p:nvPr/>
        </p:nvSpPr>
        <p:spPr bwMode="auto">
          <a:xfrm>
            <a:off x="395288" y="1916113"/>
            <a:ext cx="1296987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monitor</a:t>
            </a:r>
            <a:endParaRPr lang="ru-RU" sz="1800"/>
          </a:p>
        </p:txBody>
      </p:sp>
      <p:sp>
        <p:nvSpPr>
          <p:cNvPr id="99379" name="Rectangle 51"/>
          <p:cNvSpPr>
            <a:spLocks noChangeArrowheads="1"/>
          </p:cNvSpPr>
          <p:nvPr/>
        </p:nvSpPr>
        <p:spPr bwMode="auto">
          <a:xfrm>
            <a:off x="2700338" y="1557338"/>
            <a:ext cx="1296987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speakers</a:t>
            </a:r>
            <a:endParaRPr lang="ru-RU" sz="1800"/>
          </a:p>
        </p:txBody>
      </p:sp>
      <p:sp>
        <p:nvSpPr>
          <p:cNvPr id="99382" name="Line 54"/>
          <p:cNvSpPr>
            <a:spLocks noChangeShapeType="1"/>
          </p:cNvSpPr>
          <p:nvPr/>
        </p:nvSpPr>
        <p:spPr bwMode="auto">
          <a:xfrm>
            <a:off x="3924300" y="1916113"/>
            <a:ext cx="1152525" cy="129698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9383" name="Rectangle 55"/>
          <p:cNvSpPr>
            <a:spLocks noChangeArrowheads="1"/>
          </p:cNvSpPr>
          <p:nvPr/>
        </p:nvSpPr>
        <p:spPr bwMode="auto">
          <a:xfrm>
            <a:off x="457200" y="549275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/>
            <a:r>
              <a:rPr lang="en-US" sz="4000" i="1" u="sng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YD2002" pitchFamily="18" charset="-127"/>
              </a:rPr>
              <a:t>Checking the homework.</a:t>
            </a:r>
            <a:br>
              <a:rPr lang="en-US" sz="4000" i="1" u="sng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YD2002" pitchFamily="18" charset="-127"/>
              </a:rPr>
            </a:br>
            <a:endParaRPr lang="ru-RU" sz="4000" i="1" u="sng">
              <a:solidFill>
                <a:srgbClr val="CC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YD2002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9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9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9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9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9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1000"/>
                                        <p:tgtEl>
                                          <p:spTgt spid="99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1000"/>
                                        <p:tgtEl>
                                          <p:spTgt spid="99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1000"/>
                                        <p:tgtEl>
                                          <p:spTgt spid="99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1000"/>
                                        <p:tgtEl>
                                          <p:spTgt spid="99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1000"/>
                                        <p:tgtEl>
                                          <p:spTgt spid="99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1000"/>
                                        <p:tgtEl>
                                          <p:spTgt spid="99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1000"/>
                                        <p:tgtEl>
                                          <p:spTgt spid="99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1000"/>
                                        <p:tgtEl>
                                          <p:spTgt spid="99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1000"/>
                                        <p:tgtEl>
                                          <p:spTgt spid="99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6" dur="1000"/>
                                        <p:tgtEl>
                                          <p:spTgt spid="99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99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99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99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99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/>
      <p:bldP spid="99330" grpId="1"/>
      <p:bldP spid="99354" grpId="0" animBg="1"/>
      <p:bldP spid="99355" grpId="0" animBg="1"/>
      <p:bldP spid="99356" grpId="0" animBg="1"/>
      <p:bldP spid="99357" grpId="0" animBg="1"/>
      <p:bldP spid="99360" grpId="0" animBg="1"/>
      <p:bldP spid="99361" grpId="0" animBg="1"/>
      <p:bldP spid="99362" grpId="0" animBg="1"/>
      <p:bldP spid="99363" grpId="0" animBg="1"/>
      <p:bldP spid="99364" grpId="0" animBg="1"/>
      <p:bldP spid="99365" grpId="0" animBg="1"/>
      <p:bldP spid="99366" grpId="0" animBg="1"/>
      <p:bldP spid="99371" grpId="0" animBg="1"/>
      <p:bldP spid="99372" grpId="0" animBg="1"/>
      <p:bldP spid="99373" grpId="0" animBg="1"/>
      <p:bldP spid="99374" grpId="0" animBg="1"/>
      <p:bldP spid="99375" grpId="0" animBg="1"/>
      <p:bldP spid="99376" grpId="0" animBg="1"/>
      <p:bldP spid="99377" grpId="0" animBg="1"/>
      <p:bldP spid="99378" grpId="0" animBg="1"/>
      <p:bldP spid="99379" grpId="0" animBg="1"/>
      <p:bldP spid="99382" grpId="0" animBg="1"/>
      <p:bldP spid="99383" grpId="0"/>
      <p:bldP spid="99383" grpId="1"/>
      <p:bldP spid="99383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809625"/>
          </a:xfrm>
        </p:spPr>
        <p:txBody>
          <a:bodyPr/>
          <a:lstStyle/>
          <a:p>
            <a:r>
              <a:rPr lang="en-AU" sz="4000" u="sng">
                <a:solidFill>
                  <a:srgbClr val="CC0066"/>
                </a:solidFill>
                <a:latin typeface="YD2002" pitchFamily="18" charset="-127"/>
              </a:rPr>
              <a:t>Procedure:</a:t>
            </a:r>
            <a:endParaRPr lang="ru-RU" sz="4000" u="sng">
              <a:solidFill>
                <a:srgbClr val="CC0066"/>
              </a:solidFill>
              <a:latin typeface="YD2002" pitchFamily="18" charset="-127"/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713" y="836613"/>
            <a:ext cx="7956550" cy="54721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600" b="1">
                <a:solidFill>
                  <a:schemeClr val="bg2"/>
                </a:solidFill>
                <a:latin typeface="YD2002" pitchFamily="18" charset="-127"/>
              </a:rPr>
              <a:t>Introduction the issue of lesson</a:t>
            </a:r>
          </a:p>
          <a:p>
            <a:pPr>
              <a:lnSpc>
                <a:spcPct val="90000"/>
              </a:lnSpc>
            </a:pPr>
            <a:r>
              <a:rPr lang="en-US" sz="2600" b="1">
                <a:solidFill>
                  <a:schemeClr val="bg2"/>
                </a:solidFill>
                <a:latin typeface="YD2002" pitchFamily="18" charset="-127"/>
              </a:rPr>
              <a:t>Building vocabulary &amp; Pronunciation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600" b="1">
                <a:solidFill>
                  <a:schemeClr val="bg2"/>
                </a:solidFill>
                <a:latin typeface="YD2002" pitchFamily="18" charset="-127"/>
              </a:rPr>
              <a:t>     /Computer parts/</a:t>
            </a:r>
          </a:p>
          <a:p>
            <a:pPr>
              <a:lnSpc>
                <a:spcPct val="90000"/>
              </a:lnSpc>
            </a:pPr>
            <a:r>
              <a:rPr lang="en-US" sz="2600" b="1">
                <a:solidFill>
                  <a:schemeClr val="bg2"/>
                </a:solidFill>
                <a:latin typeface="YD2002" pitchFamily="18" charset="-127"/>
              </a:rPr>
              <a:t>Presenting the structure of definitions</a:t>
            </a:r>
          </a:p>
          <a:p>
            <a:pPr>
              <a:lnSpc>
                <a:spcPct val="90000"/>
              </a:lnSpc>
            </a:pPr>
            <a:r>
              <a:rPr lang="en-US" sz="2600" b="1">
                <a:solidFill>
                  <a:schemeClr val="bg2"/>
                </a:solidFill>
                <a:latin typeface="YD2002" pitchFamily="18" charset="-127"/>
              </a:rPr>
              <a:t>Listening for details and specific words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600" b="1">
                <a:solidFill>
                  <a:schemeClr val="bg2"/>
                </a:solidFill>
                <a:latin typeface="YD2002" pitchFamily="18" charset="-127"/>
              </a:rPr>
              <a:t>   (working out the mind map)</a:t>
            </a:r>
          </a:p>
          <a:p>
            <a:pPr>
              <a:lnSpc>
                <a:spcPct val="90000"/>
              </a:lnSpc>
            </a:pPr>
            <a:r>
              <a:rPr lang="en-US" sz="2600" b="1">
                <a:solidFill>
                  <a:schemeClr val="bg2"/>
                </a:solidFill>
                <a:latin typeface="YD2002" pitchFamily="18" charset="-127"/>
              </a:rPr>
              <a:t>Using computer (group work)</a:t>
            </a:r>
          </a:p>
          <a:p>
            <a:pPr>
              <a:lnSpc>
                <a:spcPct val="90000"/>
              </a:lnSpc>
            </a:pPr>
            <a:r>
              <a:rPr lang="en-US" sz="2600" b="1">
                <a:solidFill>
                  <a:schemeClr val="bg2"/>
                </a:solidFill>
                <a:latin typeface="YD2002" pitchFamily="18" charset="-127"/>
              </a:rPr>
              <a:t>Exchanging opinions on the topic</a:t>
            </a:r>
          </a:p>
          <a:p>
            <a:pPr>
              <a:lnSpc>
                <a:spcPct val="90000"/>
              </a:lnSpc>
            </a:pPr>
            <a:r>
              <a:rPr lang="en-US" sz="2600" b="1">
                <a:solidFill>
                  <a:schemeClr val="bg2"/>
                </a:solidFill>
              </a:rPr>
              <a:t>Computer jokes</a:t>
            </a:r>
            <a:r>
              <a:rPr lang="en-US" sz="2600" b="1">
                <a:solidFill>
                  <a:schemeClr val="bg2"/>
                </a:solidFill>
                <a:latin typeface="YD2002" pitchFamily="18" charset="-127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600" b="1">
                <a:solidFill>
                  <a:schemeClr val="bg2"/>
                </a:solidFill>
                <a:latin typeface="YD2002" pitchFamily="18" charset="-127"/>
              </a:rPr>
              <a:t>Essay writing (</a:t>
            </a:r>
            <a:r>
              <a:rPr lang="ru-RU" sz="2600" b="1">
                <a:solidFill>
                  <a:schemeClr val="bg2"/>
                </a:solidFill>
                <a:latin typeface="YD2002" pitchFamily="18" charset="-127"/>
              </a:rPr>
              <a:t>«</a:t>
            </a:r>
            <a:r>
              <a:rPr lang="en-US" sz="2600" b="1">
                <a:solidFill>
                  <a:schemeClr val="bg2"/>
                </a:solidFill>
                <a:latin typeface="YD2002" pitchFamily="18" charset="-127"/>
              </a:rPr>
              <a:t>For and against</a:t>
            </a:r>
            <a:r>
              <a:rPr lang="ru-RU" sz="2600" b="1">
                <a:solidFill>
                  <a:schemeClr val="bg2"/>
                </a:solidFill>
                <a:latin typeface="YD2002" pitchFamily="18" charset="-127"/>
              </a:rPr>
              <a:t>»)</a:t>
            </a:r>
            <a:endParaRPr lang="en-US" sz="2600" b="1">
              <a:solidFill>
                <a:schemeClr val="bg2"/>
              </a:solidFill>
              <a:latin typeface="YD2002" pitchFamily="18" charset="-127"/>
            </a:endParaRPr>
          </a:p>
          <a:p>
            <a:pPr>
              <a:lnSpc>
                <a:spcPct val="90000"/>
              </a:lnSpc>
            </a:pPr>
            <a:r>
              <a:rPr lang="en-US" sz="2600" b="1">
                <a:solidFill>
                  <a:schemeClr val="bg2"/>
                </a:solidFill>
                <a:latin typeface="YD2002" pitchFamily="18" charset="-127"/>
              </a:rPr>
              <a:t>Conclusion / What did we learn?</a:t>
            </a:r>
          </a:p>
          <a:p>
            <a:pPr>
              <a:lnSpc>
                <a:spcPct val="90000"/>
              </a:lnSpc>
            </a:pPr>
            <a:r>
              <a:rPr lang="en-US" sz="2600" b="1">
                <a:solidFill>
                  <a:schemeClr val="bg2"/>
                </a:solidFill>
                <a:latin typeface="YD2002" pitchFamily="18" charset="-127"/>
              </a:rPr>
              <a:t>Assignment </a:t>
            </a:r>
            <a:endParaRPr lang="ru-RU" sz="2600">
              <a:solidFill>
                <a:schemeClr val="bg2"/>
              </a:solidFill>
              <a:latin typeface="YD2002" pitchFamily="18" charset="-127"/>
            </a:endParaRPr>
          </a:p>
          <a:p>
            <a:pPr>
              <a:lnSpc>
                <a:spcPct val="90000"/>
              </a:lnSpc>
            </a:pPr>
            <a:endParaRPr lang="ru-RU" sz="2800">
              <a:solidFill>
                <a:schemeClr val="bg2"/>
              </a:solidFill>
              <a:latin typeface="YD2002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9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9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94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94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94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94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9" name="Picture 11" descr="Картинка 63 из 44500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lum bright="2000" contrast="-24000"/>
          </a:blip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27088" y="333375"/>
            <a:ext cx="7772400" cy="1555750"/>
          </a:xfrm>
        </p:spPr>
        <p:txBody>
          <a:bodyPr/>
          <a:lstStyle/>
          <a:p>
            <a:r>
              <a:rPr lang="en-US" sz="9600">
                <a:solidFill>
                  <a:schemeClr val="bg2"/>
                </a:solidFill>
                <a:latin typeface="YD2002" pitchFamily="18" charset="-127"/>
              </a:rPr>
              <a:t>Computers:</a:t>
            </a:r>
            <a:endParaRPr lang="ru-RU" sz="9600">
              <a:solidFill>
                <a:schemeClr val="bg2"/>
              </a:solidFill>
              <a:latin typeface="YD2002" pitchFamily="18" charset="-127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989138"/>
            <a:ext cx="8280400" cy="4321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9600">
                <a:solidFill>
                  <a:schemeClr val="bg2"/>
                </a:solidFill>
                <a:latin typeface="YD2002" pitchFamily="18" charset="-127"/>
              </a:rPr>
              <a:t>Friends</a:t>
            </a:r>
            <a:endParaRPr lang="ru-RU" sz="9600">
              <a:solidFill>
                <a:schemeClr val="bg2"/>
              </a:solidFill>
              <a:latin typeface="YD2002" pitchFamily="18" charset="-127"/>
            </a:endParaRPr>
          </a:p>
          <a:p>
            <a:pPr>
              <a:lnSpc>
                <a:spcPct val="90000"/>
              </a:lnSpc>
            </a:pPr>
            <a:r>
              <a:rPr lang="en-US" sz="9600">
                <a:solidFill>
                  <a:schemeClr val="bg2"/>
                </a:solidFill>
                <a:latin typeface="YD2002" pitchFamily="18" charset="-127"/>
              </a:rPr>
              <a:t>or </a:t>
            </a:r>
            <a:endParaRPr lang="ru-RU" sz="9600">
              <a:solidFill>
                <a:schemeClr val="bg2"/>
              </a:solidFill>
              <a:latin typeface="YD2002" pitchFamily="18" charset="-127"/>
            </a:endParaRPr>
          </a:p>
          <a:p>
            <a:pPr>
              <a:lnSpc>
                <a:spcPct val="90000"/>
              </a:lnSpc>
            </a:pPr>
            <a:r>
              <a:rPr lang="en-US" sz="9600">
                <a:solidFill>
                  <a:srgbClr val="CC0066"/>
                </a:solidFill>
                <a:latin typeface="YD2002" pitchFamily="18" charset="-127"/>
              </a:rPr>
              <a:t>foes</a:t>
            </a:r>
            <a:endParaRPr lang="ru-RU" sz="9600">
              <a:solidFill>
                <a:srgbClr val="CC0066"/>
              </a:solidFill>
              <a:latin typeface="YD2002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8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300"/>
                            </p:stCondLst>
                            <p:childTnLst>
                              <p:par>
                                <p:cTn id="2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350"/>
                            </p:stCondLst>
                            <p:childTnLst>
                              <p:par>
                                <p:cTn id="3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0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2" grpId="1"/>
      <p:bldP spid="205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i="1">
                <a:solidFill>
                  <a:schemeClr val="bg2"/>
                </a:solidFill>
                <a:latin typeface="YD2002" pitchFamily="18" charset="-127"/>
              </a:rPr>
              <a:t>Match the definitions</a:t>
            </a:r>
            <a:endParaRPr lang="ru-RU" sz="4800" i="1">
              <a:solidFill>
                <a:schemeClr val="bg2"/>
              </a:solidFill>
              <a:latin typeface="YD2002" pitchFamily="18" charset="-127"/>
            </a:endParaRPr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773238"/>
            <a:ext cx="4387850" cy="49244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800000"/>
                </a:solidFill>
                <a:latin typeface="YD2002" pitchFamily="18" charset="-127"/>
              </a:rPr>
              <a:t>access (smth)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800000"/>
                </a:solidFill>
                <a:latin typeface="YD2002" pitchFamily="18" charset="-127"/>
              </a:rPr>
              <a:t>doubt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800000"/>
                </a:solidFill>
                <a:latin typeface="YD2002" pitchFamily="18" charset="-127"/>
              </a:rPr>
              <a:t>current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800000"/>
                </a:solidFill>
                <a:latin typeface="YD2002" pitchFamily="18" charset="-127"/>
              </a:rPr>
              <a:t>on-line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800000"/>
                </a:solidFill>
                <a:latin typeface="YD2002" pitchFamily="18" charset="-127"/>
              </a:rPr>
              <a:t>predict (smth)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YD2002" pitchFamily="18" charset="-127"/>
              </a:rPr>
              <a:t>provi</a:t>
            </a:r>
            <a:r>
              <a:rPr lang="en-US" sz="2400">
                <a:solidFill>
                  <a:srgbClr val="800000"/>
                </a:solidFill>
                <a:latin typeface="YD2002" pitchFamily="18" charset="-127"/>
              </a:rPr>
              <a:t>de </a:t>
            </a:r>
            <a:r>
              <a:rPr lang="en-US" sz="2400">
                <a:latin typeface="YD2002" pitchFamily="18" charset="-127"/>
              </a:rPr>
              <a:t>(s</a:t>
            </a:r>
            <a:r>
              <a:rPr lang="en-US" sz="2400">
                <a:solidFill>
                  <a:srgbClr val="800000"/>
                </a:solidFill>
                <a:latin typeface="YD2002" pitchFamily="18" charset="-127"/>
              </a:rPr>
              <a:t>mb with smth)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YD2002" pitchFamily="18" charset="-127"/>
              </a:rPr>
              <a:t>remain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YD2002" pitchFamily="18" charset="-127"/>
              </a:rPr>
              <a:t>replace</a:t>
            </a:r>
            <a:r>
              <a:rPr lang="en-US" sz="2400">
                <a:solidFill>
                  <a:srgbClr val="800000"/>
                </a:solidFill>
                <a:latin typeface="YD2002" pitchFamily="18" charset="-127"/>
              </a:rPr>
              <a:t> </a:t>
            </a:r>
            <a:r>
              <a:rPr lang="en-US" sz="2400">
                <a:latin typeface="YD2002" pitchFamily="18" charset="-127"/>
              </a:rPr>
              <a:t>(sm</a:t>
            </a:r>
            <a:r>
              <a:rPr lang="en-US" sz="2400">
                <a:solidFill>
                  <a:srgbClr val="800000"/>
                </a:solidFill>
                <a:latin typeface="YD2002" pitchFamily="18" charset="-127"/>
              </a:rPr>
              <a:t>th)</a:t>
            </a:r>
            <a:endParaRPr lang="ru-RU" sz="2400">
              <a:solidFill>
                <a:srgbClr val="800000"/>
              </a:solidFill>
              <a:latin typeface="YD2002" pitchFamily="18" charset="-127"/>
            </a:endParaRP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563938" y="1773238"/>
            <a:ext cx="5580062" cy="44577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800000"/>
                </a:solidFill>
                <a:latin typeface="YD2002" pitchFamily="18" charset="-127"/>
              </a:rPr>
              <a:t>connected with the computer network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800000"/>
                </a:solidFill>
                <a:latin typeface="YD2002" pitchFamily="18" charset="-127"/>
              </a:rPr>
              <a:t>to supply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800000"/>
                </a:solidFill>
                <a:latin typeface="YD2002" pitchFamily="18" charset="-127"/>
              </a:rPr>
              <a:t>belonging to the present time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800000"/>
                </a:solidFill>
                <a:latin typeface="YD2002" pitchFamily="18" charset="-127"/>
              </a:rPr>
              <a:t>a feeling of being unsure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800000"/>
                </a:solidFill>
                <a:latin typeface="YD2002" pitchFamily="18" charset="-127"/>
              </a:rPr>
              <a:t>have the ability or right to enter or use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800000"/>
                </a:solidFill>
                <a:latin typeface="YD2002" pitchFamily="18" charset="-127"/>
              </a:rPr>
              <a:t>to take the place of smb or smth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800000"/>
                </a:solidFill>
                <a:latin typeface="YD2002" pitchFamily="18" charset="-127"/>
              </a:rPr>
              <a:t>to see or describe the future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800000"/>
                </a:solidFill>
                <a:latin typeface="YD2002" pitchFamily="18" charset="-127"/>
              </a:rPr>
              <a:t>continue with the computer network</a:t>
            </a:r>
          </a:p>
          <a:p>
            <a:pPr>
              <a:buFont typeface="Wingdings" pitchFamily="2" charset="2"/>
              <a:buNone/>
            </a:pPr>
            <a:endParaRPr lang="en-US" sz="2400">
              <a:solidFill>
                <a:srgbClr val="800000"/>
              </a:solidFill>
              <a:latin typeface="YD2002" pitchFamily="18" charset="-127"/>
            </a:endParaRPr>
          </a:p>
          <a:p>
            <a:pPr>
              <a:buFont typeface="Wingdings" pitchFamily="2" charset="2"/>
              <a:buNone/>
            </a:pPr>
            <a:endParaRPr lang="ru-RU" sz="2400">
              <a:solidFill>
                <a:srgbClr val="800000"/>
              </a:solidFill>
              <a:latin typeface="YD2002" pitchFamily="18" charset="-127"/>
            </a:endParaRPr>
          </a:p>
        </p:txBody>
      </p:sp>
      <p:sp>
        <p:nvSpPr>
          <p:cNvPr id="97287" name="Line 7"/>
          <p:cNvSpPr>
            <a:spLocks noChangeShapeType="1"/>
          </p:cNvSpPr>
          <p:nvPr/>
        </p:nvSpPr>
        <p:spPr bwMode="auto">
          <a:xfrm>
            <a:off x="3563938" y="1628775"/>
            <a:ext cx="0" cy="410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7288" name="Line 8"/>
          <p:cNvSpPr>
            <a:spLocks noChangeShapeType="1"/>
          </p:cNvSpPr>
          <p:nvPr/>
        </p:nvSpPr>
        <p:spPr bwMode="auto">
          <a:xfrm>
            <a:off x="2051050" y="1989138"/>
            <a:ext cx="1584325" cy="1800225"/>
          </a:xfrm>
          <a:prstGeom prst="line">
            <a:avLst/>
          </a:prstGeom>
          <a:noFill/>
          <a:ln w="38100" cap="rnd" cmpd="dbl">
            <a:solidFill>
              <a:schemeClr val="bg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7289" name="Line 9"/>
          <p:cNvSpPr>
            <a:spLocks noChangeShapeType="1"/>
          </p:cNvSpPr>
          <p:nvPr/>
        </p:nvSpPr>
        <p:spPr bwMode="auto">
          <a:xfrm>
            <a:off x="960438" y="2452688"/>
            <a:ext cx="2674937" cy="904875"/>
          </a:xfrm>
          <a:prstGeom prst="line">
            <a:avLst/>
          </a:prstGeom>
          <a:noFill/>
          <a:ln w="38100" cap="rnd" cmpd="dbl">
            <a:solidFill>
              <a:schemeClr val="bg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7290" name="Line 10"/>
          <p:cNvSpPr>
            <a:spLocks noChangeShapeType="1"/>
          </p:cNvSpPr>
          <p:nvPr/>
        </p:nvSpPr>
        <p:spPr bwMode="auto">
          <a:xfrm flipV="1">
            <a:off x="1136650" y="2852738"/>
            <a:ext cx="2498725" cy="28575"/>
          </a:xfrm>
          <a:prstGeom prst="line">
            <a:avLst/>
          </a:prstGeom>
          <a:noFill/>
          <a:ln w="38100" cap="rnd" cmpd="dbl">
            <a:solidFill>
              <a:schemeClr val="bg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7291" name="Line 11"/>
          <p:cNvSpPr>
            <a:spLocks noChangeShapeType="1"/>
          </p:cNvSpPr>
          <p:nvPr/>
        </p:nvSpPr>
        <p:spPr bwMode="auto">
          <a:xfrm flipV="1">
            <a:off x="1114425" y="1989138"/>
            <a:ext cx="2520950" cy="1355725"/>
          </a:xfrm>
          <a:prstGeom prst="line">
            <a:avLst/>
          </a:prstGeom>
          <a:noFill/>
          <a:ln w="38100" cap="rnd" cmpd="dbl">
            <a:solidFill>
              <a:schemeClr val="bg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7292" name="Line 12"/>
          <p:cNvSpPr>
            <a:spLocks noChangeShapeType="1"/>
          </p:cNvSpPr>
          <p:nvPr/>
        </p:nvSpPr>
        <p:spPr bwMode="auto">
          <a:xfrm flipV="1">
            <a:off x="3059113" y="2420938"/>
            <a:ext cx="576262" cy="1728787"/>
          </a:xfrm>
          <a:prstGeom prst="line">
            <a:avLst/>
          </a:prstGeom>
          <a:noFill/>
          <a:ln w="38100" cap="rnd" cmpd="dbl">
            <a:solidFill>
              <a:schemeClr val="bg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7293" name="Line 13"/>
          <p:cNvSpPr>
            <a:spLocks noChangeShapeType="1"/>
          </p:cNvSpPr>
          <p:nvPr/>
        </p:nvSpPr>
        <p:spPr bwMode="auto">
          <a:xfrm>
            <a:off x="2081213" y="3767138"/>
            <a:ext cx="1554162" cy="885825"/>
          </a:xfrm>
          <a:prstGeom prst="line">
            <a:avLst/>
          </a:prstGeom>
          <a:noFill/>
          <a:ln w="38100" cap="rnd" cmpd="dbl">
            <a:solidFill>
              <a:schemeClr val="bg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7294" name="Line 14"/>
          <p:cNvSpPr>
            <a:spLocks noChangeShapeType="1"/>
          </p:cNvSpPr>
          <p:nvPr/>
        </p:nvSpPr>
        <p:spPr bwMode="auto">
          <a:xfrm>
            <a:off x="1044575" y="4659313"/>
            <a:ext cx="2590800" cy="425450"/>
          </a:xfrm>
          <a:prstGeom prst="line">
            <a:avLst/>
          </a:prstGeom>
          <a:noFill/>
          <a:ln w="38100" cap="rnd" cmpd="dbl">
            <a:solidFill>
              <a:schemeClr val="bg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7295" name="Line 15"/>
          <p:cNvSpPr>
            <a:spLocks noChangeShapeType="1"/>
          </p:cNvSpPr>
          <p:nvPr/>
        </p:nvSpPr>
        <p:spPr bwMode="auto">
          <a:xfrm flipV="1">
            <a:off x="2112963" y="4221163"/>
            <a:ext cx="1522412" cy="887412"/>
          </a:xfrm>
          <a:prstGeom prst="line">
            <a:avLst/>
          </a:prstGeom>
          <a:noFill/>
          <a:ln w="38100" cap="rnd" cmpd="dbl">
            <a:solidFill>
              <a:schemeClr val="bg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7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4" grpId="0"/>
      <p:bldP spid="97285" grpId="0" uiExpand="1" build="p"/>
      <p:bldP spid="97286" grpId="0" uiExpand="1" build="p"/>
      <p:bldP spid="97287" grpId="0" animBg="1"/>
      <p:bldP spid="97288" grpId="0" animBg="1"/>
      <p:bldP spid="97289" grpId="0" animBg="1"/>
      <p:bldP spid="97290" grpId="0" animBg="1"/>
      <p:bldP spid="97291" grpId="0" animBg="1"/>
      <p:bldP spid="97292" grpId="0" animBg="1"/>
      <p:bldP spid="97293" grpId="0" animBg="1"/>
      <p:bldP spid="97294" grpId="0" animBg="1"/>
      <p:bldP spid="9729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-73025" y="0"/>
            <a:ext cx="9217025" cy="1196975"/>
          </a:xfrm>
        </p:spPr>
        <p:txBody>
          <a:bodyPr/>
          <a:lstStyle/>
          <a:p>
            <a:pPr algn="l"/>
            <a:r>
              <a:rPr lang="en-US" sz="3600" b="1">
                <a:solidFill>
                  <a:srgbClr val="CC0066"/>
                </a:solidFill>
                <a:latin typeface="YD2002" pitchFamily="18" charset="-127"/>
              </a:rPr>
              <a:t>Answer the questions. Use the glossary.</a:t>
            </a:r>
            <a:r>
              <a:rPr lang="en-US" sz="4000"/>
              <a:t> </a:t>
            </a:r>
            <a:endParaRPr lang="ru-RU" sz="400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400675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>
                <a:solidFill>
                  <a:schemeClr val="bg2"/>
                </a:solidFill>
                <a:latin typeface="YD2002" pitchFamily="18" charset="-127"/>
              </a:rPr>
              <a:t>What computer system makes it possible to send</a:t>
            </a:r>
            <a:br>
              <a:rPr lang="en-US" sz="2400">
                <a:solidFill>
                  <a:schemeClr val="bg2"/>
                </a:solidFill>
                <a:latin typeface="YD2002" pitchFamily="18" charset="-127"/>
              </a:rPr>
            </a:br>
            <a:r>
              <a:rPr lang="en-US" sz="2400">
                <a:solidFill>
                  <a:schemeClr val="bg2"/>
                </a:solidFill>
                <a:latin typeface="YD2002" pitchFamily="18" charset="-127"/>
              </a:rPr>
              <a:t>letters very quickly?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>
                <a:solidFill>
                  <a:schemeClr val="bg2"/>
                </a:solidFill>
                <a:latin typeface="YD2002" pitchFamily="18" charset="-127"/>
              </a:rPr>
              <a:t>What system allows computer users around the</a:t>
            </a:r>
            <a:br>
              <a:rPr lang="en-US" sz="2400">
                <a:solidFill>
                  <a:schemeClr val="bg2"/>
                </a:solidFill>
                <a:latin typeface="YD2002" pitchFamily="18" charset="-127"/>
              </a:rPr>
            </a:br>
            <a:r>
              <a:rPr lang="en-US" sz="2400">
                <a:solidFill>
                  <a:schemeClr val="bg2"/>
                </a:solidFill>
                <a:latin typeface="YD2002" pitchFamily="18" charset="-127"/>
              </a:rPr>
              <a:t>world to send and to obtain information?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>
                <a:solidFill>
                  <a:schemeClr val="bg2"/>
                </a:solidFill>
                <a:latin typeface="YD2002" pitchFamily="18" charset="-127"/>
              </a:rPr>
              <a:t>What programs provide colourful pictures and</a:t>
            </a:r>
            <a:br>
              <a:rPr lang="en-US" sz="2400">
                <a:solidFill>
                  <a:schemeClr val="bg2"/>
                </a:solidFill>
                <a:latin typeface="YD2002" pitchFamily="18" charset="-127"/>
              </a:rPr>
            </a:br>
            <a:r>
              <a:rPr lang="en-US" sz="2400">
                <a:solidFill>
                  <a:schemeClr val="bg2"/>
                </a:solidFill>
                <a:latin typeface="YD2002" pitchFamily="18" charset="-127"/>
              </a:rPr>
              <a:t>sound?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>
                <a:solidFill>
                  <a:schemeClr val="bg2"/>
                </a:solidFill>
                <a:latin typeface="YD2002" pitchFamily="18" charset="-127"/>
              </a:rPr>
              <a:t>What is the name of a computer-created "world",</a:t>
            </a:r>
            <a:br>
              <a:rPr lang="en-US" sz="2400">
                <a:solidFill>
                  <a:schemeClr val="bg2"/>
                </a:solidFill>
                <a:latin typeface="YD2002" pitchFamily="18" charset="-127"/>
              </a:rPr>
            </a:br>
            <a:r>
              <a:rPr lang="en-US" sz="2400">
                <a:solidFill>
                  <a:schemeClr val="bg2"/>
                </a:solidFill>
                <a:latin typeface="YD2002" pitchFamily="18" charset="-127"/>
              </a:rPr>
              <a:t>which seems almost completely real?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>
                <a:latin typeface="YD2002" pitchFamily="18" charset="-127"/>
              </a:rPr>
              <a:t>Wh</a:t>
            </a:r>
            <a:r>
              <a:rPr lang="en-US" sz="2400">
                <a:solidFill>
                  <a:schemeClr val="bg2"/>
                </a:solidFill>
                <a:latin typeface="YD2002" pitchFamily="18" charset="-127"/>
              </a:rPr>
              <a:t>at is a special term, which means "to obtain</a:t>
            </a:r>
            <a:br>
              <a:rPr lang="en-US" sz="2400">
                <a:solidFill>
                  <a:schemeClr val="bg2"/>
                </a:solidFill>
                <a:latin typeface="YD2002" pitchFamily="18" charset="-127"/>
              </a:rPr>
            </a:br>
            <a:r>
              <a:rPr lang="en-US" sz="2400">
                <a:latin typeface="YD2002" pitchFamily="18" charset="-127"/>
              </a:rPr>
              <a:t>stor</a:t>
            </a:r>
            <a:r>
              <a:rPr lang="en-US" sz="2400">
                <a:solidFill>
                  <a:schemeClr val="bg2"/>
                </a:solidFill>
                <a:latin typeface="YD2002" pitchFamily="18" charset="-127"/>
              </a:rPr>
              <a:t>ed information from a computer's memory"?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>
                <a:latin typeface="YD2002" pitchFamily="18" charset="-127"/>
              </a:rPr>
              <a:t>What</a:t>
            </a:r>
            <a:r>
              <a:rPr lang="en-US" sz="2400">
                <a:solidFill>
                  <a:schemeClr val="bg2"/>
                </a:solidFill>
                <a:latin typeface="YD2002" pitchFamily="18" charset="-127"/>
              </a:rPr>
              <a:t> do we call a disk on which a large quantity</a:t>
            </a:r>
            <a:br>
              <a:rPr lang="en-US" sz="2400">
                <a:solidFill>
                  <a:schemeClr val="bg2"/>
                </a:solidFill>
                <a:latin typeface="YD2002" pitchFamily="18" charset="-127"/>
              </a:rPr>
            </a:br>
            <a:r>
              <a:rPr lang="en-US" sz="2400">
                <a:latin typeface="YD2002" pitchFamily="18" charset="-127"/>
              </a:rPr>
              <a:t>of</a:t>
            </a:r>
            <a:r>
              <a:rPr lang="en-US" sz="2400">
                <a:solidFill>
                  <a:schemeClr val="bg2"/>
                </a:solidFill>
                <a:latin typeface="YD2002" pitchFamily="18" charset="-127"/>
              </a:rPr>
              <a:t> </a:t>
            </a:r>
            <a:r>
              <a:rPr lang="en-US" sz="2400">
                <a:latin typeface="YD2002" pitchFamily="18" charset="-127"/>
              </a:rPr>
              <a:t>infor</a:t>
            </a:r>
            <a:r>
              <a:rPr lang="en-US" sz="2400">
                <a:solidFill>
                  <a:schemeClr val="bg2"/>
                </a:solidFill>
                <a:latin typeface="YD2002" pitchFamily="18" charset="-127"/>
              </a:rPr>
              <a:t>mation can be stored?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>
                <a:latin typeface="YD2002" pitchFamily="18" charset="-127"/>
              </a:rPr>
              <a:t>What</a:t>
            </a:r>
            <a:r>
              <a:rPr lang="en-US" sz="2400">
                <a:solidFill>
                  <a:schemeClr val="bg2"/>
                </a:solidFill>
                <a:latin typeface="YD2002" pitchFamily="18" charset="-127"/>
              </a:rPr>
              <a:t> </a:t>
            </a:r>
            <a:r>
              <a:rPr lang="en-US" sz="2400">
                <a:latin typeface="YD2002" pitchFamily="18" charset="-127"/>
              </a:rPr>
              <a:t>do</a:t>
            </a:r>
            <a:r>
              <a:rPr lang="en-US" sz="2400">
                <a:solidFill>
                  <a:schemeClr val="bg2"/>
                </a:solidFill>
                <a:latin typeface="YD2002" pitchFamily="18" charset="-127"/>
              </a:rPr>
              <a:t> you call a sudden, unexpected computer</a:t>
            </a:r>
            <a:br>
              <a:rPr lang="en-US" sz="2400">
                <a:solidFill>
                  <a:schemeClr val="bg2"/>
                </a:solidFill>
                <a:latin typeface="YD2002" pitchFamily="18" charset="-127"/>
              </a:rPr>
            </a:br>
            <a:r>
              <a:rPr lang="en-US" sz="2400">
                <a:latin typeface="YD2002" pitchFamily="18" charset="-127"/>
              </a:rPr>
              <a:t>failure?</a:t>
            </a:r>
            <a:endParaRPr lang="ru-RU" sz="2400">
              <a:latin typeface="YD2002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  <p:bldP spid="100354" grpId="1"/>
      <p:bldP spid="10035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976937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 b="1">
                <a:solidFill>
                  <a:schemeClr val="bg2"/>
                </a:solidFill>
                <a:latin typeface="YD2002" pitchFamily="18" charset="-127"/>
              </a:rPr>
              <a:t>What is the term for the electrical or electronic</a:t>
            </a:r>
            <a:br>
              <a:rPr lang="en-US" sz="2400" b="1">
                <a:solidFill>
                  <a:schemeClr val="bg2"/>
                </a:solidFill>
                <a:latin typeface="YD2002" pitchFamily="18" charset="-127"/>
              </a:rPr>
            </a:br>
            <a:r>
              <a:rPr lang="en-US" sz="2400" b="1">
                <a:solidFill>
                  <a:schemeClr val="bg2"/>
                </a:solidFill>
                <a:latin typeface="YD2002" pitchFamily="18" charset="-127"/>
              </a:rPr>
              <a:t>components of a computer?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 b="1">
                <a:solidFill>
                  <a:schemeClr val="bg2"/>
                </a:solidFill>
                <a:latin typeface="YD2002" pitchFamily="18" charset="-127"/>
              </a:rPr>
              <a:t>What do we call a large collection of data that is</a:t>
            </a:r>
            <a:br>
              <a:rPr lang="en-US" sz="2400" b="1">
                <a:solidFill>
                  <a:schemeClr val="bg2"/>
                </a:solidFill>
                <a:latin typeface="YD2002" pitchFamily="18" charset="-127"/>
              </a:rPr>
            </a:br>
            <a:r>
              <a:rPr lang="en-US" sz="2400" b="1">
                <a:solidFill>
                  <a:schemeClr val="bg2"/>
                </a:solidFill>
                <a:latin typeface="YD2002" pitchFamily="18" charset="-127"/>
              </a:rPr>
              <a:t>stored in a computer system?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 b="1">
                <a:solidFill>
                  <a:schemeClr val="bg2"/>
                </a:solidFill>
                <a:latin typeface="YD2002" pitchFamily="18" charset="-127"/>
              </a:rPr>
              <a:t>What is the term for a set of instructions secretly</a:t>
            </a:r>
            <a:br>
              <a:rPr lang="en-US" sz="2400" b="1">
                <a:solidFill>
                  <a:schemeClr val="bg2"/>
                </a:solidFill>
                <a:latin typeface="YD2002" pitchFamily="18" charset="-127"/>
              </a:rPr>
            </a:br>
            <a:r>
              <a:rPr lang="en-US" sz="2400" b="1">
                <a:solidFill>
                  <a:schemeClr val="bg2"/>
                </a:solidFill>
                <a:latin typeface="YD2002" pitchFamily="18" charset="-127"/>
              </a:rPr>
              <a:t>put into a computer that destroys the information</a:t>
            </a:r>
            <a:br>
              <a:rPr lang="en-US" sz="2400" b="1">
                <a:solidFill>
                  <a:schemeClr val="bg2"/>
                </a:solidFill>
                <a:latin typeface="YD2002" pitchFamily="18" charset="-127"/>
              </a:rPr>
            </a:br>
            <a:r>
              <a:rPr lang="en-US" sz="2400" b="1">
                <a:solidFill>
                  <a:schemeClr val="bg2"/>
                </a:solidFill>
                <a:latin typeface="YD2002" pitchFamily="18" charset="-127"/>
              </a:rPr>
              <a:t>stored in it and stops it from working normally?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 b="1">
                <a:solidFill>
                  <a:schemeClr val="bg2"/>
                </a:solidFill>
                <a:latin typeface="YD2002" pitchFamily="18" charset="-127"/>
              </a:rPr>
              <a:t>Where on the Internet can you look for information about products and services offered by a</a:t>
            </a:r>
            <a:br>
              <a:rPr lang="en-US" sz="2400" b="1">
                <a:solidFill>
                  <a:schemeClr val="bg2"/>
                </a:solidFill>
                <a:latin typeface="YD2002" pitchFamily="18" charset="-127"/>
              </a:rPr>
            </a:br>
            <a:r>
              <a:rPr lang="en-US" sz="2400" b="1">
                <a:solidFill>
                  <a:schemeClr val="bg2"/>
                </a:solidFill>
                <a:latin typeface="YD2002" pitchFamily="18" charset="-127"/>
              </a:rPr>
              <a:t>company or organisation?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 b="1">
                <a:solidFill>
                  <a:schemeClr val="bg2"/>
                </a:solidFill>
                <a:latin typeface="YD2002" pitchFamily="18" charset="-127"/>
              </a:rPr>
              <a:t>What is WWW?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 b="1">
                <a:latin typeface="YD2002" pitchFamily="18" charset="-127"/>
              </a:rPr>
              <a:t>What</a:t>
            </a:r>
            <a:r>
              <a:rPr lang="en-US" sz="2400" b="1">
                <a:solidFill>
                  <a:schemeClr val="bg2"/>
                </a:solidFill>
                <a:latin typeface="YD2002" pitchFamily="18" charset="-127"/>
              </a:rPr>
              <a:t> store of information can you easily put into</a:t>
            </a:r>
            <a:br>
              <a:rPr lang="en-US" sz="2400" b="1">
                <a:solidFill>
                  <a:schemeClr val="bg2"/>
                </a:solidFill>
                <a:latin typeface="YD2002" pitchFamily="18" charset="-127"/>
              </a:rPr>
            </a:br>
            <a:r>
              <a:rPr lang="en-US" sz="2400" b="1">
                <a:latin typeface="YD2002" pitchFamily="18" charset="-127"/>
              </a:rPr>
              <a:t>your</a:t>
            </a:r>
            <a:r>
              <a:rPr lang="en-US" sz="2400" b="1">
                <a:solidFill>
                  <a:schemeClr val="bg2"/>
                </a:solidFill>
                <a:latin typeface="YD2002" pitchFamily="18" charset="-127"/>
              </a:rPr>
              <a:t> pocket?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 b="1">
                <a:latin typeface="YD2002" pitchFamily="18" charset="-127"/>
              </a:rPr>
              <a:t>What</a:t>
            </a:r>
            <a:r>
              <a:rPr lang="en-US" sz="2400" b="1">
                <a:solidFill>
                  <a:schemeClr val="bg2"/>
                </a:solidFill>
                <a:latin typeface="YD2002" pitchFamily="18" charset="-127"/>
              </a:rPr>
              <a:t> do we call a set of computer programs to</a:t>
            </a:r>
            <a:br>
              <a:rPr lang="en-US" sz="2400" b="1">
                <a:solidFill>
                  <a:schemeClr val="bg2"/>
                </a:solidFill>
                <a:latin typeface="YD2002" pitchFamily="18" charset="-127"/>
              </a:rPr>
            </a:br>
            <a:r>
              <a:rPr lang="en-US" sz="2400" b="1">
                <a:latin typeface="YD2002" pitchFamily="18" charset="-127"/>
              </a:rPr>
              <a:t>control</a:t>
            </a:r>
            <a:r>
              <a:rPr lang="en-US" sz="2400" b="1">
                <a:solidFill>
                  <a:schemeClr val="bg2"/>
                </a:solidFill>
                <a:latin typeface="YD2002" pitchFamily="18" charset="-127"/>
              </a:rPr>
              <a:t> the operation of a computer?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 b="1">
                <a:latin typeface="YD2002" pitchFamily="18" charset="-127"/>
              </a:rPr>
              <a:t>What kind</a:t>
            </a:r>
            <a:r>
              <a:rPr lang="en-US" sz="2400" b="1">
                <a:solidFill>
                  <a:schemeClr val="bg2"/>
                </a:solidFill>
                <a:latin typeface="YD2002" pitchFamily="18" charset="-127"/>
              </a:rPr>
              <a:t> of computer can you use on the plane?</a:t>
            </a:r>
            <a:endParaRPr lang="ru-RU" sz="2400" b="1">
              <a:solidFill>
                <a:schemeClr val="bg2"/>
              </a:solidFill>
              <a:latin typeface="YD2002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Oval 4"/>
          <p:cNvSpPr>
            <a:spLocks noChangeArrowheads="1"/>
          </p:cNvSpPr>
          <p:nvPr/>
        </p:nvSpPr>
        <p:spPr bwMode="auto">
          <a:xfrm>
            <a:off x="2916238" y="2924175"/>
            <a:ext cx="3024187" cy="1512888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bg2"/>
                </a:solidFill>
              </a:rPr>
              <a:t>Computers are </a:t>
            </a:r>
          </a:p>
          <a:p>
            <a:pPr algn="ctr"/>
            <a:r>
              <a:rPr lang="en-US" sz="2800">
                <a:solidFill>
                  <a:schemeClr val="bg2"/>
                </a:solidFill>
              </a:rPr>
              <a:t>used for</a:t>
            </a:r>
            <a:endParaRPr lang="ru-RU" sz="2800">
              <a:solidFill>
                <a:schemeClr val="bg2"/>
              </a:solidFill>
            </a:endParaRPr>
          </a:p>
        </p:txBody>
      </p:sp>
      <p:sp>
        <p:nvSpPr>
          <p:cNvPr id="104457" name="AutoShape 9"/>
          <p:cNvSpPr>
            <a:spLocks noChangeArrowheads="1"/>
          </p:cNvSpPr>
          <p:nvPr/>
        </p:nvSpPr>
        <p:spPr bwMode="auto">
          <a:xfrm>
            <a:off x="3635375" y="1125538"/>
            <a:ext cx="1584325" cy="1296987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FFFF00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="1">
              <a:solidFill>
                <a:srgbClr val="CC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4458" name="AutoShape 10"/>
          <p:cNvSpPr>
            <a:spLocks noChangeArrowheads="1"/>
          </p:cNvSpPr>
          <p:nvPr/>
        </p:nvSpPr>
        <p:spPr bwMode="auto">
          <a:xfrm>
            <a:off x="6732588" y="1196975"/>
            <a:ext cx="1584325" cy="1296988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FFFF00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100"/>
          </a:p>
        </p:txBody>
      </p:sp>
      <p:sp>
        <p:nvSpPr>
          <p:cNvPr id="104461" name="AutoShape 13"/>
          <p:cNvSpPr>
            <a:spLocks noChangeArrowheads="1"/>
          </p:cNvSpPr>
          <p:nvPr/>
        </p:nvSpPr>
        <p:spPr bwMode="auto">
          <a:xfrm rot="10800000">
            <a:off x="179388" y="2997200"/>
            <a:ext cx="1584325" cy="1296988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chemeClr val="accent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4463" name="Line 15"/>
          <p:cNvSpPr>
            <a:spLocks noChangeShapeType="1"/>
          </p:cNvSpPr>
          <p:nvPr/>
        </p:nvSpPr>
        <p:spPr bwMode="auto">
          <a:xfrm flipH="1">
            <a:off x="5651500" y="2276475"/>
            <a:ext cx="1225550" cy="936625"/>
          </a:xfrm>
          <a:prstGeom prst="line">
            <a:avLst/>
          </a:prstGeom>
          <a:noFill/>
          <a:ln w="76200" cmpd="tri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4464" name="Line 16"/>
          <p:cNvSpPr>
            <a:spLocks noChangeShapeType="1"/>
          </p:cNvSpPr>
          <p:nvPr/>
        </p:nvSpPr>
        <p:spPr bwMode="auto">
          <a:xfrm flipH="1">
            <a:off x="5940425" y="3573463"/>
            <a:ext cx="1584325" cy="20637"/>
          </a:xfrm>
          <a:prstGeom prst="line">
            <a:avLst/>
          </a:prstGeom>
          <a:noFill/>
          <a:ln w="76200" cmpd="tri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4465" name="Line 17"/>
          <p:cNvSpPr>
            <a:spLocks noChangeShapeType="1"/>
          </p:cNvSpPr>
          <p:nvPr/>
        </p:nvSpPr>
        <p:spPr bwMode="auto">
          <a:xfrm flipH="1" flipV="1">
            <a:off x="5724525" y="4076700"/>
            <a:ext cx="1295400" cy="1223963"/>
          </a:xfrm>
          <a:prstGeom prst="line">
            <a:avLst/>
          </a:prstGeom>
          <a:noFill/>
          <a:ln w="76200" cmpd="tri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4466" name="Line 18"/>
          <p:cNvSpPr>
            <a:spLocks noChangeShapeType="1"/>
          </p:cNvSpPr>
          <p:nvPr/>
        </p:nvSpPr>
        <p:spPr bwMode="auto">
          <a:xfrm flipH="1" flipV="1">
            <a:off x="4427538" y="4437063"/>
            <a:ext cx="0" cy="647700"/>
          </a:xfrm>
          <a:prstGeom prst="line">
            <a:avLst/>
          </a:prstGeom>
          <a:noFill/>
          <a:ln w="76200" cmpd="tri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4467" name="Line 19"/>
          <p:cNvSpPr>
            <a:spLocks noChangeShapeType="1"/>
          </p:cNvSpPr>
          <p:nvPr/>
        </p:nvSpPr>
        <p:spPr bwMode="auto">
          <a:xfrm flipH="1" flipV="1">
            <a:off x="4427538" y="2420938"/>
            <a:ext cx="0" cy="503237"/>
          </a:xfrm>
          <a:prstGeom prst="line">
            <a:avLst/>
          </a:prstGeom>
          <a:noFill/>
          <a:ln w="76200" cmpd="tri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4468" name="Line 20"/>
          <p:cNvSpPr>
            <a:spLocks noChangeShapeType="1"/>
          </p:cNvSpPr>
          <p:nvPr/>
        </p:nvSpPr>
        <p:spPr bwMode="auto">
          <a:xfrm flipH="1">
            <a:off x="1763713" y="3644900"/>
            <a:ext cx="1152525" cy="0"/>
          </a:xfrm>
          <a:prstGeom prst="line">
            <a:avLst/>
          </a:prstGeom>
          <a:noFill/>
          <a:ln w="76200" cmpd="tri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4469" name="AutoShape 21"/>
          <p:cNvSpPr>
            <a:spLocks noChangeArrowheads="1"/>
          </p:cNvSpPr>
          <p:nvPr/>
        </p:nvSpPr>
        <p:spPr bwMode="auto">
          <a:xfrm>
            <a:off x="971550" y="1125538"/>
            <a:ext cx="1584325" cy="1296987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FFFF00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000" b="1">
              <a:solidFill>
                <a:schemeClr val="accent2"/>
              </a:solidFill>
            </a:endParaRPr>
          </a:p>
        </p:txBody>
      </p:sp>
      <p:sp>
        <p:nvSpPr>
          <p:cNvPr id="104470" name="AutoShape 22"/>
          <p:cNvSpPr>
            <a:spLocks noChangeArrowheads="1"/>
          </p:cNvSpPr>
          <p:nvPr/>
        </p:nvSpPr>
        <p:spPr bwMode="auto">
          <a:xfrm rot="10800000">
            <a:off x="3635375" y="5084763"/>
            <a:ext cx="1584325" cy="1296987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FFFF00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4471" name="AutoShape 23"/>
          <p:cNvSpPr>
            <a:spLocks noChangeArrowheads="1"/>
          </p:cNvSpPr>
          <p:nvPr/>
        </p:nvSpPr>
        <p:spPr bwMode="auto">
          <a:xfrm rot="10800000">
            <a:off x="900113" y="5157788"/>
            <a:ext cx="1584325" cy="1296987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FFFF00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4474" name="AutoShape 26"/>
          <p:cNvSpPr>
            <a:spLocks noChangeArrowheads="1"/>
          </p:cNvSpPr>
          <p:nvPr/>
        </p:nvSpPr>
        <p:spPr bwMode="auto">
          <a:xfrm rot="10800000">
            <a:off x="6804025" y="5084763"/>
            <a:ext cx="1584325" cy="1296987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FFFF00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endParaRPr lang="ru-RU" b="1">
              <a:solidFill>
                <a:srgbClr val="CC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4476" name="AutoShape 28"/>
          <p:cNvSpPr>
            <a:spLocks noChangeArrowheads="1"/>
          </p:cNvSpPr>
          <p:nvPr/>
        </p:nvSpPr>
        <p:spPr bwMode="auto">
          <a:xfrm>
            <a:off x="7504113" y="2865438"/>
            <a:ext cx="1584325" cy="1296987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chemeClr val="accent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100" b="1">
              <a:solidFill>
                <a:srgbClr val="CC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4477" name="Line 29"/>
          <p:cNvSpPr>
            <a:spLocks noChangeShapeType="1"/>
          </p:cNvSpPr>
          <p:nvPr/>
        </p:nvSpPr>
        <p:spPr bwMode="auto">
          <a:xfrm flipH="1" flipV="1">
            <a:off x="2339975" y="2205038"/>
            <a:ext cx="1008063" cy="936625"/>
          </a:xfrm>
          <a:prstGeom prst="line">
            <a:avLst/>
          </a:prstGeom>
          <a:noFill/>
          <a:ln w="76200" cmpd="tri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4478" name="Line 30"/>
          <p:cNvSpPr>
            <a:spLocks noChangeShapeType="1"/>
          </p:cNvSpPr>
          <p:nvPr/>
        </p:nvSpPr>
        <p:spPr bwMode="auto">
          <a:xfrm flipH="1">
            <a:off x="2286000" y="4318000"/>
            <a:ext cx="1296988" cy="1008063"/>
          </a:xfrm>
          <a:prstGeom prst="line">
            <a:avLst/>
          </a:prstGeom>
          <a:noFill/>
          <a:ln w="76200" cmpd="tri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4481" name="Rectangle 33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39825"/>
          </a:xfrm>
        </p:spPr>
        <p:txBody>
          <a:bodyPr/>
          <a:lstStyle/>
          <a:p>
            <a:r>
              <a:rPr lang="en-US" sz="2400">
                <a:solidFill>
                  <a:srgbClr val="CC0066"/>
                </a:solidFill>
                <a:latin typeface="YD2002" pitchFamily="18" charset="-127"/>
              </a:rPr>
              <a:t>Listen to the interview with Mike Phillips, a journalist and add more uses of computers to the mind-map</a:t>
            </a:r>
            <a:endParaRPr lang="ru-RU" sz="2400">
              <a:solidFill>
                <a:srgbClr val="CC0066"/>
              </a:solidFill>
              <a:latin typeface="YD2002" pitchFamily="18" charset="-127"/>
            </a:endParaRPr>
          </a:p>
        </p:txBody>
      </p:sp>
      <p:sp>
        <p:nvSpPr>
          <p:cNvPr id="104483" name="AutoShape 35"/>
          <p:cNvSpPr>
            <a:spLocks noChangeArrowheads="1"/>
          </p:cNvSpPr>
          <p:nvPr/>
        </p:nvSpPr>
        <p:spPr bwMode="auto">
          <a:xfrm rot="10800000">
            <a:off x="3621088" y="1119188"/>
            <a:ext cx="1584325" cy="1296987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FFFF00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en-US" sz="2000" b="1">
                <a:solidFill>
                  <a:srgbClr val="CC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YD2002" pitchFamily="18" charset="-127"/>
              </a:rPr>
              <a:t>searching </a:t>
            </a:r>
          </a:p>
          <a:p>
            <a:pPr algn="ctr"/>
            <a:r>
              <a:rPr lang="en-US" sz="2000" b="1">
                <a:solidFill>
                  <a:srgbClr val="CC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YD2002" pitchFamily="18" charset="-127"/>
              </a:rPr>
              <a:t>for</a:t>
            </a:r>
          </a:p>
          <a:p>
            <a:pPr algn="ctr"/>
            <a:r>
              <a:rPr lang="en-US" sz="2000" b="1">
                <a:solidFill>
                  <a:srgbClr val="CC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YD2002" pitchFamily="18" charset="-127"/>
              </a:rPr>
              <a:t> information</a:t>
            </a:r>
            <a:endParaRPr lang="ru-RU" sz="2000" b="1">
              <a:solidFill>
                <a:srgbClr val="CC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YD2002" pitchFamily="18" charset="-127"/>
            </a:endParaRPr>
          </a:p>
        </p:txBody>
      </p:sp>
      <p:sp>
        <p:nvSpPr>
          <p:cNvPr id="104484" name="AutoShape 36"/>
          <p:cNvSpPr>
            <a:spLocks noChangeArrowheads="1"/>
          </p:cNvSpPr>
          <p:nvPr/>
        </p:nvSpPr>
        <p:spPr bwMode="auto">
          <a:xfrm rot="10800000">
            <a:off x="6738938" y="1206500"/>
            <a:ext cx="1584325" cy="1296988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FFFF00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en-US" sz="2000" b="1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YD2002" pitchFamily="18" charset="-127"/>
              </a:rPr>
              <a:t>keeping </a:t>
            </a:r>
          </a:p>
          <a:p>
            <a:pPr algn="ctr"/>
            <a:r>
              <a:rPr lang="en-US" sz="2000" b="1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YD2002" pitchFamily="18" charset="-127"/>
              </a:rPr>
              <a:t>track of life</a:t>
            </a:r>
            <a:r>
              <a:rPr lang="en-US"/>
              <a:t> </a:t>
            </a:r>
            <a:endParaRPr lang="ru-RU"/>
          </a:p>
        </p:txBody>
      </p:sp>
      <p:sp>
        <p:nvSpPr>
          <p:cNvPr id="104485" name="AutoShape 37"/>
          <p:cNvSpPr>
            <a:spLocks noChangeArrowheads="1"/>
          </p:cNvSpPr>
          <p:nvPr/>
        </p:nvSpPr>
        <p:spPr bwMode="auto">
          <a:xfrm rot="10800000">
            <a:off x="7519988" y="2870200"/>
            <a:ext cx="1584325" cy="1296988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FFFF00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en-US" sz="2000" b="1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YD2002" pitchFamily="18" charset="-127"/>
              </a:rPr>
              <a:t>searching </a:t>
            </a:r>
          </a:p>
          <a:p>
            <a:pPr algn="ctr"/>
            <a:r>
              <a:rPr lang="en-US" sz="2000" b="1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YD2002" pitchFamily="18" charset="-127"/>
              </a:rPr>
              <a:t>for</a:t>
            </a:r>
          </a:p>
          <a:p>
            <a:pPr algn="ctr"/>
            <a:r>
              <a:rPr lang="en-US" sz="2000" b="1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YD2002" pitchFamily="18" charset="-127"/>
              </a:rPr>
              <a:t> information</a:t>
            </a:r>
            <a:endParaRPr lang="ru-RU" sz="2000" b="1">
              <a:solidFill>
                <a:srgbClr val="CC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YD2002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45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445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445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445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4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4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4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4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445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445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445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445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4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4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4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4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447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447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447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447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4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4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4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4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4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4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4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4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4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4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4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4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4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4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4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4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000"/>
                            </p:stCondLst>
                            <p:childTnLst>
                              <p:par>
                                <p:cTn id="8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4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4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4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4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04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04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04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3" presetClass="entr" presetSubtype="16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5" dur="2000"/>
                                        <p:tgtEl>
                                          <p:spTgt spid="104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3" presetClass="entr" presetSubtype="16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0" dur="2000"/>
                                        <p:tgtEl>
                                          <p:spTgt spid="104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3" presetClass="entr" presetSubtype="16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5" dur="2000"/>
                                        <p:tgtEl>
                                          <p:spTgt spid="104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2" grpId="0" animBg="1"/>
      <p:bldP spid="104457" grpId="0" build="allAtOnce" animBg="1"/>
      <p:bldP spid="104458" grpId="0" build="allAtOnce" animBg="1"/>
      <p:bldP spid="104461" grpId="0" animBg="1"/>
      <p:bldP spid="104463" grpId="0" animBg="1"/>
      <p:bldP spid="104464" grpId="0" animBg="1"/>
      <p:bldP spid="104465" grpId="0" animBg="1"/>
      <p:bldP spid="104466" grpId="0" animBg="1"/>
      <p:bldP spid="104467" grpId="0" animBg="1"/>
      <p:bldP spid="104468" grpId="0" animBg="1"/>
      <p:bldP spid="104469" grpId="0" animBg="1"/>
      <p:bldP spid="104470" grpId="0" animBg="1"/>
      <p:bldP spid="104471" grpId="0" animBg="1"/>
      <p:bldP spid="104474" grpId="0" animBg="1"/>
      <p:bldP spid="104476" grpId="0" build="allAtOnce" animBg="1"/>
      <p:bldP spid="104477" grpId="0" animBg="1"/>
      <p:bldP spid="104478" grpId="0" animBg="1"/>
      <p:bldP spid="104481" grpId="0"/>
      <p:bldP spid="104483" grpId="1" animBg="1"/>
      <p:bldP spid="104484" grpId="0" animBg="1"/>
      <p:bldP spid="10448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bg2"/>
                </a:solidFill>
                <a:latin typeface="YD2002" pitchFamily="18" charset="-127"/>
              </a:rPr>
              <a:t>Using computer in everyday life</a:t>
            </a:r>
            <a:endParaRPr lang="ru-RU" sz="4000">
              <a:solidFill>
                <a:schemeClr val="bg2"/>
              </a:solidFill>
              <a:latin typeface="YD2002" pitchFamily="18" charset="-127"/>
            </a:endParaRPr>
          </a:p>
        </p:txBody>
      </p:sp>
      <p:graphicFrame>
        <p:nvGraphicFramePr>
          <p:cNvPr id="106545" name="Group 4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02138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7445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YD2002" pitchFamily="18" charset="-127"/>
                        </a:rPr>
                        <a:t>For 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YD2002" pitchFamily="18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YD2002" pitchFamily="18" charset="-127"/>
                        </a:rPr>
                        <a:t>Against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YD2002" pitchFamily="18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21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YD2002" pitchFamily="18" charset="-127"/>
                          <a:cs typeface="Arial" charset="0"/>
                        </a:rPr>
                        <a:t>Easy to find solution for complex problems.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YD2002" pitchFamily="18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YD2002" pitchFamily="18" charset="-127"/>
                          <a:cs typeface="Arial" charset="0"/>
                        </a:rPr>
                        <a:t>Computer doesn’t really expand mind.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YD2002" pitchFamily="18" charset="-127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6538" name="Picture 42" descr="Картинка 89 из 45441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5613" y="1582738"/>
            <a:ext cx="2747962" cy="43195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6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/>
      <p:bldP spid="106498" grpId="1"/>
    </p:bldLst>
  </p:timing>
</p:sld>
</file>

<file path=ppt/theme/theme1.xml><?xml version="1.0" encoding="utf-8"?>
<a:theme xmlns:a="http://schemas.openxmlformats.org/drawingml/2006/main" name="Орбита">
  <a:themeElements>
    <a:clrScheme name="Орбита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Орбит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рбита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рбита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890</TotalTime>
  <Words>725</Words>
  <Application>Microsoft Office PowerPoint</Application>
  <PresentationFormat>Экран (4:3)</PresentationFormat>
  <Paragraphs>147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Орбита</vt:lpstr>
      <vt:lpstr>Слайд 1</vt:lpstr>
      <vt:lpstr>Recall the names of the objects in the picture.</vt:lpstr>
      <vt:lpstr>Procedure:</vt:lpstr>
      <vt:lpstr>Computers:</vt:lpstr>
      <vt:lpstr>Match the definitions</vt:lpstr>
      <vt:lpstr>Answer the questions. Use the glossary. </vt:lpstr>
      <vt:lpstr>Слайд 7</vt:lpstr>
      <vt:lpstr>Listen to the interview with Mike Phillips, a journalist and add more uses of computers to the mind-map</vt:lpstr>
      <vt:lpstr>Using computer in everyday life</vt:lpstr>
      <vt:lpstr>Exchange your opinions:</vt:lpstr>
      <vt:lpstr>Computer jokes</vt:lpstr>
      <vt:lpstr>Don’t bite off more than you can chew.</vt:lpstr>
      <vt:lpstr>Give a man fish and you feed him for a day! Teach him to use a net and you feed him for a life time. </vt:lpstr>
      <vt:lpstr>                        «For and against»                        essay</vt:lpstr>
      <vt:lpstr>Arguments “for”</vt:lpstr>
      <vt:lpstr>Arguments “against”</vt:lpstr>
      <vt:lpstr>Conclusion</vt:lpstr>
      <vt:lpstr>Assignment</vt:lpstr>
      <vt:lpstr>Слайд 19</vt:lpstr>
    </vt:vector>
  </TitlesOfParts>
  <Company>TT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Computers:</dc:title>
  <dc:creator>Tani</dc:creator>
  <cp:lastModifiedBy>Юлька</cp:lastModifiedBy>
  <cp:revision>18</cp:revision>
  <dcterms:created xsi:type="dcterms:W3CDTF">2009-04-19T14:16:09Z</dcterms:created>
  <dcterms:modified xsi:type="dcterms:W3CDTF">2012-12-13T09:49:52Z</dcterms:modified>
</cp:coreProperties>
</file>