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8" autoAdjust="0"/>
  </p:normalViewPr>
  <p:slideViewPr>
    <p:cSldViewPr>
      <p:cViewPr varScale="1">
        <p:scale>
          <a:sx n="72" d="100"/>
          <a:sy n="72" d="100"/>
        </p:scale>
        <p:origin x="-19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C03D0-1279-478E-B02F-D47388E3223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C3F76-6ED6-423D-BCA2-A009DC8A7C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0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C3F76-6ED6-423D-BCA2-A009DC8A7C0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15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20E0662-67E9-430E-A296-1E39FA6C9C2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180A13B-7DC7-411E-A933-CBF0BC9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484784"/>
            <a:ext cx="8784975" cy="561662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/>
              <a:t>АРТИКЛЬ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xmlns="" val="213857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66225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The</a:t>
            </a:r>
            <a:r>
              <a:rPr lang="en-US" sz="4800" i="1" dirty="0" smtClean="0"/>
              <a:t> </a:t>
            </a:r>
            <a:r>
              <a:rPr lang="en-US" sz="4800" i="1" dirty="0" err="1" smtClean="0"/>
              <a:t>Ivanovs</a:t>
            </a:r>
            <a:endParaRPr lang="en-US" sz="4800" i="1" dirty="0" smtClean="0"/>
          </a:p>
          <a:p>
            <a:endParaRPr lang="en-US" sz="4800" i="1" dirty="0" smtClean="0"/>
          </a:p>
          <a:p>
            <a:r>
              <a:rPr lang="en-US" sz="4800" i="1" dirty="0" smtClean="0">
                <a:solidFill>
                  <a:srgbClr val="FF0000"/>
                </a:solidFill>
              </a:rPr>
              <a:t>The</a:t>
            </a:r>
            <a:r>
              <a:rPr lang="en-US" sz="4800" i="1" dirty="0" smtClean="0"/>
              <a:t> </a:t>
            </a:r>
            <a:r>
              <a:rPr lang="en-US" sz="4800" i="1" dirty="0" err="1" smtClean="0"/>
              <a:t>Brouns</a:t>
            </a:r>
            <a:endParaRPr lang="ru-RU" sz="4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>
                <a:solidFill>
                  <a:srgbClr val="FFC000"/>
                </a:solidFill>
              </a:rPr>
              <a:t>Д</a:t>
            </a:r>
            <a:r>
              <a:rPr lang="ru-RU" sz="4800" i="1" dirty="0" smtClean="0">
                <a:solidFill>
                  <a:srgbClr val="FFC000"/>
                </a:solidFill>
              </a:rPr>
              <a:t>ля обозначения семьи в целом</a:t>
            </a:r>
            <a:endParaRPr lang="ru-RU" sz="4800" i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Intel\Desktop\44\семь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644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940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1719072"/>
            <a:ext cx="4495800" cy="4407408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/>
              <a:t>1. С именами собственными</a:t>
            </a:r>
          </a:p>
          <a:p>
            <a:r>
              <a:rPr lang="ru-RU" sz="3200" b="1" i="1" dirty="0" smtClean="0"/>
              <a:t>2 .Перед названиями членов </a:t>
            </a:r>
            <a:r>
              <a:rPr lang="en-US" sz="3200" b="1" i="1" dirty="0" smtClean="0"/>
              <a:t>     </a:t>
            </a:r>
            <a:r>
              <a:rPr lang="ru-RU" sz="3200" b="1" i="1" dirty="0" smtClean="0"/>
              <a:t>семьи</a:t>
            </a:r>
          </a:p>
          <a:p>
            <a:r>
              <a:rPr lang="ru-RU" sz="3200" b="1" i="1" dirty="0" smtClean="0"/>
              <a:t>Перед названием наук , учебных предметов, языков</a:t>
            </a:r>
            <a:endParaRPr lang="en-US" sz="3200" b="1" i="1" dirty="0" smtClean="0"/>
          </a:p>
          <a:p>
            <a:endParaRPr lang="en-US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244280" cy="4407408"/>
          </a:xfrm>
        </p:spPr>
        <p:txBody>
          <a:bodyPr>
            <a:normAutofit lnSpcReduction="10000"/>
          </a:bodyPr>
          <a:lstStyle/>
          <a:p>
            <a:r>
              <a:rPr lang="en-US" sz="3900" b="1" dirty="0"/>
              <a:t>A</a:t>
            </a:r>
            <a:r>
              <a:rPr lang="en-US" sz="3600" b="1" dirty="0" smtClean="0"/>
              <a:t>nn  , Jane  …</a:t>
            </a:r>
            <a:endParaRPr lang="ru-RU" sz="3600" b="1" dirty="0" smtClean="0"/>
          </a:p>
          <a:p>
            <a:endParaRPr lang="ru-RU" sz="3600" b="1" dirty="0"/>
          </a:p>
          <a:p>
            <a:r>
              <a:rPr lang="en-US" sz="3600" b="1" dirty="0" smtClean="0"/>
              <a:t>Mother , father …</a:t>
            </a:r>
            <a:endParaRPr lang="ru-RU" sz="3600" b="1" dirty="0" smtClean="0"/>
          </a:p>
          <a:p>
            <a:endParaRPr lang="ru-RU" sz="3600" b="1" dirty="0"/>
          </a:p>
          <a:p>
            <a:r>
              <a:rPr lang="en-US" sz="3600" b="1" dirty="0" smtClean="0"/>
              <a:t>English , Russian…</a:t>
            </a:r>
          </a:p>
          <a:p>
            <a:r>
              <a:rPr lang="en-US" sz="3600" b="1" dirty="0" smtClean="0"/>
              <a:t>Spanish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C000"/>
                </a:solidFill>
              </a:rPr>
              <a:t>Артикли не употребляются :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20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C</a:t>
            </a:r>
            <a:r>
              <a:rPr lang="ru-RU" sz="3600" i="1" dirty="0" smtClean="0">
                <a:solidFill>
                  <a:srgbClr val="FFFF00"/>
                </a:solidFill>
              </a:rPr>
              <a:t>названием  улиц , городов  , парков ,площадей </a:t>
            </a:r>
            <a:endParaRPr lang="ru-RU" sz="3600" i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Intel\Desktop\44\площад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64400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ntel\Desktop\44\пар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7"/>
            <a:ext cx="438829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320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5</a:t>
            </a:r>
            <a:r>
              <a:rPr lang="en-US" sz="3600" b="1" i="1" dirty="0"/>
              <a:t>. </a:t>
            </a:r>
            <a:r>
              <a:rPr lang="ru-RU" sz="3600" b="1" i="1" dirty="0"/>
              <a:t>Перед существительными </a:t>
            </a:r>
            <a:r>
              <a:rPr lang="en-US" sz="3600" b="1" i="1" dirty="0">
                <a:solidFill>
                  <a:srgbClr val="FF0000"/>
                </a:solidFill>
              </a:rPr>
              <a:t>dinner, breakfast, lunch, supper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/>
              <a:t>Артикли не пишутся :</a:t>
            </a:r>
            <a:endParaRPr lang="ru-RU" sz="4400" b="1" i="1" dirty="0"/>
          </a:p>
        </p:txBody>
      </p:sp>
      <p:pic>
        <p:nvPicPr>
          <p:cNvPr id="1026" name="Picture 2" descr="C:\Users\Intel\Desktop\44\об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8960"/>
            <a:ext cx="54242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3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  In spring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  On Monday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  In June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Артикли </a:t>
            </a:r>
            <a:r>
              <a:rPr lang="ru-RU" b="1" i="1" dirty="0" smtClean="0">
                <a:solidFill>
                  <a:srgbClr val="92D050"/>
                </a:solidFill>
              </a:rPr>
              <a:t>не пишутся </a:t>
            </a:r>
            <a:r>
              <a:rPr lang="ru-RU" b="1" i="1" dirty="0" smtClean="0">
                <a:solidFill>
                  <a:srgbClr val="FFFF00"/>
                </a:solidFill>
              </a:rPr>
              <a:t>перед названиями дней недели , месяцев , времен года 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Intel\Desktop\44\весна 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8999"/>
            <a:ext cx="5472608" cy="30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87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Если перед существительным стоит количественное числительное 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 или притяжательное местоимение</a:t>
            </a:r>
            <a:r>
              <a:rPr lang="ru-RU" sz="4400" dirty="0">
                <a:solidFill>
                  <a:srgbClr val="FF0000"/>
                </a:solidFill>
              </a:rPr>
              <a:t>: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HER BOOK , TWO BOYS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>
                <a:solidFill>
                  <a:srgbClr val="FFC000"/>
                </a:solidFill>
              </a:rPr>
              <a:t>Артикли не пишутся :</a:t>
            </a:r>
            <a:endParaRPr lang="ru-RU" sz="4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02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АРТИКЛИ НЕ ПИШУТСЯ ПЕРЕД НЕИСЧИСЛЯЕМЫМИ СУЩЕСТВИТЕЛЬНЫМИ ,</a:t>
            </a:r>
          </a:p>
          <a:p>
            <a:endParaRPr lang="en-US" sz="3600" b="1" i="1" dirty="0" smtClean="0">
              <a:solidFill>
                <a:srgbClr val="0070C0"/>
              </a:solidFill>
            </a:endParaRP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 НО ЕСЛИ ТОЧНО ЗНАЕМ О ЧЕМ ИДЕТ РЕЧЬ , ТО ПИШЕМ </a:t>
            </a:r>
            <a:r>
              <a:rPr lang="en-US" sz="3600" b="1" i="1" dirty="0" smtClean="0">
                <a:solidFill>
                  <a:srgbClr val="0070C0"/>
                </a:solidFill>
              </a:rPr>
              <a:t>  </a:t>
            </a:r>
            <a:r>
              <a:rPr lang="en-US" sz="4400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Pass me </a:t>
            </a:r>
            <a:r>
              <a:rPr lang="en-US" sz="4400" dirty="0" smtClean="0">
                <a:solidFill>
                  <a:srgbClr val="0070C0"/>
                </a:solidFill>
              </a:rPr>
              <a:t>the</a:t>
            </a:r>
            <a:r>
              <a:rPr lang="en-US" sz="4400" dirty="0" smtClean="0">
                <a:solidFill>
                  <a:srgbClr val="C00000"/>
                </a:solidFill>
              </a:rPr>
              <a:t> bread , please!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0"/>
            <a:ext cx="9144000" cy="1628800"/>
          </a:xfrm>
        </p:spPr>
        <p:txBody>
          <a:bodyPr/>
          <a:lstStyle/>
          <a:p>
            <a:r>
              <a:rPr lang="ru-RU" b="1" i="1" dirty="0" smtClean="0"/>
              <a:t>Артикль </a:t>
            </a:r>
            <a:r>
              <a:rPr lang="ru-RU" b="1" i="1" dirty="0" smtClean="0">
                <a:solidFill>
                  <a:srgbClr val="FFC000"/>
                </a:solidFill>
              </a:rPr>
              <a:t>а</a:t>
            </a:r>
            <a:r>
              <a:rPr lang="ru-RU" b="1" i="1" dirty="0" smtClean="0"/>
              <a:t> не пишется с существительными во множественном числе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38960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4407408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endParaRPr lang="ru-RU" sz="6600" b="1" i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700808"/>
            <a:ext cx="4392488" cy="4425672"/>
          </a:xfrm>
        </p:spPr>
        <p:txBody>
          <a:bodyPr>
            <a:normAutofit fontScale="77500" lnSpcReduction="20000"/>
          </a:bodyPr>
          <a:lstStyle/>
          <a:p>
            <a:r>
              <a:rPr lang="ru-RU" sz="5600" b="1" dirty="0" smtClean="0"/>
              <a:t>Если говорим о предмете впервые :</a:t>
            </a:r>
          </a:p>
          <a:p>
            <a:endParaRPr lang="ru-RU" sz="5600" b="1" dirty="0"/>
          </a:p>
          <a:p>
            <a:endParaRPr lang="ru-RU" sz="5600" b="1" dirty="0" smtClean="0"/>
          </a:p>
          <a:p>
            <a:r>
              <a:rPr lang="en-US" sz="5600" b="1" dirty="0" smtClean="0"/>
              <a:t>This is 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5600" b="1" dirty="0" smtClean="0"/>
              <a:t> doll</a:t>
            </a:r>
            <a:r>
              <a:rPr lang="en-US" sz="5200" b="1" dirty="0" smtClean="0"/>
              <a:t>.</a:t>
            </a:r>
            <a:endParaRPr lang="ru-RU" sz="5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381260" cy="1821633"/>
          </a:xfrm>
        </p:spPr>
        <p:txBody>
          <a:bodyPr/>
          <a:lstStyle/>
          <a:p>
            <a:r>
              <a:rPr lang="ru-RU" sz="4400" b="1" i="1" dirty="0"/>
              <a:t>Неопределенный  </a:t>
            </a:r>
            <a:r>
              <a:rPr lang="ru-RU" sz="4400" b="1" i="1" dirty="0" smtClean="0"/>
              <a:t>артикль</a:t>
            </a:r>
            <a:r>
              <a:rPr lang="en-US" sz="4400" b="1" i="1" dirty="0" smtClean="0"/>
              <a:t> a , an </a:t>
            </a:r>
            <a:r>
              <a:rPr lang="ru-RU" sz="4400" b="1" i="1" dirty="0" smtClean="0"/>
              <a:t> </a:t>
            </a:r>
            <a:endParaRPr lang="ru-RU" sz="4400" b="1" i="1" dirty="0"/>
          </a:p>
        </p:txBody>
      </p:sp>
      <p:pic>
        <p:nvPicPr>
          <p:cNvPr id="1026" name="Picture 2" descr="C:\Users\Intel\Desktop\44\кукла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484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40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This </a:t>
            </a:r>
            <a:r>
              <a:rPr lang="en-US" sz="4800" b="1" dirty="0"/>
              <a:t>is a</a:t>
            </a:r>
            <a:r>
              <a:rPr lang="ru-RU" sz="4800" b="1" dirty="0"/>
              <a:t>..   </a:t>
            </a:r>
            <a:endParaRPr lang="ru-RU" sz="4800" b="1" dirty="0" smtClean="0"/>
          </a:p>
          <a:p>
            <a:r>
              <a:rPr lang="en-US" sz="4800" b="1" dirty="0" smtClean="0"/>
              <a:t>There </a:t>
            </a:r>
            <a:r>
              <a:rPr lang="en-US" sz="4800" b="1" dirty="0"/>
              <a:t>is a… </a:t>
            </a:r>
            <a:endParaRPr lang="ru-RU" sz="4800" b="1" dirty="0" smtClean="0"/>
          </a:p>
          <a:p>
            <a:r>
              <a:rPr lang="en-US" sz="4800" b="1" dirty="0" smtClean="0"/>
              <a:t> </a:t>
            </a:r>
            <a:r>
              <a:rPr lang="en-US" sz="4800" b="1" dirty="0"/>
              <a:t>It is a…   </a:t>
            </a:r>
            <a:endParaRPr lang="ru-RU" sz="4800" b="1" dirty="0" smtClean="0"/>
          </a:p>
          <a:p>
            <a:r>
              <a:rPr lang="en-US" sz="4800" b="1" dirty="0" smtClean="0"/>
              <a:t> </a:t>
            </a:r>
            <a:r>
              <a:rPr lang="en-US" sz="4800" b="1" dirty="0"/>
              <a:t>I have a</a:t>
            </a:r>
            <a:r>
              <a:rPr lang="en-US" sz="4800" b="1" dirty="0" smtClean="0"/>
              <a:t>…</a:t>
            </a:r>
          </a:p>
          <a:p>
            <a:r>
              <a:rPr lang="en-US" sz="4800" b="1" dirty="0"/>
              <a:t> </a:t>
            </a:r>
            <a:r>
              <a:rPr lang="en-US" sz="4800" b="1" dirty="0" smtClean="0"/>
              <a:t>She has a…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What a… </a:t>
            </a:r>
            <a:endParaRPr lang="en-US" sz="6000" b="1" dirty="0" smtClean="0"/>
          </a:p>
          <a:p>
            <a:r>
              <a:rPr lang="en-US" sz="6000" b="1" dirty="0" smtClean="0"/>
              <a:t>I see a…</a:t>
            </a:r>
          </a:p>
          <a:p>
            <a:r>
              <a:rPr lang="en-US" sz="6000" b="1" dirty="0" smtClean="0"/>
              <a:t>Such a…</a:t>
            </a:r>
            <a:endParaRPr lang="ru-RU" sz="6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/>
              <a:t>В конструкциях :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xmlns="" val="247947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291264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i="1" dirty="0" smtClean="0"/>
              <a:t>    (</a:t>
            </a:r>
            <a:r>
              <a:rPr lang="en-US" sz="5400" i="1" dirty="0" smtClean="0"/>
              <a:t>This is </a:t>
            </a:r>
            <a:r>
              <a:rPr lang="en-US" sz="5400" i="1" dirty="0" smtClean="0">
                <a:solidFill>
                  <a:srgbClr val="FF0000"/>
                </a:solidFill>
              </a:rPr>
              <a:t>a</a:t>
            </a:r>
            <a:r>
              <a:rPr lang="en-US" sz="5400" i="1" dirty="0" smtClean="0"/>
              <a:t> </a:t>
            </a:r>
            <a:r>
              <a:rPr lang="en-US" sz="5400" b="1" i="1" dirty="0" smtClean="0">
                <a:solidFill>
                  <a:srgbClr val="C00000"/>
                </a:solidFill>
              </a:rPr>
              <a:t>big</a:t>
            </a:r>
            <a:r>
              <a:rPr lang="en-US" sz="5400" i="1" dirty="0" smtClean="0">
                <a:solidFill>
                  <a:srgbClr val="C00000"/>
                </a:solidFill>
              </a:rPr>
              <a:t> </a:t>
            </a:r>
            <a:r>
              <a:rPr lang="en-US" sz="5400" i="1" dirty="0" smtClean="0"/>
              <a:t>box</a:t>
            </a:r>
            <a:r>
              <a:rPr lang="ru-RU" sz="5400" i="1" dirty="0" smtClean="0"/>
              <a:t>) </a:t>
            </a:r>
          </a:p>
          <a:p>
            <a:pPr marL="45720" indent="0">
              <a:buNone/>
            </a:pPr>
            <a:endParaRPr lang="ru-RU" sz="5400" i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020272" y="1719072"/>
            <a:ext cx="1666528" cy="4407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1272953"/>
          </a:xfrm>
        </p:spPr>
        <p:txBody>
          <a:bodyPr/>
          <a:lstStyle/>
          <a:p>
            <a:r>
              <a:rPr lang="ru-RU" b="1" i="1" dirty="0"/>
              <a:t>Если перед существительным стоит прилагательное </a:t>
            </a:r>
          </a:p>
        </p:txBody>
      </p:sp>
      <p:pic>
        <p:nvPicPr>
          <p:cNvPr id="1026" name="Picture 2" descr="C:\Users\Intel\Desktop\44\коробк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6886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94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719072"/>
            <a:ext cx="8496944" cy="440740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/>
              <a:t>1.Если говорим о предмете </a:t>
            </a:r>
            <a:r>
              <a:rPr lang="ru-RU" sz="3600" b="1" i="1" dirty="0" smtClean="0">
                <a:solidFill>
                  <a:srgbClr val="C00000"/>
                </a:solidFill>
              </a:rPr>
              <a:t>вторично</a:t>
            </a:r>
            <a:r>
              <a:rPr lang="ru-RU" sz="3600" b="1" i="1" dirty="0" smtClean="0"/>
              <a:t>, или </a:t>
            </a:r>
            <a:r>
              <a:rPr lang="ru-RU" sz="3600" b="1" i="1" dirty="0"/>
              <a:t>ясно о чем идет речь</a:t>
            </a:r>
            <a:r>
              <a:rPr lang="ru-RU" sz="3600" b="1" i="1" dirty="0" smtClean="0"/>
              <a:t>.</a:t>
            </a:r>
          </a:p>
          <a:p>
            <a:endParaRPr lang="ru-RU" dirty="0"/>
          </a:p>
          <a:p>
            <a:r>
              <a:rPr lang="ru-RU" sz="3600" b="1" i="1" dirty="0"/>
              <a:t>2.С порядковыми числительными</a:t>
            </a:r>
            <a:r>
              <a:rPr lang="ru-RU" sz="3600" b="1" i="1" dirty="0" smtClean="0"/>
              <a:t>.</a:t>
            </a:r>
          </a:p>
          <a:p>
            <a:pPr marL="45720" indent="0">
              <a:buNone/>
            </a:pPr>
            <a:r>
              <a:rPr lang="ru-RU" sz="3600" b="1" i="1" dirty="0" smtClean="0"/>
              <a:t>( </a:t>
            </a:r>
            <a:r>
              <a:rPr lang="en-US" sz="3600" b="1" i="1" dirty="0">
                <a:solidFill>
                  <a:srgbClr val="FF0000"/>
                </a:solidFill>
              </a:rPr>
              <a:t>The </a:t>
            </a:r>
            <a:r>
              <a:rPr lang="en-US" sz="3600" b="1" i="1" dirty="0"/>
              <a:t>fifth</a:t>
            </a:r>
            <a:r>
              <a:rPr lang="ru-RU" sz="3600" b="1" i="1" dirty="0" smtClean="0"/>
              <a:t>…)</a:t>
            </a:r>
          </a:p>
          <a:p>
            <a:endParaRPr lang="ru-RU" dirty="0"/>
          </a:p>
          <a:p>
            <a:r>
              <a:rPr lang="ru-RU" sz="3600" b="1" i="1" dirty="0"/>
              <a:t>3.С прилагательными в превосходной степени</a:t>
            </a:r>
            <a:r>
              <a:rPr lang="ru-RU" sz="3600" b="1" i="1" dirty="0" smtClean="0"/>
              <a:t>.</a:t>
            </a:r>
          </a:p>
          <a:p>
            <a:pPr marL="45720" indent="0">
              <a:buNone/>
            </a:pPr>
            <a:r>
              <a:rPr lang="ru-RU" sz="3600" b="1" i="1" dirty="0" smtClean="0"/>
              <a:t>(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the </a:t>
            </a:r>
            <a:r>
              <a:rPr lang="en-US" sz="3600" b="1" i="1" dirty="0"/>
              <a:t>biggest</a:t>
            </a:r>
            <a:r>
              <a:rPr lang="ru-RU" sz="3600" b="1" i="1" dirty="0"/>
              <a:t> 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flipH="1">
            <a:off x="8466584" y="1700808"/>
            <a:ext cx="65856" cy="44074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556792"/>
          </a:xfrm>
        </p:spPr>
        <p:txBody>
          <a:bodyPr/>
          <a:lstStyle/>
          <a:p>
            <a:r>
              <a:rPr lang="ru-RU" sz="4400" b="1" i="1" dirty="0" smtClean="0"/>
              <a:t>Определенный артикль </a:t>
            </a:r>
            <a:r>
              <a:rPr lang="en-US" sz="4400" b="1" i="1" dirty="0" smtClean="0"/>
              <a:t>the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380988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81260" cy="1656184"/>
          </a:xfrm>
        </p:spPr>
        <p:txBody>
          <a:bodyPr/>
          <a:lstStyle/>
          <a:p>
            <a:r>
              <a:rPr lang="ru-RU" b="1" i="1" dirty="0"/>
              <a:t>4.Если предмет является единственным в своем </a:t>
            </a:r>
            <a:r>
              <a:rPr lang="ru-RU" b="1" i="1" dirty="0" smtClean="0"/>
              <a:t>роде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 smtClean="0"/>
              <a:t>(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the </a:t>
            </a:r>
            <a:r>
              <a:rPr lang="en-US" b="1" i="1" dirty="0"/>
              <a:t>moon</a:t>
            </a:r>
            <a:r>
              <a:rPr lang="ru-RU" b="1" i="1" dirty="0" smtClean="0"/>
              <a:t>,</a:t>
            </a:r>
            <a:r>
              <a:rPr lang="en-US" b="1" i="1" dirty="0" smtClean="0"/>
              <a:t>   </a:t>
            </a:r>
            <a:r>
              <a:rPr lang="ru-RU" b="1" i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the</a:t>
            </a:r>
            <a:r>
              <a:rPr lang="en-US" b="1" i="1" dirty="0"/>
              <a:t> sun</a:t>
            </a:r>
            <a:r>
              <a:rPr lang="ru-RU" b="1" i="1" dirty="0"/>
              <a:t> …)</a:t>
            </a:r>
          </a:p>
        </p:txBody>
      </p:sp>
      <p:pic>
        <p:nvPicPr>
          <p:cNvPr id="2050" name="Picture 2" descr="C:\Users\Intel\Desktop\44\солнце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4999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tel\Desktop\44\лу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1" y="1844824"/>
            <a:ext cx="44644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67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355847"/>
            <a:ext cx="8870780" cy="1054394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С названиями  рек, морей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en-US" b="1" i="1" dirty="0" smtClean="0">
                <a:solidFill>
                  <a:srgbClr val="FFFF00"/>
                </a:solidFill>
              </a:rPr>
              <a:t>( </a:t>
            </a:r>
            <a:r>
              <a:rPr lang="en-US" b="1" i="1" dirty="0" smtClean="0">
                <a:solidFill>
                  <a:srgbClr val="FF0000"/>
                </a:solidFill>
              </a:rPr>
              <a:t>the</a:t>
            </a:r>
            <a:r>
              <a:rPr lang="en-US" b="1" i="1" dirty="0" smtClean="0">
                <a:solidFill>
                  <a:srgbClr val="FFFF00"/>
                </a:solidFill>
              </a:rPr>
              <a:t> Black see </a:t>
            </a:r>
            <a:r>
              <a:rPr lang="en-US" b="1" i="1" dirty="0" smtClean="0">
                <a:solidFill>
                  <a:srgbClr val="FF0000"/>
                </a:solidFill>
              </a:rPr>
              <a:t>,   the </a:t>
            </a:r>
            <a:r>
              <a:rPr lang="en-US" b="1" i="1" dirty="0" err="1" smtClean="0">
                <a:solidFill>
                  <a:srgbClr val="FFFF00"/>
                </a:solidFill>
              </a:rPr>
              <a:t>volga</a:t>
            </a:r>
            <a:r>
              <a:rPr lang="en-US" b="1" i="1" dirty="0" smtClean="0">
                <a:solidFill>
                  <a:srgbClr val="FFFF00"/>
                </a:solidFill>
              </a:rPr>
              <a:t> )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Intel\Desktop\44\река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7338"/>
            <a:ext cx="4495800" cy="518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ntel\Desktop\44\море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1" y="1556792"/>
            <a:ext cx="439248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24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80528" y="188640"/>
            <a:ext cx="5400600" cy="640362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 названиями горных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цепей,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пустынь,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групп островов,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отелей ,со сторонами света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Intel\Desktop\44\г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0762" y="188640"/>
            <a:ext cx="374441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330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20273" y="2892277"/>
            <a:ext cx="1742728" cy="1645920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i="1" dirty="0" smtClean="0">
                <a:solidFill>
                  <a:srgbClr val="FFFF00"/>
                </a:solidFill>
              </a:rPr>
              <a:t>At the…</a:t>
            </a:r>
          </a:p>
          <a:p>
            <a:endParaRPr lang="en-US" sz="11100" b="1" i="1" dirty="0" smtClean="0">
              <a:solidFill>
                <a:srgbClr val="FFFF00"/>
              </a:solidFill>
            </a:endParaRPr>
          </a:p>
          <a:p>
            <a:r>
              <a:rPr lang="en-US" sz="12800" b="1" dirty="0" smtClean="0">
                <a:solidFill>
                  <a:srgbClr val="FFFF00"/>
                </a:solidFill>
              </a:rPr>
              <a:t>On the</a:t>
            </a:r>
            <a:r>
              <a:rPr lang="en-US" sz="11200" b="1" dirty="0" smtClean="0">
                <a:solidFill>
                  <a:srgbClr val="FFFF00"/>
                </a:solidFill>
              </a:rPr>
              <a:t>…</a:t>
            </a:r>
          </a:p>
          <a:p>
            <a:r>
              <a:rPr lang="en-US" sz="111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11100" b="1" dirty="0" smtClean="0">
                <a:solidFill>
                  <a:srgbClr val="FFFF00"/>
                </a:solidFill>
              </a:rPr>
              <a:t>From the</a:t>
            </a:r>
          </a:p>
          <a:p>
            <a:endParaRPr lang="en-US" sz="11100" b="1" dirty="0" smtClean="0">
              <a:solidFill>
                <a:srgbClr val="FFFF00"/>
              </a:solidFill>
            </a:endParaRPr>
          </a:p>
          <a:p>
            <a:r>
              <a:rPr lang="en-US" sz="12800" b="1" dirty="0" smtClean="0">
                <a:solidFill>
                  <a:srgbClr val="FFFF00"/>
                </a:solidFill>
              </a:rPr>
              <a:t>Of the</a:t>
            </a:r>
            <a:r>
              <a:rPr lang="en-US" sz="11100" b="1" dirty="0" smtClean="0">
                <a:solidFill>
                  <a:srgbClr val="FFFF00"/>
                </a:solidFill>
              </a:rPr>
              <a:t>…</a:t>
            </a:r>
          </a:p>
          <a:p>
            <a:endParaRPr lang="en-US" sz="11100" b="1" dirty="0" smtClean="0">
              <a:solidFill>
                <a:srgbClr val="FFFF00"/>
              </a:solidFill>
            </a:endParaRPr>
          </a:p>
          <a:p>
            <a:r>
              <a:rPr lang="en-US" sz="12800" b="1" dirty="0" smtClean="0">
                <a:solidFill>
                  <a:srgbClr val="FFFF00"/>
                </a:solidFill>
              </a:rPr>
              <a:t>To the… 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6324600" cy="6597352"/>
          </a:xfrm>
        </p:spPr>
        <p:txBody>
          <a:bodyPr/>
          <a:lstStyle/>
          <a:p>
            <a:r>
              <a:rPr lang="ru-RU" sz="6000" dirty="0" smtClean="0"/>
              <a:t>После предлогов </a:t>
            </a:r>
            <a:r>
              <a:rPr lang="ru-RU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on the </a:t>
            </a:r>
            <a:r>
              <a:rPr lang="en-US" dirty="0" smtClean="0"/>
              <a:t>desk)</a:t>
            </a:r>
            <a:endParaRPr lang="ru-RU" dirty="0"/>
          </a:p>
        </p:txBody>
      </p:sp>
      <p:pic>
        <p:nvPicPr>
          <p:cNvPr id="5122" name="Picture 2" descr="C:\Users\Intel\Desktop\44\парт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3672408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11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143</TotalTime>
  <Words>282</Words>
  <Application>Microsoft Office PowerPoint</Application>
  <PresentationFormat>Экран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Сетка</vt:lpstr>
      <vt:lpstr>АРТИКЛЬ</vt:lpstr>
      <vt:lpstr>Неопределенный  артикль a , an  </vt:lpstr>
      <vt:lpstr>В конструкциях :</vt:lpstr>
      <vt:lpstr>Если перед существительным стоит прилагательное </vt:lpstr>
      <vt:lpstr>Определенный артикль the</vt:lpstr>
      <vt:lpstr>4.Если предмет является единственным в своем роде ( the moon,    the sun …)</vt:lpstr>
      <vt:lpstr>С названиями  рек, морей ( the Black see ,   the volga )</vt:lpstr>
      <vt:lpstr>С названиями горных цепей, пустынь, групп островов, отелей ,со сторонами света</vt:lpstr>
      <vt:lpstr>После предлогов : (on the desk)</vt:lpstr>
      <vt:lpstr>Для обозначения семьи в целом</vt:lpstr>
      <vt:lpstr>Артикли не употребляются :</vt:lpstr>
      <vt:lpstr>Cназванием  улиц , городов  , парков ,площадей </vt:lpstr>
      <vt:lpstr>Артикли не пишутся :</vt:lpstr>
      <vt:lpstr>Артикли не пишутся перед названиями дней недели , месяцев , времен года </vt:lpstr>
      <vt:lpstr>Артикли не пишутся :</vt:lpstr>
      <vt:lpstr>Артикль а не пишется с существительными во множественном числе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АРТИКЛЬ</dc:title>
  <dc:creator>Intel</dc:creator>
  <cp:lastModifiedBy>Юлька</cp:lastModifiedBy>
  <cp:revision>23</cp:revision>
  <dcterms:created xsi:type="dcterms:W3CDTF">2012-11-05T14:07:36Z</dcterms:created>
  <dcterms:modified xsi:type="dcterms:W3CDTF">2014-05-14T00:34:59Z</dcterms:modified>
</cp:coreProperties>
</file>