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3D34-71C4-418C-8091-84458D6B2072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7282-2D6D-4650-87D1-4D2AC85DB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7772400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1800" dirty="0" smtClean="0"/>
              <a:t>Save our planet!</a:t>
            </a:r>
            <a:endParaRPr lang="ru-RU" sz="11800" dirty="0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45978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500" smtClean="0"/>
              <a:t>3 Rs rule</a:t>
            </a:r>
            <a:endParaRPr lang="ru-RU" sz="8500" smtClean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4400" b="1" smtClean="0"/>
              <a:t>Reduce:</a:t>
            </a:r>
            <a:r>
              <a:rPr lang="en-US" sz="4400" smtClean="0"/>
              <a:t> use public transport or walk, turn off lights and water.</a:t>
            </a:r>
          </a:p>
          <a:p>
            <a:pPr eaLnBrk="1" hangingPunct="1">
              <a:defRPr/>
            </a:pPr>
            <a:r>
              <a:rPr lang="en-US" sz="4400" b="1" smtClean="0"/>
              <a:t>Reuse:</a:t>
            </a:r>
            <a:r>
              <a:rPr lang="en-US" sz="4400" smtClean="0"/>
              <a:t> shopping bags, repair old things, give old clothes to charities. </a:t>
            </a:r>
          </a:p>
          <a:p>
            <a:pPr eaLnBrk="1" hangingPunct="1">
              <a:defRPr/>
            </a:pPr>
            <a:r>
              <a:rPr lang="en-US" sz="4400" b="1" smtClean="0"/>
              <a:t>Recycle:</a:t>
            </a:r>
            <a:r>
              <a:rPr lang="en-US" sz="4400" smtClean="0"/>
              <a:t> cans, plastic bottles, paper, glass. </a:t>
            </a:r>
            <a:endParaRPr lang="ru-RU" sz="440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8300" smtClean="0">
                <a:effectLst/>
              </a:rPr>
              <a:t>Word-building</a:t>
            </a:r>
            <a:endParaRPr lang="ru-RU" sz="8300" smtClean="0">
              <a:effectLst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suffix </a:t>
            </a:r>
            <a:r>
              <a:rPr lang="en-US" smtClean="0">
                <a:solidFill>
                  <a:srgbClr val="000099"/>
                </a:solidFill>
                <a:latin typeface="Gill Sans MT" pitchFamily="34" charset="0"/>
              </a:rPr>
              <a:t>–tion</a:t>
            </a:r>
            <a:r>
              <a:rPr lang="en-US" smtClean="0">
                <a:latin typeface="Gill Sans MT" pitchFamily="34" charset="0"/>
              </a:rPr>
              <a:t>          </a:t>
            </a:r>
            <a:r>
              <a:rPr lang="ru-RU" smtClean="0"/>
              <a:t>        </a:t>
            </a:r>
            <a:r>
              <a:rPr lang="en-US" smtClean="0"/>
              <a:t>prefix  </a:t>
            </a:r>
            <a:r>
              <a:rPr lang="en-US" smtClean="0">
                <a:solidFill>
                  <a:srgbClr val="000099"/>
                </a:solidFill>
              </a:rPr>
              <a:t>re-</a:t>
            </a:r>
            <a:r>
              <a:rPr lang="en-US" smtClean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en-US" smtClean="0">
                <a:latin typeface="Gill Sans MT" pitchFamily="34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 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to decorate-</a:t>
            </a:r>
            <a:r>
              <a:rPr lang="en-US" smtClean="0">
                <a:latin typeface="Gill Sans MT" pitchFamily="34" charset="0"/>
              </a:rPr>
              <a:t>             to write-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to collect-                 to build-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to protect-                to use-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to pollute-                 to start-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to organise-               to count-</a:t>
            </a:r>
            <a:endParaRPr lang="ru-RU" smtClean="0">
              <a:latin typeface="Gill Sans MT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8300" smtClean="0">
                <a:effectLst/>
                <a:latin typeface="Gill Sans MT" pitchFamily="34" charset="0"/>
              </a:rPr>
              <a:t>Check yourself</a:t>
            </a:r>
            <a:endParaRPr lang="ru-RU" sz="8300" smtClean="0">
              <a:effectLst/>
              <a:latin typeface="Gill Sans MT" pitchFamily="34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47800"/>
            <a:ext cx="8683625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suffix </a:t>
            </a:r>
            <a:r>
              <a:rPr lang="en-US" smtClean="0">
                <a:solidFill>
                  <a:srgbClr val="000099"/>
                </a:solidFill>
                <a:latin typeface="Gill Sans MT" pitchFamily="34" charset="0"/>
              </a:rPr>
              <a:t>–tion</a:t>
            </a:r>
            <a:r>
              <a:rPr lang="en-US" smtClean="0">
                <a:latin typeface="Gill Sans MT" pitchFamily="34" charset="0"/>
              </a:rPr>
              <a:t>          </a:t>
            </a:r>
            <a:r>
              <a:rPr lang="ru-RU" smtClean="0"/>
              <a:t>        </a:t>
            </a:r>
            <a:r>
              <a:rPr lang="en-US" smtClean="0"/>
              <a:t>               prefix  </a:t>
            </a:r>
            <a:r>
              <a:rPr lang="en-US" smtClean="0">
                <a:solidFill>
                  <a:srgbClr val="000099"/>
                </a:solidFill>
              </a:rPr>
              <a:t>re-</a:t>
            </a:r>
            <a:r>
              <a:rPr lang="en-US" smtClean="0">
                <a:solidFill>
                  <a:srgbClr val="000099"/>
                </a:solidFill>
                <a:latin typeface="Gill Sans MT" pitchFamily="34" charset="0"/>
              </a:rPr>
              <a:t> </a:t>
            </a:r>
            <a:r>
              <a:rPr lang="en-US" smtClean="0">
                <a:latin typeface="Gill Sans MT" pitchFamily="34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  </a:t>
            </a: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to decorate-</a:t>
            </a:r>
            <a:r>
              <a:rPr lang="en-US" smtClean="0">
                <a:latin typeface="Gill Sans MT" pitchFamily="34" charset="0"/>
              </a:rPr>
              <a:t> decoration        to write- to rewrite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to collect- collection              to build- to rebuild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to protect- protection            to use- to reuse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to pollute- pollution               to start- to restart</a:t>
            </a:r>
          </a:p>
          <a:p>
            <a:pPr>
              <a:buFont typeface="Wingdings 2" pitchFamily="18" charset="2"/>
              <a:buNone/>
            </a:pPr>
            <a:r>
              <a:rPr lang="en-US" smtClean="0">
                <a:latin typeface="Gill Sans MT" pitchFamily="34" charset="0"/>
              </a:rPr>
              <a:t>to organise- organisation       to count- to recount</a:t>
            </a:r>
            <a:endParaRPr lang="ru-RU" smtClean="0">
              <a:latin typeface="Gill Sans MT" pitchFamily="34" charset="0"/>
            </a:endParaRPr>
          </a:p>
          <a:p>
            <a:endParaRPr lang="ru-RU" smtClean="0">
              <a:latin typeface="Gill Sans MT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0488" y="697467"/>
            <a:ext cx="8268459" cy="4334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400" i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‘Mother planet is showing us the red warning light – ‘be careful’ – she is saying. To take care of the planet is to take </a:t>
            </a:r>
            <a:r>
              <a:rPr lang="ru-RU" sz="4400" i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of </a:t>
            </a:r>
            <a:r>
              <a:rPr lang="en-US" sz="4400" i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own house.’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4400" i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Dalai Lama</a:t>
            </a:r>
            <a:endParaRPr lang="ru-RU" sz="4400" i="1" dirty="0">
              <a:ln>
                <a:solidFill>
                  <a:schemeClr val="accent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686" y="3939456"/>
            <a:ext cx="3950373" cy="291433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Буфер обмена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00750" y="5643563"/>
            <a:ext cx="1841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88" y="4714875"/>
            <a:ext cx="8750300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6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Earth is in danger!</a:t>
            </a:r>
            <a:endParaRPr lang="ru-RU" sz="66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124075" y="2852738"/>
            <a:ext cx="5957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open doors dogs come in.</a:t>
            </a:r>
            <a:endParaRPr lang="ru-RU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Беспечность приводит к беде.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2296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500" smtClean="0"/>
              <a:t>What can we do to keep the environment clean?</a:t>
            </a:r>
            <a:endParaRPr lang="ru-RU" sz="650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333375"/>
            <a:ext cx="8755062" cy="5915025"/>
          </a:xfrm>
        </p:spPr>
        <p:txBody>
          <a:bodyPr/>
          <a:lstStyle/>
          <a:p>
            <a:r>
              <a:rPr lang="en-US" sz="2400" smtClean="0">
                <a:latin typeface="Gill Sans MT" pitchFamily="34" charset="0"/>
              </a:rPr>
              <a:t>Fill in the gaps with these words:</a:t>
            </a: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800" b="1" smtClean="0"/>
              <a:t>f</a:t>
            </a:r>
            <a:r>
              <a:rPr lang="en-US" sz="2800" b="1" smtClean="0">
                <a:latin typeface="Gill Sans MT" pitchFamily="34" charset="0"/>
              </a:rPr>
              <a:t>actories, the Earth, litter, cars, re</a:t>
            </a:r>
            <a:r>
              <a:rPr lang="en-US" sz="2400" b="1" smtClean="0"/>
              <a:t>c</a:t>
            </a:r>
            <a:r>
              <a:rPr lang="en-US" sz="2800" b="1" smtClean="0">
                <a:latin typeface="Gill Sans MT" pitchFamily="34" charset="0"/>
              </a:rPr>
              <a:t>ycle, public transport, turn off, the forest.</a:t>
            </a:r>
            <a:endParaRPr lang="en-US" sz="2400" b="1" smtClean="0">
              <a:latin typeface="Gill Sans MT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z="3600" b="1" smtClean="0">
                <a:latin typeface="Gill Sans MT" pitchFamily="34" charset="0"/>
              </a:rPr>
              <a:t>We promise!</a:t>
            </a:r>
          </a:p>
          <a:p>
            <a:pPr>
              <a:buFont typeface="Wingdings 2" pitchFamily="18" charset="2"/>
              <a:buNone/>
            </a:pPr>
            <a:r>
              <a:rPr lang="en-US" sz="3600" smtClean="0">
                <a:latin typeface="Gill Sans MT" pitchFamily="34" charset="0"/>
              </a:rPr>
              <a:t>The people of ___ will protect their planet. We will built special ___ and ___ our rubbish. Some people will not use their ___</a:t>
            </a:r>
          </a:p>
          <a:p>
            <a:pPr>
              <a:buFont typeface="Wingdings 2" pitchFamily="18" charset="2"/>
              <a:buNone/>
            </a:pPr>
            <a:r>
              <a:rPr lang="en-US" sz="3600" smtClean="0">
                <a:latin typeface="Gill Sans MT" pitchFamily="34" charset="0"/>
              </a:rPr>
              <a:t>And go by ____. Children will not drop ___ </a:t>
            </a:r>
          </a:p>
          <a:p>
            <a:pPr>
              <a:buFont typeface="Wingdings 2" pitchFamily="18" charset="2"/>
              <a:buNone/>
            </a:pPr>
            <a:r>
              <a:rPr lang="en-US" sz="3600" smtClean="0">
                <a:latin typeface="Gill Sans MT" pitchFamily="34" charset="0"/>
              </a:rPr>
              <a:t>and will help clean ___ . We will never forget to ___ electricity and water.</a:t>
            </a:r>
          </a:p>
          <a:p>
            <a:pPr>
              <a:buFont typeface="Wingdings 2" pitchFamily="18" charset="2"/>
              <a:buNone/>
            </a:pPr>
            <a:endParaRPr lang="en-US" sz="2800" smtClean="0">
              <a:latin typeface="Gill Sans MT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ru-RU" b="1" smtClean="0">
              <a:latin typeface="Gill Sans MT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7388" y="374650"/>
            <a:ext cx="7756525" cy="11541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6700" smtClean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It’s in our hands.</a:t>
            </a:r>
            <a:endParaRPr lang="ru-RU" sz="6700" smtClean="0">
              <a:solidFill>
                <a:srgbClr val="00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 pitchFamily="34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412875"/>
            <a:ext cx="6696075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 descr="Циновка"/>
          <p:cNvGraphicFramePr>
            <a:graphicFrameLocks noChangeAspect="1"/>
          </p:cNvGraphicFramePr>
          <p:nvPr/>
        </p:nvGraphicFramePr>
        <p:xfrm>
          <a:off x="-1588" y="0"/>
          <a:ext cx="9144001" cy="6858000"/>
        </p:xfrm>
        <a:graphic>
          <a:graphicData uri="http://schemas.openxmlformats.org/presentationml/2006/ole">
            <p:oleObj spid="_x0000_s1026" name="Презентация" r:id="rId3" imgW="4570610" imgH="3427576" progId="PowerPoint.Show.8">
              <p:embed/>
            </p:oleObj>
          </a:graphicData>
        </a:graphic>
      </p:graphicFrame>
      <p:sp>
        <p:nvSpPr>
          <p:cNvPr id="11470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2530475" y="354013"/>
            <a:ext cx="5913438" cy="14001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100" dirty="0" smtClean="0">
                <a:solidFill>
                  <a:srgbClr val="FF0000"/>
                </a:solidFill>
                <a:latin typeface="Forte" pitchFamily="66" charset="0"/>
              </a:rPr>
              <a:t>Do you know </a:t>
            </a:r>
            <a:br>
              <a:rPr lang="en-US" sz="6100" dirty="0" smtClean="0">
                <a:solidFill>
                  <a:srgbClr val="FF0000"/>
                </a:solidFill>
                <a:latin typeface="Forte" pitchFamily="66" charset="0"/>
              </a:rPr>
            </a:br>
            <a:r>
              <a:rPr lang="en-US" sz="6100" dirty="0" smtClean="0">
                <a:solidFill>
                  <a:srgbClr val="FF0000"/>
                </a:solidFill>
                <a:latin typeface="Forte" pitchFamily="66" charset="0"/>
              </a:rPr>
              <a:t>what </a:t>
            </a:r>
            <a:r>
              <a:rPr lang="en-US" sz="6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rte" pitchFamily="66" charset="0"/>
              </a:rPr>
              <a:t>3Rs</a:t>
            </a:r>
            <a:r>
              <a:rPr lang="en-US" sz="6100" dirty="0" smtClean="0">
                <a:solidFill>
                  <a:srgbClr val="FF0000"/>
                </a:solidFill>
                <a:latin typeface="Forte" pitchFamily="66" charset="0"/>
              </a:rPr>
              <a:t> mean?</a:t>
            </a:r>
            <a:endParaRPr lang="ru-RU" sz="6100" dirty="0" smtClean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030" name="Rectangle 18"/>
          <p:cNvSpPr>
            <a:spLocks noGrp="1" noChangeArrowheads="1"/>
          </p:cNvSpPr>
          <p:nvPr>
            <p:ph idx="4294967295"/>
          </p:nvPr>
        </p:nvSpPr>
        <p:spPr>
          <a:xfrm>
            <a:off x="2071688" y="1882775"/>
            <a:ext cx="6615112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>
              <a:latin typeface="Corbel" pitchFamily="34" charset="0"/>
            </a:endParaRPr>
          </a:p>
        </p:txBody>
      </p:sp>
      <p:graphicFrame>
        <p:nvGraphicFramePr>
          <p:cNvPr id="1027" name="Diagram 16"/>
          <p:cNvGraphicFramePr>
            <a:graphicFrameLocks noChangeAspect="1"/>
          </p:cNvGraphicFramePr>
          <p:nvPr>
            <p:ph type="dgm" idx="4294967295"/>
          </p:nvPr>
        </p:nvGraphicFramePr>
        <p:xfrm>
          <a:off x="0" y="1600200"/>
          <a:ext cx="8229600" cy="4530725"/>
        </p:xfrm>
        <a:graphic>
          <a:graphicData uri="http://schemas.openxmlformats.org/drawingml/2006/compatibility">
            <com:legacyDrawing xmlns:com="http://schemas.openxmlformats.org/drawingml/2006/compatibility" spid="_x0000_s1027"/>
          </a:graphicData>
        </a:graphic>
      </p:graphicFrame>
      <p:pic>
        <p:nvPicPr>
          <p:cNvPr id="71686" name="Picture 6" descr="E:\Светлана\все по английскому\презентации и картинки\My Pictures\интернет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" y="4591059"/>
            <a:ext cx="2357422" cy="235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945" y="2000240"/>
            <a:ext cx="380501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273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</vt:lpstr>
      <vt:lpstr>Save our planet!</vt:lpstr>
      <vt:lpstr>Word-building</vt:lpstr>
      <vt:lpstr>Check yourself</vt:lpstr>
      <vt:lpstr>Слайд 4</vt:lpstr>
      <vt:lpstr>Слайд 5</vt:lpstr>
      <vt:lpstr>What can we do to keep the environment clean?</vt:lpstr>
      <vt:lpstr>Слайд 7</vt:lpstr>
      <vt:lpstr>It’s in our hands.</vt:lpstr>
      <vt:lpstr>Do you know  what 3Rs mean?</vt:lpstr>
      <vt:lpstr>3 Rs rule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our planet!</dc:title>
  <dc:creator>UIT</dc:creator>
  <cp:lastModifiedBy>Юлька</cp:lastModifiedBy>
  <cp:revision>1</cp:revision>
  <dcterms:created xsi:type="dcterms:W3CDTF">2012-01-30T17:54:18Z</dcterms:created>
  <dcterms:modified xsi:type="dcterms:W3CDTF">2012-12-03T07:15:16Z</dcterms:modified>
</cp:coreProperties>
</file>